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30"/>
  </p:notesMasterIdLst>
  <p:sldIdLst>
    <p:sldId id="256" r:id="rId2"/>
    <p:sldId id="361" r:id="rId3"/>
    <p:sldId id="362" r:id="rId4"/>
    <p:sldId id="363" r:id="rId5"/>
    <p:sldId id="364" r:id="rId6"/>
    <p:sldId id="365" r:id="rId7"/>
    <p:sldId id="366" r:id="rId8"/>
    <p:sldId id="367" r:id="rId9"/>
    <p:sldId id="368" r:id="rId10"/>
    <p:sldId id="369" r:id="rId11"/>
    <p:sldId id="370" r:id="rId12"/>
    <p:sldId id="371" r:id="rId13"/>
    <p:sldId id="372" r:id="rId14"/>
    <p:sldId id="341" r:id="rId15"/>
    <p:sldId id="351" r:id="rId16"/>
    <p:sldId id="350" r:id="rId17"/>
    <p:sldId id="360" r:id="rId18"/>
    <p:sldId id="346" r:id="rId19"/>
    <p:sldId id="348" r:id="rId20"/>
    <p:sldId id="345" r:id="rId21"/>
    <p:sldId id="333" r:id="rId22"/>
    <p:sldId id="328" r:id="rId23"/>
    <p:sldId id="329" r:id="rId24"/>
    <p:sldId id="343" r:id="rId25"/>
    <p:sldId id="340" r:id="rId26"/>
    <p:sldId id="339" r:id="rId27"/>
    <p:sldId id="344" r:id="rId28"/>
    <p:sldId id="297" r:id="rId29"/>
  </p:sldIdLst>
  <p:sldSz cx="12192000" cy="6858000"/>
  <p:notesSz cx="6735763" cy="9866313"/>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63" userDrawn="1">
          <p15:clr>
            <a:srgbClr val="A4A3A4"/>
          </p15:clr>
        </p15:guide>
        <p15:guide id="3" pos="710" userDrawn="1">
          <p15:clr>
            <a:srgbClr val="A4A3A4"/>
          </p15:clr>
        </p15:guide>
        <p15:guide id="4" orient="horz" pos="1525" userDrawn="1">
          <p15:clr>
            <a:srgbClr val="A4A3A4"/>
          </p15:clr>
        </p15:guide>
        <p15:guide id="5" pos="5745"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hin HeonCheol(신헌철)" initials="SH" lastIdx="1" clrIdx="0">
    <p:extLst>
      <p:ext uri="{19B8F6BF-5375-455C-9EA6-DF929625EA0E}">
        <p15:presenceInfo xmlns:p15="http://schemas.microsoft.com/office/powerpoint/2012/main" userId="S::Heoncheol.shin@yokogawa.com::12f08dfd-dcd8-4cc9-bb78-b4b004ead45c" providerId="AD"/>
      </p:ext>
    </p:extLst>
  </p:cmAuthor>
  <p:cmAuthor id="2" name="Noh, YoungGu(younggu.noh@yokogawa.com)" initials="NY" lastIdx="1" clrIdx="1">
    <p:extLst>
      <p:ext uri="{19B8F6BF-5375-455C-9EA6-DF929625EA0E}">
        <p15:presenceInfo xmlns:p15="http://schemas.microsoft.com/office/powerpoint/2012/main" userId="S::Younggu.Noh@yokogawa.com::6fc8b7fa-9241-4b6f-8976-84f0e560d9d0"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B60805"/>
    <a:srgbClr val="00316C"/>
    <a:srgbClr val="3A9A2D"/>
    <a:srgbClr val="95A0A4"/>
    <a:srgbClr val="CA4546"/>
    <a:srgbClr val="C2C2C2"/>
    <a:srgbClr val="E6E6E6"/>
    <a:srgbClr val="8E9393"/>
    <a:srgbClr val="8E93AE"/>
    <a:srgbClr val="5F3F85"/>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00A15C55-8517-42AA-B614-E9B94910E393}" styleName="보통 스타일 2 - 강조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21E4AEA4-8DFA-4A89-87EB-49C32662AFE0}" styleName="보통 스타일 2 - 강조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9352" autoAdjust="0"/>
    <p:restoredTop sz="90261" autoAdjust="0"/>
  </p:normalViewPr>
  <p:slideViewPr>
    <p:cSldViewPr snapToGrid="0">
      <p:cViewPr varScale="1">
        <p:scale>
          <a:sx n="102" d="100"/>
          <a:sy n="102" d="100"/>
        </p:scale>
        <p:origin x="1278" y="96"/>
      </p:cViewPr>
      <p:guideLst>
        <p:guide orient="horz" pos="2160"/>
        <p:guide pos="3863"/>
        <p:guide pos="710"/>
        <p:guide orient="horz" pos="1525"/>
        <p:guide pos="5745"/>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18831" cy="495029"/>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15373" y="0"/>
            <a:ext cx="2918831" cy="495029"/>
          </a:xfrm>
          <a:prstGeom prst="rect">
            <a:avLst/>
          </a:prstGeom>
        </p:spPr>
        <p:txBody>
          <a:bodyPr vert="horz" lIns="91440" tIns="45720" rIns="91440" bIns="45720" rtlCol="0"/>
          <a:lstStyle>
            <a:lvl1pPr algn="r">
              <a:defRPr sz="1200"/>
            </a:lvl1pPr>
          </a:lstStyle>
          <a:p>
            <a:fld id="{82150B36-03E6-4D3A-8098-12EB1C30C067}" type="datetimeFigureOut">
              <a:rPr kumimoji="1" lang="ja-JP" altLang="en-US" smtClean="0"/>
              <a:t>2025/2/13</a:t>
            </a:fld>
            <a:endParaRPr kumimoji="1" lang="ja-JP" altLang="en-US"/>
          </a:p>
        </p:txBody>
      </p:sp>
      <p:sp>
        <p:nvSpPr>
          <p:cNvPr id="4" name="スライド イメージ プレースホルダー 3"/>
          <p:cNvSpPr>
            <a:spLocks noGrp="1" noRot="1" noChangeAspect="1"/>
          </p:cNvSpPr>
          <p:nvPr>
            <p:ph type="sldImg" idx="2"/>
          </p:nvPr>
        </p:nvSpPr>
        <p:spPr>
          <a:xfrm>
            <a:off x="409575" y="1233488"/>
            <a:ext cx="5916613" cy="3328987"/>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73577" y="4748163"/>
            <a:ext cx="5388610" cy="3884861"/>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9371286"/>
            <a:ext cx="2918831" cy="495028"/>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15373" y="9371286"/>
            <a:ext cx="2918831" cy="495028"/>
          </a:xfrm>
          <a:prstGeom prst="rect">
            <a:avLst/>
          </a:prstGeom>
        </p:spPr>
        <p:txBody>
          <a:bodyPr vert="horz" lIns="91440" tIns="45720" rIns="91440" bIns="45720" rtlCol="0" anchor="b"/>
          <a:lstStyle>
            <a:lvl1pPr algn="r">
              <a:defRPr sz="1200"/>
            </a:lvl1pPr>
          </a:lstStyle>
          <a:p>
            <a:fld id="{234BF75D-FAA7-4C74-927E-D481AAC481B6}" type="slidenum">
              <a:rPr kumimoji="1" lang="ja-JP" altLang="en-US" smtClean="0"/>
              <a:t>‹#›</a:t>
            </a:fld>
            <a:endParaRPr kumimoji="1" lang="ja-JP" altLang="en-US"/>
          </a:p>
        </p:txBody>
      </p:sp>
    </p:spTree>
    <p:extLst>
      <p:ext uri="{BB962C8B-B14F-4D97-AF65-F5344CB8AC3E}">
        <p14:creationId xmlns:p14="http://schemas.microsoft.com/office/powerpoint/2010/main" val="26980576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blog.naver.com/luexr/223407712734"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ja.dict.naver.com/#/entry/jako/7d16f13d1cee40dfa92e2314c4637e60" TargetMode="Externa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ja.dict.naver.com/#/entry/jako/5e90e2a1019841e7b3db294aca673790" TargetMode="External"/><Relationship Id="rId2" Type="http://schemas.openxmlformats.org/officeDocument/2006/relationships/slide" Target="../slides/slide14.xml"/><Relationship Id="rId1" Type="http://schemas.openxmlformats.org/officeDocument/2006/relationships/notesMaster" Target="../notesMasters/notesMaster1.xml"/><Relationship Id="rId4" Type="http://schemas.openxmlformats.org/officeDocument/2006/relationships/hyperlink" Target="https://ja.dict.naver.com/#/entry/jako/15e4a03b8f2c405c89ff9950a09271eb" TargetMode="External"/></Relationships>
</file>

<file path=ppt/notesSlides/_rels/notesSlide14.xml.rels><?xml version="1.0" encoding="UTF-8" standalone="yes"?>
<Relationships xmlns="http://schemas.openxmlformats.org/package/2006/relationships"><Relationship Id="rId3" Type="http://schemas.openxmlformats.org/officeDocument/2006/relationships/hyperlink" Target="https://ja.dict.naver.com/#/entry/jako/0b6398d063634899b2d09a9db0949ff7"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ja.dict.naver.com/#/entry/jako/c59548f7b8eb4d5aa3f05063b5acf8d8" TargetMode="Externa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ja.dict.naver.com/#/entry/jako/7314b6c01bc5467789cccc7443b56eb5"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8" Type="http://schemas.openxmlformats.org/officeDocument/2006/relationships/hyperlink" Target="https://ja.dict.naver.com/#/entry/jako/73f7ee452d9147acac72de44d6d23b0e" TargetMode="External"/><Relationship Id="rId13" Type="http://schemas.openxmlformats.org/officeDocument/2006/relationships/hyperlink" Target="https://ja.dict.naver.com/#/entry/jako/ffd3a90ffc08400eaa4b32817ac7ec3a" TargetMode="External"/><Relationship Id="rId18" Type="http://schemas.openxmlformats.org/officeDocument/2006/relationships/hyperlink" Target="https://ja.dict.naver.com/#/entry/jako/6f4146998959459aab9a84e36a70dc01" TargetMode="External"/><Relationship Id="rId3" Type="http://schemas.openxmlformats.org/officeDocument/2006/relationships/hyperlink" Target="https://ja.dict.naver.com/#/entry/jako/4c53e2aaa27b4bf2bd2c31987f6bb78b" TargetMode="External"/><Relationship Id="rId21" Type="http://schemas.openxmlformats.org/officeDocument/2006/relationships/hyperlink" Target="https://ja.dict.naver.com/#/entry/jako/6a16131076994f47a242645ff729fa97" TargetMode="External"/><Relationship Id="rId7" Type="http://schemas.openxmlformats.org/officeDocument/2006/relationships/hyperlink" Target="https://ja.dict.naver.com/#/entry/jako/6b75130ec5b94ca1b7a81e00c6f8ebc2" TargetMode="External"/><Relationship Id="rId12" Type="http://schemas.openxmlformats.org/officeDocument/2006/relationships/hyperlink" Target="https://ja.dict.naver.com/#/entry/jako/8376243ca0b24d2c9bcde23197e7eae4" TargetMode="External"/><Relationship Id="rId17" Type="http://schemas.openxmlformats.org/officeDocument/2006/relationships/hyperlink" Target="https://ja.dict.naver.com/#/entry/jako/a61c7592a59b4aa7a9205c8b8887365c" TargetMode="External"/><Relationship Id="rId2" Type="http://schemas.openxmlformats.org/officeDocument/2006/relationships/slide" Target="../slides/slide17.xml"/><Relationship Id="rId16" Type="http://schemas.openxmlformats.org/officeDocument/2006/relationships/hyperlink" Target="https://ja.dict.naver.com/#/entry/jako/fd16aab535fc482f8ad758a68cd68eea" TargetMode="External"/><Relationship Id="rId20" Type="http://schemas.openxmlformats.org/officeDocument/2006/relationships/hyperlink" Target="https://ja.dict.naver.com/#/entry/jaen/e8c0d9467cf9405abaf05b62d59dfcb4" TargetMode="External"/><Relationship Id="rId1" Type="http://schemas.openxmlformats.org/officeDocument/2006/relationships/notesMaster" Target="../notesMasters/notesMaster1.xml"/><Relationship Id="rId6" Type="http://schemas.openxmlformats.org/officeDocument/2006/relationships/hyperlink" Target="https://ja.dict.naver.com/#/entry/jaen/c186bc1df64b421eb11b6857059e1971" TargetMode="External"/><Relationship Id="rId11" Type="http://schemas.openxmlformats.org/officeDocument/2006/relationships/hyperlink" Target="https://ja.dict.naver.com/#/entry/jako/cb9b0cfbefeb478da58d6f6bd8a487f5" TargetMode="External"/><Relationship Id="rId5" Type="http://schemas.openxmlformats.org/officeDocument/2006/relationships/hyperlink" Target="https://ja.dict.naver.com/#/entry/jako/4a0c4b912498442ba6c52cfaefb1ed29" TargetMode="External"/><Relationship Id="rId15" Type="http://schemas.openxmlformats.org/officeDocument/2006/relationships/hyperlink" Target="https://ja.dict.naver.com/#/entry/jako/6457e67142f74e5f8c2cb2c5aab32bbf" TargetMode="External"/><Relationship Id="rId10" Type="http://schemas.openxmlformats.org/officeDocument/2006/relationships/hyperlink" Target="https://ja.dict.naver.com/#/entry/jako/8bafb84b8bff4f7cb9a9a04f9837a619" TargetMode="External"/><Relationship Id="rId19" Type="http://schemas.openxmlformats.org/officeDocument/2006/relationships/hyperlink" Target="https://ja.dict.naver.com/#/entry/jako/f103c890641442ed81a07b435f7d867d" TargetMode="External"/><Relationship Id="rId4" Type="http://schemas.openxmlformats.org/officeDocument/2006/relationships/hyperlink" Target="https://ja.dict.naver.com/#/entry/jako/e341936c6ab1495b8adb841e1a9751f6" TargetMode="External"/><Relationship Id="rId9" Type="http://schemas.openxmlformats.org/officeDocument/2006/relationships/hyperlink" Target="https://ja.dict.naver.com/#/entry/jako/3119cb2290434ba9b0684016b6ef9ab7" TargetMode="External"/><Relationship Id="rId14" Type="http://schemas.openxmlformats.org/officeDocument/2006/relationships/hyperlink" Target="https://ja.dict.naver.com/#/entry/jako/9881d7a5a25848b6bddac3cb26495cd9" TargetMode="External"/><Relationship Id="rId22" Type="http://schemas.openxmlformats.org/officeDocument/2006/relationships/hyperlink" Target="https://ja.dict.naver.com/#/entry/jako/9808c17f727046a395c1bce43b3be194" TargetMode="Externa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ja.dict.naver.com/#/entry/jako/d6aba7a5bcd64b0686954eae652073ba" TargetMode="External"/><Relationship Id="rId2" Type="http://schemas.openxmlformats.org/officeDocument/2006/relationships/slide" Target="../slides/slide18.xml"/><Relationship Id="rId1" Type="http://schemas.openxmlformats.org/officeDocument/2006/relationships/notesMaster" Target="../notesMasters/notesMaster1.xml"/><Relationship Id="rId5" Type="http://schemas.openxmlformats.org/officeDocument/2006/relationships/hyperlink" Target="https://ja.dict.naver.com/#/entry/jako/2d571c9bd8574e7f93d8b7c750c6b675" TargetMode="External"/><Relationship Id="rId4" Type="http://schemas.openxmlformats.org/officeDocument/2006/relationships/hyperlink" Target="https://ja.dict.naver.com/#/entry/jako/ecbf54d0afbf433b83c96787dee7b557" TargetMode="External"/></Relationships>
</file>

<file path=ppt/notesSlides/_rels/notesSlide18.xml.rels><?xml version="1.0" encoding="UTF-8" standalone="yes"?>
<Relationships xmlns="http://schemas.openxmlformats.org/package/2006/relationships"><Relationship Id="rId8" Type="http://schemas.openxmlformats.org/officeDocument/2006/relationships/hyperlink" Target="https://ja.dict.naver.com/#/entry/jako/7314b6c01bc5467789cccc7443b56eb5" TargetMode="External"/><Relationship Id="rId3" Type="http://schemas.openxmlformats.org/officeDocument/2006/relationships/hyperlink" Target="https://ja.dict.naver.com/#/entry/jako/b72995b7a0d54671acbcf4bebd896440" TargetMode="External"/><Relationship Id="rId7" Type="http://schemas.openxmlformats.org/officeDocument/2006/relationships/hyperlink" Target="https://ja.dict.naver.com/#/entry/jako/e556f458e8d64b4ca59433ed7fcb3c2f" TargetMode="External"/><Relationship Id="rId2" Type="http://schemas.openxmlformats.org/officeDocument/2006/relationships/slide" Target="../slides/slide19.xml"/><Relationship Id="rId1" Type="http://schemas.openxmlformats.org/officeDocument/2006/relationships/notesMaster" Target="../notesMasters/notesMaster1.xml"/><Relationship Id="rId6" Type="http://schemas.openxmlformats.org/officeDocument/2006/relationships/hyperlink" Target="https://ja.dict.naver.com/#/entry/jako/cd48ac792ac849c1a1147f4addb909d8" TargetMode="External"/><Relationship Id="rId5" Type="http://schemas.openxmlformats.org/officeDocument/2006/relationships/hyperlink" Target="https://ja.dict.naver.com/#/entry/jako/fe51213d208d46c796067a4af514398b" TargetMode="External"/><Relationship Id="rId4" Type="http://schemas.openxmlformats.org/officeDocument/2006/relationships/hyperlink" Target="https://ja.dict.naver.com/#/entry/jako/8b1f8bbebc544c8ca09ff704c6901af8" TargetMode="Externa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20.xml"/><Relationship Id="rId1" Type="http://schemas.openxmlformats.org/officeDocument/2006/relationships/notesMaster" Target="../notesMasters/notesMaster1.xml"/><Relationship Id="rId5" Type="http://schemas.openxmlformats.org/officeDocument/2006/relationships/hyperlink" Target="https://ja.dict.naver.com/#/entry/jako/6d71f6717e0247df9a45119645727e9b" TargetMode="External"/><Relationship Id="rId4" Type="http://schemas.openxmlformats.org/officeDocument/2006/relationships/hyperlink" Target="https://ja.dict.naver.com/#/entry/jako/058d8930b9174af4b6192ce49b239cbc"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ja.dict.naver.com/#/entry/jako/fe51213d208d46c796067a4af514398b"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7" Type="http://schemas.openxmlformats.org/officeDocument/2006/relationships/hyperlink" Target="https://ja.dict.naver.com/#/entry/jako/8b35427253da4a7fb9979b28f42d88d1" TargetMode="External"/><Relationship Id="rId2" Type="http://schemas.openxmlformats.org/officeDocument/2006/relationships/slide" Target="../slides/slide22.xml"/><Relationship Id="rId1" Type="http://schemas.openxmlformats.org/officeDocument/2006/relationships/notesMaster" Target="../notesMasters/notesMaster1.xml"/><Relationship Id="rId6" Type="http://schemas.openxmlformats.org/officeDocument/2006/relationships/hyperlink" Target="https://ja.dict.naver.com/#/entry/jako/b9ff8b1d350e4d5bb5c87cd05b50a5a6" TargetMode="External"/><Relationship Id="rId5" Type="http://schemas.openxmlformats.org/officeDocument/2006/relationships/hyperlink" Target="https://ja.dict.naver.com/#/entry/jako/62c5845103584b28870c018c925dfc7f" TargetMode="External"/><Relationship Id="rId4" Type="http://schemas.openxmlformats.org/officeDocument/2006/relationships/hyperlink" Target="https://ja.dict.naver.com/#/entry/jako/840309399d1447eeb6ae04c53645c536" TargetMode="Externa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ja.dict.naver.com/#/entry/jako/0c849435c8134e399c7c54ae2e4f1b6b"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ja.dict.naver.com/#/entry/jako/9de27639f0ad4e76b1b4aa48d954e0bc" TargetMode="Externa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ja.dict.naver.com/#/entry/jako/f901d7675e7741cebd8adbce8486b1d4" TargetMode="External"/><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8" Type="http://schemas.openxmlformats.org/officeDocument/2006/relationships/hyperlink" Target="https://ja.dict.naver.com/#/entry/jako/72725ddc84ad482688c89f963bef979f" TargetMode="External"/><Relationship Id="rId13" Type="http://schemas.openxmlformats.org/officeDocument/2006/relationships/hyperlink" Target="https://ja.dict.naver.com/#/entry/jako/9c63c59d13de4c8dbd08ecaf26134fc7" TargetMode="External"/><Relationship Id="rId3" Type="http://schemas.openxmlformats.org/officeDocument/2006/relationships/hyperlink" Target="https://ja.dict.naver.com/#/entry/jako/7d1ab6d4cd3c40ab8a04765b00955a5d" TargetMode="External"/><Relationship Id="rId7" Type="http://schemas.openxmlformats.org/officeDocument/2006/relationships/hyperlink" Target="https://www.hyundai.com/" TargetMode="External"/><Relationship Id="rId12" Type="http://schemas.openxmlformats.org/officeDocument/2006/relationships/hyperlink" Target="https://ja.dict.naver.com/#/entry/jako/dec4871301cb485db57622f5d83d8097" TargetMode="External"/><Relationship Id="rId2" Type="http://schemas.openxmlformats.org/officeDocument/2006/relationships/slide" Target="../slides/slide25.xml"/><Relationship Id="rId1" Type="http://schemas.openxmlformats.org/officeDocument/2006/relationships/notesMaster" Target="../notesMasters/notesMaster1.xml"/><Relationship Id="rId6" Type="http://schemas.openxmlformats.org/officeDocument/2006/relationships/hyperlink" Target="https://ja.dict.naver.com/#/entry/jako/02699ee27dec4e0da1c00086a18cf2b6" TargetMode="External"/><Relationship Id="rId11" Type="http://schemas.openxmlformats.org/officeDocument/2006/relationships/hyperlink" Target="https://ja.dict.naver.com/#/entry/jako/fe0f30374223412b97d9f9f1df40b852" TargetMode="External"/><Relationship Id="rId5" Type="http://schemas.openxmlformats.org/officeDocument/2006/relationships/hyperlink" Target="https://ja.dict.naver.com/#/entry/jako/3d4b7f18e170471d8a9191745a6684c0" TargetMode="External"/><Relationship Id="rId10" Type="http://schemas.openxmlformats.org/officeDocument/2006/relationships/hyperlink" Target="https://ja.dict.naver.com/#/entry/jako/266b9da3e5614b5fb95a87f8e5f113e9" TargetMode="External"/><Relationship Id="rId4" Type="http://schemas.openxmlformats.org/officeDocument/2006/relationships/hyperlink" Target="https://ja.dict.naver.com/#/entry/jako/ff45cb2e444143188ebf16a5bb0ab880" TargetMode="External"/><Relationship Id="rId9" Type="http://schemas.openxmlformats.org/officeDocument/2006/relationships/hyperlink" Target="https://ja.dict.naver.com/#/entry/jako/d4433d30317644e4a7352c6e462202fc" TargetMode="External"/><Relationship Id="rId14" Type="http://schemas.openxmlformats.org/officeDocument/2006/relationships/hyperlink" Target="https://ja.dict.naver.com/#/entry/jako/8522ec5c9efc42a585b652d81958671b" TargetMode="External"/></Relationships>
</file>

<file path=ppt/notesSlides/_rels/notesSlide25.xml.rels><?xml version="1.0" encoding="UTF-8" standalone="yes"?>
<Relationships xmlns="http://schemas.openxmlformats.org/package/2006/relationships"><Relationship Id="rId3" Type="http://schemas.openxmlformats.org/officeDocument/2006/relationships/hyperlink" Target="https://ja.dict.naver.com/#/entry/jako/266b9da3e5614b5fb95a87f8e5f113e9"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ja.dict.naver.com/#/entry/jako/a544e794b1dd4fce8f81d83485d7f53b" TargetMode="External"/><Relationship Id="rId4" Type="http://schemas.openxmlformats.org/officeDocument/2006/relationships/hyperlink" Target="https://ja.dict.naver.com/#/entry/jako/4a0a7099a8bf489aad8f562fee6e706d" TargetMode="Externa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ja.dict.naver.com/#/entry/jako/6dbba15506954bec956832bef61e89f4"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ja.dict.naver.com/#/entry/jako/cd48ac792ac849c1a1147f4addb909d8" TargetMode="External"/><Relationship Id="rId2" Type="http://schemas.openxmlformats.org/officeDocument/2006/relationships/slide" Target="../slides/slide6.xml"/><Relationship Id="rId1" Type="http://schemas.openxmlformats.org/officeDocument/2006/relationships/notesMaster" Target="../notesMasters/notesMaster1.xml"/><Relationship Id="rId6" Type="http://schemas.openxmlformats.org/officeDocument/2006/relationships/hyperlink" Target="https://ja.dict.naver.com/#/entry/jako/d6ee8111ea37483eaaf9a0de60643bfe" TargetMode="External"/><Relationship Id="rId5" Type="http://schemas.openxmlformats.org/officeDocument/2006/relationships/hyperlink" Target="https://ja.dict.naver.com/#/entry/jako/e9ed1b3ed6414c639b15e5b999cebf47" TargetMode="External"/><Relationship Id="rId4" Type="http://schemas.openxmlformats.org/officeDocument/2006/relationships/hyperlink" Target="https://ja.dict.naver.com/#/entry/jako/3d4b7f18e170471d8a9191745a6684c0" TargetMode="Externa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8" Type="http://schemas.openxmlformats.org/officeDocument/2006/relationships/hyperlink" Target="https://ja.dict.naver.com/#/entry/jako/8d1bc9f4f0424b91869236f88671dc30" TargetMode="External"/><Relationship Id="rId3" Type="http://schemas.openxmlformats.org/officeDocument/2006/relationships/hyperlink" Target="https://ja.dict.naver.com/#/entry/jako/1b07ef509cf54ba39113b2b9e9945ce0" TargetMode="External"/><Relationship Id="rId7" Type="http://schemas.openxmlformats.org/officeDocument/2006/relationships/hyperlink" Target="https://ja.dict.naver.com/#/entry/jako/eca529a015d24c749749f72a6122d9d6" TargetMode="External"/><Relationship Id="rId2" Type="http://schemas.openxmlformats.org/officeDocument/2006/relationships/slide" Target="../slides/slide10.xml"/><Relationship Id="rId1" Type="http://schemas.openxmlformats.org/officeDocument/2006/relationships/notesMaster" Target="../notesMasters/notesMaster1.xml"/><Relationship Id="rId6" Type="http://schemas.openxmlformats.org/officeDocument/2006/relationships/hyperlink" Target="https://ja.dict.naver.com/#/entry/jako/84d807be0c5b45f5a4f32fcfa3f0fe1a" TargetMode="External"/><Relationship Id="rId5" Type="http://schemas.openxmlformats.org/officeDocument/2006/relationships/hyperlink" Target="https://ja.dict.naver.com/#/entry/jaen/03c6aa8fa7bc4762a28a9309e08ed883" TargetMode="External"/><Relationship Id="rId4" Type="http://schemas.openxmlformats.org/officeDocument/2006/relationships/hyperlink" Target="https://ja.dict.naver.com/#/entry/jaen/3375ea02697a4471abb6803f79ab3436" TargetMode="Externa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今から</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 success stories </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表します。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最初は私が日本語でやって後は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JUNG</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さんは英語でやります。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多分要らないだとう思いますが日本語で通</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必要だたら</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私が出</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来</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る限り通</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私の場合日本で住むこといるけど昔ですから日本語は少しずつ「ほとんど」忘れましたが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理解及び了解お願い</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いた</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最初</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YKO</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M</a:t>
            </a:r>
            <a:r>
              <a:rPr lang="ja-JP"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ほんぶの組織です。</a:t>
            </a: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営業１部、</a:t>
            </a: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営業２部、なかで</a:t>
            </a:r>
            <a:r>
              <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rPr>
              <a:t>PMK</a:t>
            </a:r>
            <a:r>
              <a:rPr lang="ja-JP"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en-US" dirty="0"/>
              <a:t>代理</a:t>
            </a:r>
            <a:r>
              <a:rPr lang="en-US" altLang="ja-JP" dirty="0"/>
              <a:t>[</a:t>
            </a:r>
            <a:r>
              <a:rPr lang="ja-JP" altLang="en-US" dirty="0">
                <a:solidFill>
                  <a:srgbClr val="FB5B63"/>
                </a:solidFill>
                <a:effectLst/>
              </a:rPr>
              <a:t>だいり</a:t>
            </a:r>
            <a:r>
              <a:rPr lang="en-US" altLang="ja-JP" dirty="0">
                <a:solidFill>
                  <a:srgbClr val="FB5B63"/>
                </a:solidFill>
                <a:effectLst/>
              </a:rPr>
              <a:t>]</a:t>
            </a:r>
            <a:r>
              <a:rPr lang="ja-JP" altLang="en-US" dirty="0"/>
              <a:t>店</a:t>
            </a:r>
            <a:r>
              <a:rPr lang="en-US" altLang="ja-JP" dirty="0"/>
              <a:t>[</a:t>
            </a:r>
            <a:r>
              <a:rPr lang="ja-JP" altLang="en-US" dirty="0">
                <a:solidFill>
                  <a:srgbClr val="FB5B63"/>
                </a:solidFill>
                <a:effectLst/>
              </a:rPr>
              <a:t>てん</a:t>
            </a:r>
            <a:r>
              <a:rPr lang="en-US" altLang="ja-JP" b="0" i="0" dirty="0">
                <a:solidFill>
                  <a:srgbClr val="333333"/>
                </a:solidFill>
                <a:effectLst/>
                <a:latin typeface="-apple-system"/>
              </a:rPr>
              <a:t>]Part </a:t>
            </a:r>
            <a:r>
              <a:rPr lang="ko-KR" altLang="en-US" b="0" i="0" dirty="0">
                <a:solidFill>
                  <a:srgbClr val="333333"/>
                </a:solidFill>
                <a:effectLst/>
                <a:latin typeface="-apple-system"/>
              </a:rPr>
              <a:t> </a:t>
            </a:r>
            <a:r>
              <a:rPr lang="ko-KR" altLang="en-US" dirty="0"/>
              <a:t>地方</a:t>
            </a:r>
            <a:r>
              <a:rPr lang="en-US" altLang="ko-KR" dirty="0"/>
              <a:t>[</a:t>
            </a:r>
            <a:r>
              <a:rPr lang="ja-JP" altLang="en-US" dirty="0">
                <a:solidFill>
                  <a:srgbClr val="FB5B63"/>
                </a:solidFill>
                <a:effectLst/>
              </a:rPr>
              <a:t>ちほう</a:t>
            </a:r>
            <a:r>
              <a:rPr lang="en-US" altLang="ja-JP" b="0" i="0" dirty="0">
                <a:solidFill>
                  <a:srgbClr val="333333"/>
                </a:solidFill>
                <a:effectLst/>
                <a:latin typeface="-apple-system"/>
              </a:rPr>
              <a:t>]</a:t>
            </a:r>
            <a:r>
              <a:rPr lang="ja-JP" altLang="en-US" b="0" i="0" dirty="0">
                <a:solidFill>
                  <a:srgbClr val="333333"/>
                </a:solidFill>
                <a:effectLst/>
                <a:latin typeface="-apple-system"/>
              </a:rPr>
              <a:t>事務所と含めてあります。</a:t>
            </a:r>
            <a:endParaRPr lang="en-US" altLang="ja-JP" b="0" i="0" dirty="0">
              <a:solidFill>
                <a:srgbClr val="333333"/>
              </a:solidFill>
              <a:effectLst/>
              <a:latin typeface="-apple-system"/>
            </a:endParaRPr>
          </a:p>
          <a:p>
            <a:pPr algn="just" latinLnBrk="1">
              <a:lnSpc>
                <a:spcPct val="107000"/>
              </a:lnSpc>
              <a:spcAft>
                <a:spcPts val="800"/>
              </a:spcAft>
            </a:pPr>
            <a:endPar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 SYSTEM TEAM </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組織紹介です。</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チ</a:t>
            </a:r>
            <a:r>
              <a:rPr lang="ja-JP" altLang="ko-KR" sz="12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ムリ</a:t>
            </a:r>
            <a:r>
              <a:rPr lang="ja-JP" altLang="ko-KR" sz="12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ダ</a:t>
            </a:r>
            <a:r>
              <a:rPr lang="ja-JP" altLang="ko-KR" sz="12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KIM </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部長</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ぶちょう</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Yu Mincho" panose="02020400000000000000" pitchFamily="18" charset="-128"/>
                <a:cs typeface="Times New Roman" panose="02020603050405020304" pitchFamily="18" charset="0"/>
              </a:rPr>
              <a:t>に</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下で</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7</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名が頑張って</a:t>
            </a:r>
            <a:r>
              <a:rPr lang="ja-JP" altLang="ko-KR" sz="1200" kern="100" dirty="0">
                <a:effectLst/>
                <a:latin typeface="맑은 고딕" panose="020B0503020000020004" pitchFamily="50" charset="-127"/>
                <a:ea typeface="새굴림" panose="02030600000101010101" pitchFamily="18" charset="-127"/>
                <a:cs typeface="새굴림" panose="02030600000101010101" pitchFamily="18" charset="-127"/>
              </a:rPr>
              <a:t>働</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いています。</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H/W </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2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　</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3</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名　</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開</a:t>
            </a:r>
            <a:r>
              <a:rPr lang="ja-JP" altLang="ko-KR" sz="12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　４名です。</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a:t>
            </a:fld>
            <a:endParaRPr kumimoji="1" lang="ja-JP" altLang="en-US"/>
          </a:p>
        </p:txBody>
      </p:sp>
    </p:spTree>
    <p:extLst>
      <p:ext uri="{BB962C8B-B14F-4D97-AF65-F5344CB8AC3E}">
        <p14:creationId xmlns:p14="http://schemas.microsoft.com/office/powerpoint/2010/main" val="26764721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回路図</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11</a:t>
            </a:fld>
            <a:endParaRPr kumimoji="1" lang="ja-JP" altLang="en-US"/>
          </a:p>
        </p:txBody>
      </p:sp>
    </p:spTree>
    <p:extLst>
      <p:ext uri="{BB962C8B-B14F-4D97-AF65-F5344CB8AC3E}">
        <p14:creationId xmlns:p14="http://schemas.microsoft.com/office/powerpoint/2010/main" val="303343164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nSpc>
                <a:spcPct val="150000"/>
              </a:lnSpc>
            </a:pPr>
            <a:r>
              <a:rPr lang="en-US" altLang="ko-KR" sz="1200" dirty="0">
                <a:latin typeface="맑은 고딕" panose="020B0503020000020004" pitchFamily="50" charset="-127"/>
                <a:ea typeface="맑은 고딕" panose="020B0503020000020004" pitchFamily="50" charset="-127"/>
              </a:rPr>
              <a:t>ON</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OFF</a:t>
            </a:r>
            <a:r>
              <a:rPr lang="ko-KR" altLang="en-US" sz="1200" dirty="0">
                <a:latin typeface="맑은 고딕" panose="020B0503020000020004" pitchFamily="50" charset="-127"/>
                <a:ea typeface="맑은 고딕" panose="020B0503020000020004" pitchFamily="50" charset="-127"/>
              </a:rPr>
              <a:t> </a:t>
            </a:r>
            <a:r>
              <a:rPr lang="en-US" altLang="ko-KR" sz="1200" dirty="0">
                <a:latin typeface="맑은 고딕" panose="020B0503020000020004" pitchFamily="50" charset="-127"/>
                <a:ea typeface="맑은 고딕" panose="020B0503020000020004" pitchFamily="50" charset="-127"/>
              </a:rPr>
              <a:t>TIME</a:t>
            </a:r>
            <a:r>
              <a:rPr lang="ko-KR" altLang="en-US" sz="1200" dirty="0">
                <a:latin typeface="맑은 고딕" panose="020B0503020000020004" pitchFamily="50" charset="-127"/>
                <a:ea typeface="맑은 고딕" panose="020B0503020000020004" pitchFamily="50" charset="-127"/>
              </a:rPr>
              <a:t> 제어 동작</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챔버 제어</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ko-KR" sz="1200" dirty="0">
                <a:latin typeface="맑은 고딕" panose="020B0503020000020004" pitchFamily="50" charset="-127"/>
                <a:ea typeface="맑은 고딕" panose="020B0503020000020004" pitchFamily="50" charset="-127"/>
              </a:rPr>
              <a:t>Tau</a:t>
            </a:r>
            <a:r>
              <a:rPr lang="ko-KR" altLang="en-US" sz="1200" dirty="0">
                <a:latin typeface="맑은 고딕" panose="020B0503020000020004" pitchFamily="50" charset="-127"/>
                <a:ea typeface="맑은 고딕" panose="020B0503020000020004" pitchFamily="50" charset="-127"/>
              </a:rPr>
              <a:t>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ko-KR" altLang="en-US" sz="1200" dirty="0">
                <a:latin typeface="맑은 고딕" panose="020B0503020000020004" pitchFamily="50" charset="-127"/>
                <a:ea typeface="맑은 고딕" panose="020B0503020000020004" pitchFamily="50" charset="-127"/>
              </a:rPr>
              <a:t>접촉저항 계산</a:t>
            </a:r>
            <a:endParaRPr lang="en-US" altLang="ko-KR" sz="1200" dirty="0">
              <a:latin typeface="맑은 고딕" panose="020B0503020000020004" pitchFamily="50" charset="-127"/>
              <a:ea typeface="맑은 고딕" panose="020B0503020000020004" pitchFamily="50" charset="-127"/>
            </a:endParaRPr>
          </a:p>
          <a:p>
            <a:pPr>
              <a:lnSpc>
                <a:spcPct val="150000"/>
              </a:lnSpc>
            </a:pP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ja-JP" altLang="en-US" dirty="0"/>
              <a:t>主要</a:t>
            </a:r>
            <a:r>
              <a:rPr lang="en-US" altLang="ja-JP" dirty="0"/>
              <a:t>[</a:t>
            </a:r>
            <a:r>
              <a:rPr lang="ja-JP" altLang="en-US" dirty="0">
                <a:solidFill>
                  <a:srgbClr val="FB5B63"/>
                </a:solidFill>
                <a:effectLst/>
              </a:rPr>
              <a:t>しゅよう</a:t>
            </a:r>
            <a:r>
              <a:rPr lang="en-US" altLang="ja-JP" b="0" i="0" dirty="0">
                <a:solidFill>
                  <a:srgbClr val="333333"/>
                </a:solidFill>
                <a:effectLst/>
                <a:latin typeface="-apple-system"/>
              </a:rPr>
              <a:t>]</a:t>
            </a:r>
            <a:r>
              <a:rPr lang="ja-JP" altLang="en-US" sz="1200" dirty="0">
                <a:latin typeface="맑은 고딕" panose="020B0503020000020004" pitchFamily="50" charset="-127"/>
                <a:ea typeface="맑은 고딕" panose="020B0503020000020004" pitchFamily="50" charset="-127"/>
              </a:rPr>
              <a:t>機能</a:t>
            </a:r>
            <a:endParaRPr lang="en-US" altLang="ko-KR" sz="1200" dirty="0">
              <a:latin typeface="맑은 고딕" panose="020B0503020000020004" pitchFamily="50" charset="-127"/>
              <a:ea typeface="맑은 고딕" panose="020B0503020000020004" pitchFamily="50" charset="-127"/>
            </a:endParaRPr>
          </a:p>
          <a:p>
            <a:pPr>
              <a:lnSpc>
                <a:spcPct val="150000"/>
              </a:lnSpc>
            </a:pPr>
            <a:r>
              <a:rPr lang="en-US" altLang="ja-JP" sz="1200" dirty="0">
                <a:latin typeface="맑은 고딕" panose="020B0503020000020004" pitchFamily="50" charset="-127"/>
                <a:ea typeface="맑은 고딕" panose="020B0503020000020004" pitchFamily="50" charset="-127"/>
              </a:rPr>
              <a:t>ON OFF TIME </a:t>
            </a:r>
            <a:r>
              <a:rPr lang="ja-JP" altLang="en-US" sz="1200" dirty="0">
                <a:latin typeface="맑은 고딕" panose="020B0503020000020004" pitchFamily="50" charset="-127"/>
                <a:ea typeface="맑은 고딕" panose="020B0503020000020004" pitchFamily="50" charset="-127"/>
              </a:rPr>
              <a:t>制御　動作</a:t>
            </a:r>
            <a:endParaRPr lang="ko-KR" altLang="en-US" sz="1200" dirty="0">
              <a:latin typeface="맑은 고딕" panose="020B0503020000020004" pitchFamily="50" charset="-127"/>
              <a:ea typeface="맑은 고딕" panose="020B0503020000020004" pitchFamily="50" charset="-127"/>
            </a:endParaRPr>
          </a:p>
          <a:p>
            <a:r>
              <a:rPr lang="en-US" altLang="ko-KR" dirty="0"/>
              <a:t>CHAMBER </a:t>
            </a:r>
            <a:r>
              <a:rPr lang="ja-JP" altLang="en-US" dirty="0"/>
              <a:t>制御</a:t>
            </a:r>
            <a:endParaRPr lang="en-US" altLang="ja-JP" dirty="0"/>
          </a:p>
          <a:p>
            <a:r>
              <a:rPr lang="el-GR" altLang="ko-KR" b="0" i="0" u="none" strike="noStrike" dirty="0">
                <a:effectLst/>
                <a:latin typeface="-apple-system"/>
                <a:hlinkClick r:id="rId3"/>
              </a:rPr>
              <a:t>τ(</a:t>
            </a:r>
            <a:r>
              <a:rPr lang="en-US" altLang="ko-KR" b="0" i="0" u="none" strike="noStrike" dirty="0">
                <a:effectLst/>
                <a:latin typeface="-apple-system"/>
                <a:hlinkClick r:id="rId3"/>
              </a:rPr>
              <a:t>tau)</a:t>
            </a:r>
            <a:r>
              <a:rPr lang="ja-JP" altLang="en-US" dirty="0"/>
              <a:t>　</a:t>
            </a:r>
            <a:r>
              <a:rPr lang="en-US" altLang="ja-JP" dirty="0"/>
              <a:t>Time constant </a:t>
            </a:r>
            <a:r>
              <a:rPr lang="ja-JP" altLang="en-US" dirty="0"/>
              <a:t>計算「</a:t>
            </a:r>
            <a:r>
              <a:rPr lang="ja-JP" altLang="ko-KR" b="0" i="0" u="none" strike="noStrike" dirty="0">
                <a:solidFill>
                  <a:srgbClr val="1B47B9"/>
                </a:solidFill>
                <a:effectLst/>
                <a:ea typeface="-apple-system"/>
                <a:hlinkClick r:id="rId4"/>
              </a:rPr>
              <a:t>けいさん</a:t>
            </a:r>
            <a:r>
              <a:rPr lang="ja-JP" altLang="en-US" dirty="0"/>
              <a:t>」</a:t>
            </a:r>
            <a:endParaRPr lang="en-US" altLang="ja-JP" dirty="0"/>
          </a:p>
          <a:p>
            <a:r>
              <a:rPr lang="en-US" altLang="ja-JP" dirty="0"/>
              <a:t>Contact </a:t>
            </a:r>
            <a:r>
              <a:rPr lang="en-US" altLang="ja-JP" b="0" i="0" dirty="0">
                <a:solidFill>
                  <a:srgbClr val="333333"/>
                </a:solidFill>
                <a:effectLst/>
                <a:latin typeface="-apple-system"/>
              </a:rPr>
              <a:t>resistance</a:t>
            </a:r>
            <a:br>
              <a:rPr lang="ja-JP" altLang="en-US" dirty="0"/>
            </a:br>
            <a:r>
              <a:rPr lang="ja-JP" altLang="en-US" dirty="0"/>
              <a:t>接触</a:t>
            </a:r>
            <a:r>
              <a:rPr lang="en-US" altLang="ja-JP" dirty="0"/>
              <a:t>[</a:t>
            </a:r>
            <a:r>
              <a:rPr lang="ja-JP" altLang="en-US" dirty="0">
                <a:solidFill>
                  <a:srgbClr val="FB5B63"/>
                </a:solidFill>
                <a:effectLst/>
              </a:rPr>
              <a:t>せっしょく</a:t>
            </a:r>
            <a:r>
              <a:rPr lang="en-US" altLang="ja-JP" b="0" i="0" dirty="0">
                <a:solidFill>
                  <a:srgbClr val="333333"/>
                </a:solidFill>
                <a:effectLst/>
                <a:latin typeface="-apple-system"/>
              </a:rPr>
              <a:t>]</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  </a:t>
            </a:r>
            <a:r>
              <a:rPr lang="ja-JP" altLang="en-US" b="0" i="0" dirty="0">
                <a:solidFill>
                  <a:srgbClr val="333333"/>
                </a:solidFill>
                <a:effectLst/>
                <a:latin typeface="-apple-system"/>
              </a:rPr>
              <a:t>計算</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12</a:t>
            </a:fld>
            <a:endParaRPr kumimoji="1" lang="ja-JP" altLang="en-US"/>
          </a:p>
        </p:txBody>
      </p:sp>
    </p:spTree>
    <p:extLst>
      <p:ext uri="{BB962C8B-B14F-4D97-AF65-F5344CB8AC3E}">
        <p14:creationId xmlns:p14="http://schemas.microsoft.com/office/powerpoint/2010/main" val="24734618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13</a:t>
            </a:fld>
            <a:endParaRPr kumimoji="1" lang="ja-JP" altLang="en-US"/>
          </a:p>
        </p:txBody>
      </p:sp>
    </p:spTree>
    <p:extLst>
      <p:ext uri="{BB962C8B-B14F-4D97-AF65-F5344CB8AC3E}">
        <p14:creationId xmlns:p14="http://schemas.microsoft.com/office/powerpoint/2010/main" val="13536607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안녕하세요</a:t>
            </a:r>
            <a:r>
              <a:rPr lang="en-US" altLang="ko-KR" dirty="0"/>
              <a:t>. </a:t>
            </a:r>
            <a:r>
              <a:rPr lang="ko-KR" altLang="en-US" dirty="0"/>
              <a:t>나는 정승배 입니다</a:t>
            </a:r>
            <a:r>
              <a:rPr lang="en-US" altLang="ko-KR" dirty="0"/>
              <a:t>.</a:t>
            </a:r>
          </a:p>
          <a:p>
            <a:endParaRPr lang="en-US" altLang="ko-KR" dirty="0"/>
          </a:p>
          <a:p>
            <a:r>
              <a:rPr lang="ko-KR" altLang="en-US" dirty="0"/>
              <a:t>나는 </a:t>
            </a:r>
            <a:r>
              <a:rPr lang="en-US" altLang="ko-KR" dirty="0"/>
              <a:t>PC </a:t>
            </a:r>
            <a:r>
              <a:rPr lang="ko-KR" altLang="en-US" dirty="0"/>
              <a:t>기반의 프로그램 엔지니어입니다</a:t>
            </a:r>
            <a:r>
              <a:rPr lang="en-US" altLang="ko-KR" dirty="0"/>
              <a:t>.</a:t>
            </a:r>
          </a:p>
          <a:p>
            <a:r>
              <a:rPr lang="en-US" altLang="ko-KR" dirty="0"/>
              <a:t>LabVIEW</a:t>
            </a:r>
            <a:r>
              <a:rPr lang="ko-KR" altLang="en-US" dirty="0"/>
              <a:t>와 </a:t>
            </a:r>
            <a:r>
              <a:rPr lang="en-US" altLang="ko-KR" dirty="0"/>
              <a:t>C#</a:t>
            </a:r>
            <a:r>
              <a:rPr lang="ko-KR" altLang="en-US" dirty="0"/>
              <a:t>을 다룰 줄 압니다</a:t>
            </a:r>
            <a:r>
              <a:rPr lang="en-US" altLang="ko-KR" dirty="0"/>
              <a:t>.</a:t>
            </a:r>
          </a:p>
          <a:p>
            <a:endParaRPr lang="en-US" altLang="ko-KR" dirty="0"/>
          </a:p>
          <a:p>
            <a:r>
              <a:rPr lang="ko-KR" altLang="en-US" dirty="0"/>
              <a:t>나의 주요 커리어 입니다</a:t>
            </a:r>
            <a:r>
              <a:rPr lang="en-US" altLang="ko-KR" dirty="0"/>
              <a:t>.</a:t>
            </a:r>
          </a:p>
          <a:p>
            <a:endParaRPr lang="en-US" altLang="ko-KR" dirty="0"/>
          </a:p>
          <a:p>
            <a:r>
              <a:rPr lang="ko-KR" altLang="en-US" dirty="0"/>
              <a:t>최근</a:t>
            </a:r>
            <a:r>
              <a:rPr lang="en-US" altLang="ko-KR" dirty="0"/>
              <a:t>, Pre-charge Relay tester</a:t>
            </a:r>
            <a:r>
              <a:rPr lang="ko-KR" altLang="en-US" dirty="0"/>
              <a:t> 프로그램을 담당하였습니다</a:t>
            </a:r>
            <a:r>
              <a:rPr lang="en-US" altLang="ko-KR" dirty="0"/>
              <a:t>.</a:t>
            </a:r>
          </a:p>
          <a:p>
            <a:r>
              <a:rPr lang="ko-KR" altLang="en-US" dirty="0"/>
              <a:t>여기서 </a:t>
            </a:r>
            <a:r>
              <a:rPr lang="en-US" altLang="ko-KR" dirty="0"/>
              <a:t>DL950</a:t>
            </a:r>
            <a:r>
              <a:rPr lang="ko-KR" altLang="en-US" dirty="0"/>
              <a:t>이 사용되었습니다</a:t>
            </a:r>
            <a:r>
              <a:rPr lang="en-US" altLang="ko-KR" dirty="0"/>
              <a:t>.</a:t>
            </a:r>
          </a:p>
          <a:p>
            <a:r>
              <a:rPr lang="ko-KR" altLang="en-US" dirty="0"/>
              <a:t>뒤에 소개 드리겠습니다</a:t>
            </a:r>
            <a:r>
              <a:rPr lang="en-US" altLang="ko-KR" dirty="0"/>
              <a:t>.</a:t>
            </a:r>
          </a:p>
          <a:p>
            <a:endParaRPr lang="en-US" altLang="ko-KR" dirty="0"/>
          </a:p>
          <a:p>
            <a:r>
              <a:rPr lang="ko-KR" altLang="en-US" dirty="0"/>
              <a:t>주로 자동차 파워 계통을 담당하였습니다</a:t>
            </a:r>
            <a:r>
              <a:rPr lang="en-US" altLang="ko-KR" dirty="0"/>
              <a:t>. Li-ion Battery </a:t>
            </a:r>
            <a:r>
              <a:rPr lang="ko-KR" altLang="en-US" dirty="0" err="1"/>
              <a:t>충방전</a:t>
            </a:r>
            <a:r>
              <a:rPr lang="ko-KR" altLang="en-US" dirty="0"/>
              <a:t> 시험기와 </a:t>
            </a:r>
            <a:r>
              <a:rPr lang="en-US" altLang="ko-KR" dirty="0"/>
              <a:t>BDU </a:t>
            </a:r>
            <a:r>
              <a:rPr lang="ko-KR" altLang="en-US" dirty="0"/>
              <a:t>시험기 그리고 </a:t>
            </a:r>
            <a:r>
              <a:rPr lang="en-US" altLang="ko-KR" dirty="0"/>
              <a:t>ICCB </a:t>
            </a:r>
            <a:r>
              <a:rPr lang="ko-KR" altLang="en-US" dirty="0"/>
              <a:t>시험기</a:t>
            </a:r>
            <a:r>
              <a:rPr lang="en-US" altLang="ko-KR" dirty="0"/>
              <a:t> </a:t>
            </a:r>
            <a:r>
              <a:rPr lang="ko-KR" altLang="en-US" dirty="0"/>
              <a:t>등이 있습니다</a:t>
            </a:r>
            <a:r>
              <a:rPr lang="en-US" altLang="ko-KR" dirty="0"/>
              <a:t>.</a:t>
            </a:r>
          </a:p>
          <a:p>
            <a:r>
              <a:rPr lang="en-US" altLang="ko-KR" dirty="0"/>
              <a:t> </a:t>
            </a:r>
          </a:p>
          <a:p>
            <a:endParaRPr lang="en-US" altLang="ko-KR" dirty="0"/>
          </a:p>
          <a:p>
            <a:r>
              <a:rPr lang="ja-JP" altLang="en-US" dirty="0"/>
              <a:t>こんにちは。私は</a:t>
            </a:r>
            <a:r>
              <a:rPr lang="de-DE" altLang="ja-JP" dirty="0"/>
              <a:t>Jung, SeungBae</a:t>
            </a:r>
            <a:r>
              <a:rPr lang="ja-JP" altLang="en-US" dirty="0"/>
              <a:t>です。</a:t>
            </a:r>
            <a:endParaRPr lang="en-US" altLang="ja-JP" dirty="0"/>
          </a:p>
          <a:p>
            <a:endParaRPr lang="en-US" altLang="ja-JP" dirty="0"/>
          </a:p>
          <a:p>
            <a:r>
              <a:rPr lang="ja-JP" altLang="en-US" dirty="0"/>
              <a:t>私は</a:t>
            </a:r>
            <a:r>
              <a:rPr lang="en-US" altLang="ja-JP" dirty="0"/>
              <a:t>PC</a:t>
            </a:r>
            <a:r>
              <a:rPr lang="ja-JP" altLang="en-US" dirty="0"/>
              <a:t>ベース「</a:t>
            </a:r>
            <a:r>
              <a:rPr lang="ko-KR" altLang="en-US" dirty="0"/>
              <a:t>基盤</a:t>
            </a:r>
            <a:r>
              <a:rPr lang="ja-JP" altLang="en-US" b="0" dirty="0">
                <a:solidFill>
                  <a:srgbClr val="FB5B63"/>
                </a:solidFill>
                <a:effectLst/>
              </a:rPr>
              <a:t>きばん</a:t>
            </a:r>
            <a:r>
              <a:rPr lang="en-US" altLang="ja-JP" b="0" i="0" dirty="0">
                <a:solidFill>
                  <a:srgbClr val="333333"/>
                </a:solidFill>
                <a:effectLst/>
                <a:latin typeface="-apple-system"/>
              </a:rPr>
              <a:t>,</a:t>
            </a:r>
            <a:r>
              <a:rPr lang="ja-JP" altLang="en-US" dirty="0"/>
              <a:t>」のプログラムエンジニアです。</a:t>
            </a:r>
            <a:endParaRPr lang="en-US" altLang="ja-JP" dirty="0"/>
          </a:p>
          <a:p>
            <a:endParaRPr lang="en-US" altLang="ja-JP" dirty="0"/>
          </a:p>
          <a:p>
            <a:r>
              <a:rPr lang="en-US" altLang="ja-JP" dirty="0"/>
              <a:t>LabVIEW</a:t>
            </a:r>
            <a:r>
              <a:rPr lang="ja-JP" altLang="en-US" dirty="0"/>
              <a:t>と</a:t>
            </a:r>
            <a:r>
              <a:rPr lang="en-US" altLang="ja-JP" dirty="0"/>
              <a:t>C</a:t>
            </a:r>
            <a:r>
              <a:rPr lang="ja-JP" altLang="en-US" dirty="0"/>
              <a:t>＃などを</a:t>
            </a:r>
            <a:r>
              <a:rPr lang="ja-JP" altLang="en-US" b="0" i="0" u="none" strike="noStrike" dirty="0">
                <a:solidFill>
                  <a:srgbClr val="1B47B9"/>
                </a:solidFill>
                <a:effectLst/>
                <a:ea typeface="-apple-system"/>
              </a:rPr>
              <a:t>操「あや」っています。</a:t>
            </a:r>
            <a:endParaRPr lang="en-US" altLang="ja-JP" b="0" i="0" u="none" strike="noStrike" dirty="0">
              <a:solidFill>
                <a:srgbClr val="1B47B9"/>
              </a:solidFill>
              <a:effectLst/>
              <a:ea typeface="-apple-system"/>
            </a:endParaRPr>
          </a:p>
          <a:p>
            <a:endParaRPr lang="en-US" altLang="ja-JP" b="0" i="0" u="none" strike="noStrike" dirty="0">
              <a:solidFill>
                <a:srgbClr val="1B47B9"/>
              </a:solidFill>
              <a:effectLst/>
              <a:ea typeface="-apple-system"/>
            </a:endParaRPr>
          </a:p>
          <a:p>
            <a:pPr algn="l"/>
            <a:r>
              <a:rPr lang="ja-JP" altLang="en-US" dirty="0"/>
              <a:t>私の主なキャリア</a:t>
            </a:r>
            <a:r>
              <a:rPr lang="en-US" altLang="ja-JP" dirty="0"/>
              <a:t>[</a:t>
            </a:r>
            <a:r>
              <a:rPr lang="en-US" altLang="ko-KR" b="0" i="0" dirty="0">
                <a:solidFill>
                  <a:srgbClr val="666666"/>
                </a:solidFill>
                <a:effectLst/>
                <a:latin typeface="-apple-system"/>
              </a:rPr>
              <a:t>career</a:t>
            </a:r>
            <a:r>
              <a:rPr lang="en-US" altLang="ja-JP" dirty="0"/>
              <a:t>]</a:t>
            </a:r>
            <a:r>
              <a:rPr lang="ja-JP" altLang="en-US" dirty="0"/>
              <a:t>です。</a:t>
            </a:r>
            <a:endParaRPr lang="en-US" altLang="ja-JP" dirty="0"/>
          </a:p>
          <a:p>
            <a:endParaRPr lang="en-US" altLang="ja-JP" dirty="0"/>
          </a:p>
          <a:p>
            <a:r>
              <a:rPr lang="ja-JP" altLang="en-US" dirty="0"/>
              <a:t>最近、</a:t>
            </a:r>
            <a:r>
              <a:rPr lang="en-US" altLang="ja-JP" dirty="0"/>
              <a:t>Pre-charge Relay tester</a:t>
            </a:r>
            <a:r>
              <a:rPr lang="ja-JP" altLang="en-US" dirty="0"/>
              <a:t>プログラムを担当しました。</a:t>
            </a:r>
            <a:endParaRPr lang="en-US" altLang="ja-JP" dirty="0"/>
          </a:p>
          <a:p>
            <a:endParaRPr lang="en-US" altLang="ja-JP" dirty="0"/>
          </a:p>
          <a:p>
            <a:r>
              <a:rPr lang="ja-JP" altLang="en-US" dirty="0"/>
              <a:t>ここでは</a:t>
            </a:r>
            <a:r>
              <a:rPr lang="en-US" altLang="ja-JP" dirty="0"/>
              <a:t>DL950</a:t>
            </a:r>
            <a:r>
              <a:rPr lang="ja-JP" altLang="en-US" dirty="0"/>
              <a:t>を使用しました。</a:t>
            </a:r>
            <a:endParaRPr lang="en-US" altLang="ja-JP" dirty="0"/>
          </a:p>
          <a:p>
            <a:r>
              <a:rPr lang="ja-JP" altLang="en-US" dirty="0"/>
              <a:t>後でご紹介させていただきます。</a:t>
            </a:r>
            <a:endParaRPr lang="en-US" altLang="ja-JP" dirty="0"/>
          </a:p>
          <a:p>
            <a:endParaRPr lang="en-US" altLang="ja-JP" dirty="0"/>
          </a:p>
          <a:p>
            <a:r>
              <a:rPr lang="ja-JP" altLang="en-US" dirty="0"/>
              <a:t>主に自動車パワー系統</a:t>
            </a:r>
            <a:r>
              <a:rPr lang="en-US" altLang="ja-JP" dirty="0"/>
              <a:t>[</a:t>
            </a:r>
            <a:r>
              <a:rPr lang="ja-JP" altLang="ko-KR" b="0" i="0" u="none" strike="noStrike" dirty="0">
                <a:solidFill>
                  <a:srgbClr val="1B47B9"/>
                </a:solidFill>
                <a:effectLst/>
                <a:ea typeface="-apple-system"/>
                <a:hlinkClick r:id="rId3"/>
              </a:rPr>
              <a:t>けいとう</a:t>
            </a:r>
            <a:r>
              <a:rPr lang="en-US" altLang="ja-JP" dirty="0"/>
              <a:t>]</a:t>
            </a:r>
            <a:r>
              <a:rPr lang="ja-JP" altLang="en-US" dirty="0"/>
              <a:t>を担当しました。</a:t>
            </a:r>
            <a:endParaRPr lang="en-US" altLang="ja-JP" dirty="0"/>
          </a:p>
          <a:p>
            <a:r>
              <a:rPr lang="en-US" altLang="ja-JP" dirty="0"/>
              <a:t>Li-ion Battery</a:t>
            </a:r>
            <a:r>
              <a:rPr lang="ja-JP" altLang="en-US" dirty="0"/>
              <a:t>充放電</a:t>
            </a:r>
            <a:r>
              <a:rPr lang="en-US" altLang="ja-JP" dirty="0"/>
              <a:t>[</a:t>
            </a:r>
            <a:r>
              <a:rPr lang="ja-JP" altLang="ko-KR" b="0" i="0" u="none" strike="noStrike" dirty="0">
                <a:solidFill>
                  <a:srgbClr val="1B47B9"/>
                </a:solidFill>
                <a:effectLst/>
                <a:ea typeface="-apple-system"/>
                <a:hlinkClick r:id="rId4"/>
              </a:rPr>
              <a:t>みつるほうでん</a:t>
            </a:r>
            <a:r>
              <a:rPr lang="en-US" altLang="ja-JP" dirty="0"/>
              <a:t>]</a:t>
            </a:r>
            <a:r>
              <a:rPr lang="ja-JP" altLang="en-US" dirty="0"/>
              <a:t>試験機、</a:t>
            </a:r>
            <a:r>
              <a:rPr lang="en-US" altLang="ja-JP" dirty="0"/>
              <a:t>BDU</a:t>
            </a:r>
            <a:r>
              <a:rPr lang="ja-JP" altLang="en-US" dirty="0"/>
              <a:t>試験機、</a:t>
            </a:r>
            <a:r>
              <a:rPr lang="en-US" altLang="ja-JP" dirty="0"/>
              <a:t>ICCB</a:t>
            </a:r>
            <a:r>
              <a:rPr lang="ja-JP" altLang="en-US" dirty="0"/>
              <a:t>試験機などがあります。</a:t>
            </a:r>
            <a:endParaRPr lang="en-US" altLang="ja-JP" dirty="0"/>
          </a:p>
          <a:p>
            <a:endParaRPr lang="en-US" altLang="ko-KR"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14</a:t>
            </a:fld>
            <a:endParaRPr kumimoji="1" lang="ja-JP" altLang="en-US"/>
          </a:p>
        </p:txBody>
      </p:sp>
    </p:spTree>
    <p:extLst>
      <p:ext uri="{BB962C8B-B14F-4D97-AF65-F5344CB8AC3E}">
        <p14:creationId xmlns:p14="http://schemas.microsoft.com/office/powerpoint/2010/main" val="24023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Pre-charge Relay </a:t>
            </a:r>
            <a:r>
              <a:rPr lang="ko-KR" altLang="en-US" dirty="0"/>
              <a:t>시험기를 납품한 고객사 입니다</a:t>
            </a:r>
            <a:r>
              <a:rPr lang="en-US" altLang="ko-KR" dirty="0"/>
              <a:t>.</a:t>
            </a:r>
          </a:p>
          <a:p>
            <a:r>
              <a:rPr lang="ko-KR" altLang="en-US" dirty="0"/>
              <a:t>이름은 </a:t>
            </a:r>
            <a:r>
              <a:rPr lang="en-US" altLang="ko-KR" dirty="0" err="1"/>
              <a:t>Woojin</a:t>
            </a:r>
            <a:r>
              <a:rPr lang="en-US" altLang="ko-KR" dirty="0"/>
              <a:t> </a:t>
            </a:r>
            <a:r>
              <a:rPr lang="ko-KR" altLang="en-US" dirty="0"/>
              <a:t>기업이며</a:t>
            </a:r>
            <a:r>
              <a:rPr lang="en-US" altLang="ko-KR" dirty="0"/>
              <a:t>, </a:t>
            </a:r>
            <a:r>
              <a:rPr lang="ko-KR" altLang="en-US" dirty="0"/>
              <a:t>현대차 </a:t>
            </a:r>
            <a:r>
              <a:rPr lang="en-US" altLang="ko-KR" dirty="0"/>
              <a:t>1</a:t>
            </a:r>
            <a:r>
              <a:rPr lang="ko-KR" altLang="en-US" dirty="0"/>
              <a:t>차 </a:t>
            </a:r>
            <a:r>
              <a:rPr lang="ko-KR" altLang="en-US" dirty="0" err="1"/>
              <a:t>밴더</a:t>
            </a:r>
            <a:r>
              <a:rPr lang="ko-KR" altLang="en-US" dirty="0"/>
              <a:t> 입니다</a:t>
            </a:r>
            <a:r>
              <a:rPr lang="en-US" altLang="ko-KR" dirty="0"/>
              <a:t>.</a:t>
            </a:r>
          </a:p>
          <a:p>
            <a:r>
              <a:rPr lang="ko-KR" altLang="en-US" dirty="0"/>
              <a:t>주 고객으로 현대와 기아 그리고 </a:t>
            </a:r>
            <a:r>
              <a:rPr lang="en-US" altLang="ko-KR" dirty="0"/>
              <a:t>GM </a:t>
            </a:r>
            <a:r>
              <a:rPr lang="ko-KR" altLang="en-US" dirty="0"/>
              <a:t>등이 있습니다</a:t>
            </a:r>
            <a:r>
              <a:rPr lang="en-US" altLang="ko-KR" dirty="0"/>
              <a:t>.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t>Spark Plug, Oxygen Sensor, Glow Plug </a:t>
            </a:r>
            <a:r>
              <a:rPr lang="ko-KR" altLang="en-US" dirty="0"/>
              <a:t>등을 생산합니다</a:t>
            </a:r>
            <a:r>
              <a:rPr lang="en-US" altLang="ko-KR" dirty="0"/>
              <a:t>.</a:t>
            </a:r>
          </a:p>
          <a:p>
            <a:endParaRPr lang="en-US" altLang="ko-KR" dirty="0"/>
          </a:p>
          <a:p>
            <a:endParaRPr lang="en-US" altLang="ko-KR" dirty="0"/>
          </a:p>
          <a:p>
            <a:r>
              <a:rPr lang="ko-KR" altLang="en-US" dirty="0"/>
              <a:t>연 매출 규모는 </a:t>
            </a:r>
            <a:r>
              <a:rPr lang="en-US" altLang="ko-KR" dirty="0"/>
              <a:t>218.66599 billion won </a:t>
            </a:r>
            <a:r>
              <a:rPr lang="ko-KR" altLang="en-US" dirty="0"/>
              <a:t>입니다</a:t>
            </a:r>
            <a:r>
              <a:rPr lang="en-US" altLang="ko-KR" dirty="0"/>
              <a:t>. </a:t>
            </a:r>
            <a:r>
              <a:rPr lang="ko-KR" altLang="en-US" dirty="0"/>
              <a:t> </a:t>
            </a:r>
            <a:endParaRPr lang="en-US" altLang="ko-KR" dirty="0"/>
          </a:p>
          <a:p>
            <a:endParaRPr lang="en-US" altLang="ko-KR" dirty="0"/>
          </a:p>
          <a:p>
            <a:r>
              <a:rPr lang="ja-JP" altLang="en-US" dirty="0"/>
              <a:t>会社紹介</a:t>
            </a:r>
            <a:endParaRPr lang="en-US" altLang="ko-KR" dirty="0"/>
          </a:p>
          <a:p>
            <a:endParaRPr lang="en-US" altLang="ko-KR" dirty="0"/>
          </a:p>
          <a:p>
            <a:r>
              <a:rPr lang="en-US" altLang="ja-JP" dirty="0"/>
              <a:t>Pre-charge Relay</a:t>
            </a:r>
            <a:r>
              <a:rPr lang="ja-JP" altLang="en-US" dirty="0"/>
              <a:t>試験機を納品したお客様です。</a:t>
            </a:r>
            <a:endParaRPr lang="en-US" altLang="ja-JP" dirty="0"/>
          </a:p>
          <a:p>
            <a:endParaRPr lang="en-US" altLang="ja-JP" dirty="0"/>
          </a:p>
          <a:p>
            <a:r>
              <a:rPr lang="ja-JP" altLang="en-US" dirty="0"/>
              <a:t>名前は</a:t>
            </a:r>
            <a:r>
              <a:rPr lang="en-US" altLang="ja-JP" dirty="0" err="1"/>
              <a:t>Woojin</a:t>
            </a:r>
            <a:r>
              <a:rPr lang="ja-JP" altLang="en-US" dirty="0"/>
              <a:t>企業であり、</a:t>
            </a:r>
            <a:endParaRPr lang="en-US" altLang="ja-JP" dirty="0"/>
          </a:p>
          <a:p>
            <a:endParaRPr lang="en-US" altLang="ja-JP" dirty="0"/>
          </a:p>
          <a:p>
            <a:r>
              <a:rPr lang="en-US" altLang="ja-JP" dirty="0"/>
              <a:t>HYUNDAI</a:t>
            </a:r>
            <a:r>
              <a:rPr lang="ja-JP" altLang="en-US" dirty="0"/>
              <a:t>自動車の一次</a:t>
            </a:r>
            <a:r>
              <a:rPr lang="en-US" altLang="ja-JP" dirty="0"/>
              <a:t>[</a:t>
            </a:r>
            <a:r>
              <a:rPr lang="ja-JP" altLang="ko-KR" b="0" i="0" u="none" strike="noStrike" dirty="0">
                <a:solidFill>
                  <a:srgbClr val="1B47B9"/>
                </a:solidFill>
                <a:effectLst/>
                <a:ea typeface="-apple-system"/>
                <a:hlinkClick r:id="rId3"/>
              </a:rPr>
              <a:t>いちじ</a:t>
            </a:r>
            <a:r>
              <a:rPr lang="en-US" altLang="ja-JP" dirty="0"/>
              <a:t>]</a:t>
            </a:r>
            <a:r>
              <a:rPr lang="ja-JP" altLang="en-US" dirty="0"/>
              <a:t>バンダーです。</a:t>
            </a:r>
            <a:endParaRPr lang="en-US" altLang="ja-JP" dirty="0"/>
          </a:p>
          <a:p>
            <a:endParaRPr lang="en-US" altLang="ja-JP" dirty="0"/>
          </a:p>
          <a:p>
            <a:r>
              <a:rPr lang="ja-JP" altLang="en-US" dirty="0"/>
              <a:t>主な顧客</a:t>
            </a:r>
            <a:r>
              <a:rPr lang="en-US" altLang="ja-JP" dirty="0"/>
              <a:t>[</a:t>
            </a:r>
            <a:r>
              <a:rPr lang="ja-JP" altLang="ko-KR" b="0" i="0" u="none" strike="noStrike" dirty="0">
                <a:solidFill>
                  <a:srgbClr val="1B47B9"/>
                </a:solidFill>
                <a:effectLst/>
                <a:ea typeface="-apple-system"/>
                <a:hlinkClick r:id="rId4"/>
              </a:rPr>
              <a:t>こきゃく</a:t>
            </a:r>
            <a:r>
              <a:rPr lang="en-US" altLang="ja-JP" dirty="0"/>
              <a:t>]</a:t>
            </a:r>
            <a:r>
              <a:rPr lang="ja-JP" altLang="en-US" dirty="0"/>
              <a:t>として</a:t>
            </a:r>
            <a:r>
              <a:rPr lang="en-US" altLang="ja-JP" dirty="0"/>
              <a:t>HYUNDAI</a:t>
            </a:r>
            <a:r>
              <a:rPr lang="ja-JP" altLang="en-US" dirty="0"/>
              <a:t>と</a:t>
            </a:r>
            <a:r>
              <a:rPr lang="en-US" altLang="ja-JP" dirty="0"/>
              <a:t>KIA</a:t>
            </a:r>
            <a:r>
              <a:rPr lang="ja-JP" altLang="en-US" dirty="0"/>
              <a:t>そして</a:t>
            </a:r>
            <a:r>
              <a:rPr lang="en-US" altLang="ja-JP" dirty="0"/>
              <a:t>GM</a:t>
            </a:r>
            <a:r>
              <a:rPr lang="ja-JP" altLang="en-US" dirty="0"/>
              <a:t>などがあります。</a:t>
            </a:r>
            <a:endParaRPr lang="en-US" altLang="ja-JP" dirty="0"/>
          </a:p>
          <a:p>
            <a:endParaRPr lang="en-US" altLang="ja-JP" dirty="0"/>
          </a:p>
          <a:p>
            <a:r>
              <a:rPr lang="en-US" altLang="ja-JP" dirty="0"/>
              <a:t>Spark Plug</a:t>
            </a:r>
            <a:r>
              <a:rPr lang="ja-JP" altLang="en-US" dirty="0"/>
              <a:t>、</a:t>
            </a:r>
            <a:r>
              <a:rPr lang="en-US" altLang="ja-JP" dirty="0"/>
              <a:t>Oxygen Sensor</a:t>
            </a:r>
            <a:r>
              <a:rPr lang="ja-JP" altLang="en-US" dirty="0"/>
              <a:t>、</a:t>
            </a:r>
            <a:r>
              <a:rPr lang="en-US" altLang="ja-JP" dirty="0"/>
              <a:t>Glow Plug</a:t>
            </a:r>
            <a:r>
              <a:rPr lang="ja-JP" altLang="en-US" dirty="0"/>
              <a:t>などを生産します。</a:t>
            </a:r>
            <a:endParaRPr lang="en-US" altLang="ja-JP" dirty="0"/>
          </a:p>
          <a:p>
            <a:endParaRPr lang="en-US" altLang="ja-JP" dirty="0"/>
          </a:p>
          <a:p>
            <a:r>
              <a:rPr lang="en-US" altLang="ja-JP" b="0" i="0" dirty="0">
                <a:solidFill>
                  <a:srgbClr val="000000"/>
                </a:solidFill>
                <a:effectLst/>
                <a:latin typeface="-apple-system"/>
              </a:rPr>
              <a:t>1</a:t>
            </a:r>
            <a:r>
              <a:rPr lang="ja-JP" altLang="en-US" b="0" i="0" dirty="0">
                <a:solidFill>
                  <a:srgbClr val="000000"/>
                </a:solidFill>
                <a:effectLst/>
                <a:latin typeface="-apple-system"/>
              </a:rPr>
              <a:t>年の売り上げ</a:t>
            </a:r>
            <a:r>
              <a:rPr lang="ja-JP" altLang="en-US" dirty="0"/>
              <a:t>規模</a:t>
            </a:r>
            <a:r>
              <a:rPr lang="en-US" altLang="ja-JP" dirty="0"/>
              <a:t>[</a:t>
            </a:r>
            <a:r>
              <a:rPr lang="ja-JP" altLang="en-US" dirty="0">
                <a:solidFill>
                  <a:srgbClr val="FB5B63"/>
                </a:solidFill>
                <a:effectLst/>
              </a:rPr>
              <a:t>きぼ</a:t>
            </a:r>
            <a:r>
              <a:rPr lang="en-US" altLang="ja-JP" b="0" i="0" dirty="0">
                <a:solidFill>
                  <a:srgbClr val="333333"/>
                </a:solidFill>
                <a:effectLst/>
                <a:latin typeface="-apple-system"/>
              </a:rPr>
              <a:t>]</a:t>
            </a:r>
            <a:r>
              <a:rPr lang="ja-JP" altLang="en-US" dirty="0"/>
              <a:t>は </a:t>
            </a:r>
            <a:r>
              <a:rPr lang="en-US" altLang="ja-JP" dirty="0"/>
              <a:t>2,186 </a:t>
            </a:r>
            <a:r>
              <a:rPr lang="ja-JP" altLang="en-US" dirty="0"/>
              <a:t>億</a:t>
            </a:r>
            <a:r>
              <a:rPr lang="en-US" altLang="ja-JP" dirty="0"/>
              <a:t> won</a:t>
            </a:r>
            <a:r>
              <a:rPr lang="ja-JP" altLang="en-US" dirty="0"/>
              <a:t>です。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15</a:t>
            </a:fld>
            <a:endParaRPr kumimoji="1" lang="ja-JP" altLang="en-US"/>
          </a:p>
        </p:txBody>
      </p:sp>
    </p:spTree>
    <p:extLst>
      <p:ext uri="{BB962C8B-B14F-4D97-AF65-F5344CB8AC3E}">
        <p14:creationId xmlns:p14="http://schemas.microsoft.com/office/powerpoint/2010/main" val="1071994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고객사로 </a:t>
            </a:r>
            <a:r>
              <a:rPr lang="ko-KR" altLang="en-US" dirty="0" err="1"/>
              <a:t>부터</a:t>
            </a:r>
            <a:r>
              <a:rPr lang="ko-KR" altLang="en-US" dirty="0"/>
              <a:t> 의뢰 받은 샘플입니다</a:t>
            </a:r>
            <a:r>
              <a:rPr lang="en-US" altLang="ko-KR" dirty="0"/>
              <a:t>.</a:t>
            </a:r>
          </a:p>
          <a:p>
            <a:r>
              <a:rPr lang="ko-KR" altLang="en-US" dirty="0"/>
              <a:t>이것은 </a:t>
            </a:r>
            <a:r>
              <a:rPr lang="en-US" altLang="ko-KR" dirty="0"/>
              <a:t>EPR</a:t>
            </a:r>
            <a:r>
              <a:rPr lang="ko-KR" altLang="en-US" dirty="0"/>
              <a:t> </a:t>
            </a:r>
            <a:r>
              <a:rPr lang="en-US" altLang="ko-KR" dirty="0"/>
              <a:t>Electronic Pre-charge Relay </a:t>
            </a:r>
            <a:r>
              <a:rPr lang="ko-KR" altLang="en-US" dirty="0"/>
              <a:t>입니다</a:t>
            </a:r>
            <a:r>
              <a:rPr lang="en-US" altLang="ko-KR" dirty="0"/>
              <a:t>.</a:t>
            </a:r>
          </a:p>
          <a:p>
            <a:endParaRPr lang="en-US" altLang="ko-KR" dirty="0"/>
          </a:p>
          <a:p>
            <a:r>
              <a:rPr lang="ko-KR" altLang="en-US" dirty="0"/>
              <a:t>아래와 같은 사양을 가지고 있습니다</a:t>
            </a:r>
            <a:r>
              <a:rPr lang="en-US" altLang="ko-KR" dirty="0"/>
              <a:t>.</a:t>
            </a:r>
          </a:p>
          <a:p>
            <a:endParaRPr lang="en-US" altLang="ko-KR" dirty="0"/>
          </a:p>
          <a:p>
            <a:r>
              <a:rPr lang="ko-KR" altLang="en-US" dirty="0"/>
              <a:t>고객사는 현대자동차 </a:t>
            </a:r>
            <a:r>
              <a:rPr lang="en-US" altLang="ko-KR" dirty="0"/>
              <a:t>ES </a:t>
            </a:r>
            <a:r>
              <a:rPr lang="ko-KR" altLang="en-US" dirty="0"/>
              <a:t>규격의 시험기를 요구하였습니다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rgbClr val="0070C0"/>
                </a:solidFill>
                <a:latin typeface="Arial" panose="020B0604020202020204" pitchFamily="34" charset="0"/>
              </a:rPr>
              <a:t>그것들은 </a:t>
            </a:r>
            <a:r>
              <a:rPr lang="en-US" altLang="ko-KR" sz="1200" dirty="0">
                <a:solidFill>
                  <a:srgbClr val="0070C0"/>
                </a:solidFill>
                <a:latin typeface="Arial" panose="020B0604020202020204" pitchFamily="34" charset="0"/>
              </a:rPr>
              <a:t>Durability test</a:t>
            </a:r>
            <a:r>
              <a:rPr lang="en-US" altLang="ko-KR" sz="1200" dirty="0">
                <a:latin typeface="Arial" panose="020B0604020202020204" pitchFamily="34" charset="0"/>
              </a:rPr>
              <a:t>, </a:t>
            </a:r>
            <a:r>
              <a:rPr lang="en-US" altLang="ko-KR" sz="1200" dirty="0">
                <a:solidFill>
                  <a:srgbClr val="0070C0"/>
                </a:solidFill>
                <a:latin typeface="Arial" panose="020B0604020202020204" pitchFamily="34" charset="0"/>
              </a:rPr>
              <a:t>Environment reliability test </a:t>
            </a:r>
            <a:r>
              <a:rPr lang="en-US" altLang="ko-KR" sz="1200" dirty="0">
                <a:latin typeface="Arial" panose="020B0604020202020204" pitchFamily="34" charset="0"/>
              </a:rPr>
              <a:t>and </a:t>
            </a:r>
            <a:r>
              <a:rPr lang="en-US" altLang="ko-KR" sz="1200" dirty="0">
                <a:solidFill>
                  <a:srgbClr val="0070C0"/>
                </a:solidFill>
                <a:latin typeface="Arial" panose="020B0604020202020204" pitchFamily="34" charset="0"/>
              </a:rPr>
              <a:t>Mechanical reliability test</a:t>
            </a:r>
            <a:r>
              <a:rPr lang="en-US" altLang="ko-KR" sz="1200" dirty="0">
                <a:latin typeface="Arial" panose="020B0604020202020204" pitchFamily="34" charset="0"/>
              </a:rPr>
              <a:t> </a:t>
            </a:r>
            <a:r>
              <a:rPr lang="ko-KR" altLang="en-US" sz="1200" dirty="0">
                <a:latin typeface="Arial" panose="020B0604020202020204" pitchFamily="34" charset="0"/>
              </a:rPr>
              <a:t>등이었습니다</a:t>
            </a:r>
            <a:r>
              <a:rPr lang="en-US" altLang="ko-KR" sz="1200" dirty="0">
                <a:latin typeface="Arial" panose="020B0604020202020204" pitchFamily="34" charset="0"/>
              </a:rPr>
              <a:t>.</a:t>
            </a:r>
          </a:p>
          <a:p>
            <a:endParaRPr lang="en-US" altLang="ko-KR" dirty="0"/>
          </a:p>
          <a:p>
            <a:r>
              <a:rPr lang="ja-JP" altLang="en-US" dirty="0"/>
              <a:t>お</a:t>
            </a:r>
            <a:r>
              <a:rPr lang="ko-KR" altLang="en-US" dirty="0"/>
              <a:t>客様</a:t>
            </a:r>
            <a:r>
              <a:rPr lang="ja-JP" altLang="en-US" dirty="0"/>
              <a:t>から</a:t>
            </a:r>
            <a:r>
              <a:rPr lang="ko-KR" altLang="en-US" dirty="0"/>
              <a:t>依頼</a:t>
            </a:r>
            <a:r>
              <a:rPr lang="ja-JP" altLang="en-US" dirty="0"/>
              <a:t>されたサンプルです。</a:t>
            </a:r>
            <a:endParaRPr lang="en-US" altLang="ja-JP" dirty="0"/>
          </a:p>
          <a:p>
            <a:r>
              <a:rPr lang="ja-JP" altLang="en-US" dirty="0"/>
              <a:t>これは</a:t>
            </a:r>
            <a:r>
              <a:rPr lang="en-US" altLang="ko-KR" dirty="0"/>
              <a:t>EPR Electronic Pre-charge Relay</a:t>
            </a:r>
            <a:r>
              <a:rPr lang="ja-JP" altLang="en-US" dirty="0"/>
              <a:t>です。</a:t>
            </a:r>
            <a:endParaRPr lang="en-US" altLang="ja-JP" dirty="0"/>
          </a:p>
          <a:p>
            <a:endParaRPr lang="en-US" altLang="ja-JP" dirty="0"/>
          </a:p>
          <a:p>
            <a:r>
              <a:rPr lang="ko-KR" altLang="en-US" dirty="0"/>
              <a:t>下記</a:t>
            </a:r>
            <a:r>
              <a:rPr lang="ja-JP" altLang="en-US" dirty="0"/>
              <a:t>の</a:t>
            </a:r>
            <a:r>
              <a:rPr lang="ko-KR" altLang="en-US" dirty="0"/>
              <a:t>仕様</a:t>
            </a:r>
            <a:r>
              <a:rPr lang="ja-JP" altLang="en-US" dirty="0"/>
              <a:t>を</a:t>
            </a:r>
            <a:r>
              <a:rPr lang="ko-KR" altLang="en-US" dirty="0"/>
              <a:t>持</a:t>
            </a:r>
            <a:r>
              <a:rPr lang="ja-JP" altLang="en-US" dirty="0"/>
              <a:t>っています。</a:t>
            </a:r>
            <a:endParaRPr lang="en-US" altLang="ja-JP" dirty="0"/>
          </a:p>
          <a:p>
            <a:endParaRPr lang="en-US" altLang="ja-JP" dirty="0"/>
          </a:p>
          <a:p>
            <a:r>
              <a:rPr lang="ko-KR" altLang="en-US" dirty="0"/>
              <a:t>顧客</a:t>
            </a:r>
            <a:r>
              <a:rPr lang="ja-JP" altLang="en-US" dirty="0"/>
              <a:t>は</a:t>
            </a:r>
            <a:r>
              <a:rPr lang="en-US" altLang="ja-JP" dirty="0"/>
              <a:t>HYUNDAI</a:t>
            </a:r>
            <a:r>
              <a:rPr lang="ko-KR" altLang="en-US" dirty="0"/>
              <a:t>自動車</a:t>
            </a:r>
            <a:r>
              <a:rPr lang="ja-JP" altLang="en-US" dirty="0"/>
              <a:t>の</a:t>
            </a:r>
            <a:r>
              <a:rPr lang="en-US" altLang="ko-KR" dirty="0"/>
              <a:t>ES</a:t>
            </a:r>
            <a:r>
              <a:rPr lang="ko-KR" altLang="en-US" dirty="0"/>
              <a:t>規格</a:t>
            </a:r>
            <a:r>
              <a:rPr lang="en-US" altLang="ko-KR" dirty="0"/>
              <a:t>[</a:t>
            </a:r>
            <a:r>
              <a:rPr lang="ja-JP" altLang="ko-KR" b="0" i="0" u="none" strike="noStrike" dirty="0">
                <a:solidFill>
                  <a:srgbClr val="1B47B9"/>
                </a:solidFill>
                <a:effectLst/>
                <a:ea typeface="-apple-system"/>
                <a:hlinkClick r:id="rId3"/>
              </a:rPr>
              <a:t>きかく</a:t>
            </a:r>
            <a:r>
              <a:rPr lang="en-US" altLang="ja-JP" b="0" i="0" u="none" strike="noStrike" dirty="0">
                <a:solidFill>
                  <a:srgbClr val="1B47B9"/>
                </a:solidFill>
                <a:effectLst/>
                <a:ea typeface="-apple-system"/>
              </a:rPr>
              <a:t>]</a:t>
            </a:r>
            <a:r>
              <a:rPr lang="ko-KR" altLang="en-US" dirty="0"/>
              <a:t>試験機</a:t>
            </a:r>
            <a:r>
              <a:rPr lang="ja-JP" altLang="en-US" dirty="0"/>
              <a:t>を</a:t>
            </a:r>
            <a:r>
              <a:rPr lang="ko-KR" altLang="en-US" dirty="0"/>
              <a:t>要求</a:t>
            </a:r>
            <a:r>
              <a:rPr lang="ja-JP" altLang="en-US" dirty="0"/>
              <a:t>しました。</a:t>
            </a:r>
            <a:endParaRPr lang="en-US" altLang="ja-JP" dirty="0"/>
          </a:p>
          <a:p>
            <a:r>
              <a:rPr lang="ja-JP" altLang="en-US" dirty="0"/>
              <a:t>それらは、</a:t>
            </a:r>
            <a:r>
              <a:rPr lang="en-US" altLang="ko-KR" dirty="0"/>
              <a:t>Durability test</a:t>
            </a:r>
            <a:r>
              <a:rPr lang="ko-KR" altLang="en-US" dirty="0"/>
              <a:t>、</a:t>
            </a:r>
            <a:r>
              <a:rPr lang="en-US" altLang="ko-KR" dirty="0"/>
              <a:t>Environment reliability test</a:t>
            </a:r>
            <a:r>
              <a:rPr lang="ko-KR" altLang="en-US" dirty="0"/>
              <a:t>、</a:t>
            </a:r>
            <a:r>
              <a:rPr lang="en-US" altLang="ko-KR" dirty="0"/>
              <a:t>Mechanical reliability test</a:t>
            </a:r>
            <a:r>
              <a:rPr lang="ja-JP" altLang="en-US" dirty="0"/>
              <a:t>などでした。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16</a:t>
            </a:fld>
            <a:endParaRPr kumimoji="1" lang="ja-JP" altLang="en-US"/>
          </a:p>
        </p:txBody>
      </p:sp>
    </p:spTree>
    <p:extLst>
      <p:ext uri="{BB962C8B-B14F-4D97-AF65-F5344CB8AC3E}">
        <p14:creationId xmlns:p14="http://schemas.microsoft.com/office/powerpoint/2010/main" val="107632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EPR</a:t>
            </a:r>
            <a:r>
              <a:rPr lang="ko-KR" altLang="en-US" dirty="0"/>
              <a:t>에 대하여 먼저 알아보겠습니다</a:t>
            </a:r>
            <a:r>
              <a:rPr lang="en-US" altLang="ko-KR" dirty="0"/>
              <a:t>.</a:t>
            </a:r>
          </a:p>
          <a:p>
            <a:r>
              <a:rPr lang="en-US" altLang="ja-JP" dirty="0">
                <a:solidFill>
                  <a:schemeClr val="accent2">
                    <a:lumMod val="60000"/>
                    <a:lumOff val="40000"/>
                  </a:schemeClr>
                </a:solidFill>
              </a:rPr>
              <a:t>EPR</a:t>
            </a:r>
            <a:r>
              <a:rPr lang="ja-JP" altLang="en-US" dirty="0">
                <a:solidFill>
                  <a:schemeClr val="accent2">
                    <a:lumMod val="60000"/>
                    <a:lumOff val="40000"/>
                  </a:schemeClr>
                </a:solidFill>
              </a:rPr>
              <a:t>についてまず</a:t>
            </a:r>
            <a:r>
              <a:rPr lang="ja-JP" altLang="en-US" dirty="0">
                <a:solidFill>
                  <a:schemeClr val="accent2">
                    <a:lumMod val="60000"/>
                    <a:lumOff val="40000"/>
                  </a:schemeClr>
                </a:solidFill>
                <a:highlight>
                  <a:srgbClr val="FFFF00"/>
                </a:highlight>
              </a:rPr>
              <a:t>見てみましょう。</a:t>
            </a:r>
            <a:endParaRPr lang="en-US" altLang="ko-KR" dirty="0">
              <a:solidFill>
                <a:schemeClr val="accent2">
                  <a:lumMod val="60000"/>
                  <a:lumOff val="40000"/>
                </a:schemeClr>
              </a:solidFill>
              <a:highlight>
                <a:srgbClr val="FFFF00"/>
              </a:highlight>
            </a:endParaRPr>
          </a:p>
          <a:p>
            <a:endParaRPr lang="en-US" altLang="ko-KR" dirty="0"/>
          </a:p>
          <a:p>
            <a:r>
              <a:rPr lang="ko-KR" altLang="en-US" dirty="0"/>
              <a:t>지금 보시는 것이 전기자동차의 고전압 배터리 시스템 어셈블리 입니다</a:t>
            </a:r>
            <a:r>
              <a:rPr lang="en-US" altLang="ko-KR" dirty="0"/>
              <a:t>.</a:t>
            </a:r>
          </a:p>
          <a:p>
            <a:r>
              <a:rPr lang="ja-JP" altLang="en-US" dirty="0"/>
              <a:t>今見ているのが電気自動車の高電圧バッテリシステムアセンブリです。</a:t>
            </a:r>
            <a:endParaRPr lang="en-US" altLang="ko-KR" dirty="0"/>
          </a:p>
          <a:p>
            <a:r>
              <a:rPr lang="en-US" altLang="ko-KR" dirty="0"/>
              <a:t>BMS,</a:t>
            </a:r>
            <a:r>
              <a:rPr lang="ko-KR" altLang="en-US" dirty="0"/>
              <a:t> </a:t>
            </a:r>
            <a:r>
              <a:rPr lang="ko-KR" altLang="en-US" dirty="0" err="1"/>
              <a:t>배터리모듈</a:t>
            </a:r>
            <a:r>
              <a:rPr lang="en-US" altLang="ko-KR" dirty="0"/>
              <a:t>, Safety Plug</a:t>
            </a:r>
            <a:r>
              <a:rPr lang="ko-KR" altLang="en-US" dirty="0"/>
              <a:t>와</a:t>
            </a:r>
            <a:r>
              <a:rPr lang="en-US" altLang="ko-KR" dirty="0"/>
              <a:t> Cooling </a:t>
            </a:r>
            <a:r>
              <a:rPr lang="ko-KR" altLang="en-US" dirty="0"/>
              <a:t>시스템</a:t>
            </a:r>
            <a:r>
              <a:rPr lang="en-US" altLang="ko-KR" dirty="0"/>
              <a:t> </a:t>
            </a:r>
            <a:r>
              <a:rPr lang="ko-KR" altLang="en-US" dirty="0"/>
              <a:t>그리고 </a:t>
            </a:r>
            <a:r>
              <a:rPr lang="en-US" altLang="ko-KR" dirty="0"/>
              <a:t>PRA</a:t>
            </a:r>
            <a:r>
              <a:rPr lang="ko-KR" altLang="en-US" dirty="0"/>
              <a:t>로 구성되어 있습니다</a:t>
            </a:r>
            <a:r>
              <a:rPr lang="en-US" altLang="ko-KR" dirty="0"/>
              <a:t>.</a:t>
            </a:r>
          </a:p>
          <a:p>
            <a:r>
              <a:rPr lang="en-US" altLang="ja-JP" dirty="0"/>
              <a:t>BMS</a:t>
            </a:r>
            <a:r>
              <a:rPr lang="ja-JP" altLang="en-US" dirty="0"/>
              <a:t>、バッテリーモジュール、セーフティプラグ、クーリングシステム、</a:t>
            </a:r>
            <a:r>
              <a:rPr lang="en-US" altLang="ja-JP" dirty="0"/>
              <a:t>PRA</a:t>
            </a:r>
            <a:r>
              <a:rPr lang="ja-JP" altLang="en-US" dirty="0"/>
              <a:t>で構成されています。</a:t>
            </a:r>
            <a:endParaRPr lang="en-US" altLang="ko-KR" dirty="0"/>
          </a:p>
          <a:p>
            <a:endParaRPr lang="en-US" altLang="ko-KR" dirty="0"/>
          </a:p>
          <a:p>
            <a:r>
              <a:rPr lang="ko-KR" altLang="en-US" dirty="0"/>
              <a:t>전기차의 배터리 전압은 보통 </a:t>
            </a:r>
            <a:r>
              <a:rPr lang="en-US" altLang="ko-KR" dirty="0"/>
              <a:t>400V </a:t>
            </a:r>
            <a:r>
              <a:rPr lang="ko-KR" altLang="en-US" dirty="0"/>
              <a:t>정도이며</a:t>
            </a:r>
            <a:r>
              <a:rPr lang="en-US" altLang="ko-KR" dirty="0"/>
              <a:t>, </a:t>
            </a:r>
            <a:r>
              <a:rPr lang="ko-KR" altLang="en-US" dirty="0"/>
              <a:t>배터리 용량은 </a:t>
            </a:r>
            <a:r>
              <a:rPr lang="en-US" altLang="ko-KR" dirty="0"/>
              <a:t>60kWh</a:t>
            </a:r>
            <a:r>
              <a:rPr lang="ko-KR" altLang="en-US" dirty="0"/>
              <a:t>가 넘습니다</a:t>
            </a:r>
            <a:r>
              <a:rPr lang="en-US" altLang="ko-KR" dirty="0"/>
              <a:t>.</a:t>
            </a:r>
          </a:p>
          <a:p>
            <a:r>
              <a:rPr lang="en-US" altLang="ko-KR" dirty="0"/>
              <a:t>Normally, EV voltage is about 400V, battery capacity is 60kw over. </a:t>
            </a:r>
          </a:p>
          <a:p>
            <a:r>
              <a:rPr lang="ja-JP" altLang="en-US" dirty="0"/>
              <a:t>電気自動車のバッテリー電圧は通常</a:t>
            </a:r>
            <a:r>
              <a:rPr lang="en-US" altLang="ja-JP" dirty="0"/>
              <a:t>400V</a:t>
            </a:r>
            <a:r>
              <a:rPr lang="ja-JP" altLang="en-US" dirty="0"/>
              <a:t>程度で、バッテリー容量は</a:t>
            </a:r>
            <a:r>
              <a:rPr lang="en-US" altLang="ja-JP" dirty="0"/>
              <a:t>60kWh</a:t>
            </a:r>
            <a:r>
              <a:rPr lang="ja-JP" altLang="en-US" dirty="0"/>
              <a:t>を超えます。</a:t>
            </a:r>
            <a:endParaRPr lang="en-US" altLang="ko-KR" dirty="0"/>
          </a:p>
          <a:p>
            <a:endParaRPr lang="en-US" altLang="ko-KR" dirty="0"/>
          </a:p>
          <a:p>
            <a:r>
              <a:rPr lang="ko-KR" altLang="en-US" dirty="0"/>
              <a:t>이렇게 높은 전력을 제어하는 역할은 </a:t>
            </a:r>
            <a:r>
              <a:rPr lang="en-US" altLang="ko-KR" dirty="0"/>
              <a:t>PRA(Power Relay Assembly)</a:t>
            </a:r>
            <a:r>
              <a:rPr lang="ko-KR" altLang="en-US" dirty="0"/>
              <a:t>가 담당한다</a:t>
            </a:r>
            <a:r>
              <a:rPr lang="en-US" altLang="ko-KR" dirty="0"/>
              <a:t>. </a:t>
            </a:r>
          </a:p>
          <a:p>
            <a:r>
              <a:rPr lang="ja-JP" altLang="en-US" dirty="0"/>
              <a:t>このように高い電力を制御する役割は、</a:t>
            </a:r>
            <a:r>
              <a:rPr lang="en-US" altLang="ja-JP" dirty="0"/>
              <a:t>PRA</a:t>
            </a:r>
            <a:r>
              <a:rPr lang="ja-JP" altLang="en-US" dirty="0"/>
              <a:t>（</a:t>
            </a:r>
            <a:r>
              <a:rPr lang="en-US" altLang="ja-JP" dirty="0"/>
              <a:t>Power Relay Assembly</a:t>
            </a:r>
            <a:r>
              <a:rPr lang="ja-JP" altLang="en-US" dirty="0"/>
              <a:t>）が担当する。</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b="0" i="0" dirty="0">
                <a:solidFill>
                  <a:srgbClr val="000000"/>
                </a:solidFill>
                <a:effectLst/>
                <a:latin typeface="굴림" panose="020B0600000101010101" pitchFamily="50" charset="-127"/>
                <a:ea typeface="굴림" panose="020B0600000101010101" pitchFamily="50" charset="-127"/>
              </a:rPr>
              <a:t>파워 릴레이 어셈블리는 메인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릴레이</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프리 차지 레지스터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배터리 전류 센서</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고전압 배터리 히터 릴레이로 구성되어 있으며</a:t>
            </a:r>
            <a:r>
              <a:rPr lang="en-US" altLang="ko-KR" b="0" i="0" dirty="0">
                <a:solidFill>
                  <a:srgbClr val="000000"/>
                </a:solidFill>
                <a:effectLst/>
                <a:latin typeface="굴림" panose="020B0600000101010101" pitchFamily="50" charset="-127"/>
                <a:ea typeface="굴림" panose="020B0600000101010101" pitchFamily="50" charset="-127"/>
              </a:rPr>
              <a:t>, </a:t>
            </a:r>
            <a:r>
              <a:rPr lang="ko-KR" altLang="en-US" b="0" i="0" dirty="0">
                <a:solidFill>
                  <a:srgbClr val="000000"/>
                </a:solidFill>
                <a:effectLst/>
                <a:latin typeface="굴림" panose="020B0600000101010101" pitchFamily="50" charset="-127"/>
                <a:ea typeface="굴림" panose="020B0600000101010101" pitchFamily="50" charset="-127"/>
              </a:rPr>
              <a:t>부스 바</a:t>
            </a:r>
            <a:r>
              <a:rPr lang="en-US" altLang="ko-KR" b="0" i="0" dirty="0">
                <a:solidFill>
                  <a:srgbClr val="000000"/>
                </a:solidFill>
                <a:effectLst/>
                <a:latin typeface="굴림" panose="020B0600000101010101" pitchFamily="50" charset="-127"/>
                <a:ea typeface="굴림" panose="020B0600000101010101" pitchFamily="50" charset="-127"/>
              </a:rPr>
              <a:t>(Bus bar)</a:t>
            </a:r>
            <a:r>
              <a:rPr lang="ko-KR" altLang="en-US" b="0" i="0" dirty="0">
                <a:solidFill>
                  <a:srgbClr val="000000"/>
                </a:solidFill>
                <a:effectLst/>
                <a:latin typeface="굴림" panose="020B0600000101010101" pitchFamily="50" charset="-127"/>
                <a:ea typeface="굴림" panose="020B0600000101010101" pitchFamily="50" charset="-127"/>
              </a:rPr>
              <a:t>를 통해서 배터리 팩과 연결되어 있다</a:t>
            </a:r>
            <a:r>
              <a:rPr lang="en-US" altLang="ko-KR" b="0" i="0" dirty="0">
                <a:solidFill>
                  <a:srgbClr val="000000"/>
                </a:solidFill>
                <a:effectLst/>
                <a:latin typeface="굴림" panose="020B0600000101010101" pitchFamily="50" charset="-127"/>
                <a:ea typeface="굴림" panose="020B0600000101010101" pitchFamily="50" charset="-127"/>
              </a:rPr>
              <a:t>.</a:t>
            </a:r>
            <a:endParaRPr lang="en-US" altLang="ko-KR" dirty="0"/>
          </a:p>
          <a:p>
            <a:r>
              <a:rPr lang="ja-JP" altLang="en-US" dirty="0"/>
              <a:t>パワーリレーアセンブリは、メインリレー、プリチャージリレー、プリチャージレジスタ、バッテリ電流センサ、高電圧バッテリヒータリレーで構成されており、バスバーを介</a:t>
            </a:r>
            <a:r>
              <a:rPr lang="en-US" altLang="ja-JP" dirty="0"/>
              <a:t>[</a:t>
            </a:r>
            <a:r>
              <a:rPr lang="ja-JP" altLang="ko-KR" b="0" i="0" u="none" strike="noStrike" dirty="0">
                <a:solidFill>
                  <a:srgbClr val="1B47B9"/>
                </a:solidFill>
                <a:effectLst/>
                <a:ea typeface="-apple-system"/>
                <a:hlinkClick r:id="rId3"/>
              </a:rPr>
              <a:t>かい</a:t>
            </a:r>
            <a:r>
              <a:rPr lang="en-US" altLang="ja-JP" dirty="0"/>
              <a:t>]</a:t>
            </a:r>
            <a:r>
              <a:rPr lang="ja-JP" altLang="en-US" dirty="0"/>
              <a:t>してバッテリパックに接続されています。</a:t>
            </a:r>
            <a:endParaRPr lang="en-US" altLang="ja-JP" dirty="0"/>
          </a:p>
          <a:p>
            <a:endParaRPr lang="en-US" altLang="ko-KR" dirty="0"/>
          </a:p>
          <a:p>
            <a:r>
              <a:rPr lang="en-US" altLang="ko-KR" dirty="0"/>
              <a:t>PRA</a:t>
            </a:r>
            <a:r>
              <a:rPr lang="ko-KR" altLang="en-US" dirty="0"/>
              <a:t>는 </a:t>
            </a:r>
            <a:r>
              <a:rPr lang="ko-KR" altLang="en-US" b="0" i="0" dirty="0">
                <a:solidFill>
                  <a:srgbClr val="000000"/>
                </a:solidFill>
                <a:effectLst/>
                <a:latin typeface="se-nanumgothic"/>
              </a:rPr>
              <a:t>전기모터를 구동 시키거나 고전압 배터리를 충전할 때 사용됩니다</a:t>
            </a:r>
            <a:r>
              <a:rPr lang="en-US" altLang="ko-KR" b="0" i="0" dirty="0">
                <a:solidFill>
                  <a:srgbClr val="000000"/>
                </a:solidFill>
                <a:effectLst/>
                <a:latin typeface="se-nanumgothic"/>
              </a:rPr>
              <a:t>.</a:t>
            </a:r>
            <a:r>
              <a:rPr lang="ko-KR" altLang="en-US" dirty="0"/>
              <a:t> </a:t>
            </a:r>
            <a:endParaRPr lang="en-US" altLang="ko-KR" dirty="0"/>
          </a:p>
          <a:p>
            <a:r>
              <a:rPr lang="en-US" altLang="ja-JP" dirty="0"/>
              <a:t>PRA</a:t>
            </a:r>
            <a:r>
              <a:rPr lang="ja-JP" altLang="en-US" dirty="0"/>
              <a:t>は、電気モーターを駆動したり高電圧バッテリーを充電したりするときに使用されます。</a:t>
            </a:r>
            <a:endParaRPr lang="en-US" altLang="ko-KR" dirty="0"/>
          </a:p>
          <a:p>
            <a:r>
              <a:rPr lang="ko-KR" altLang="en-US" dirty="0" err="1"/>
              <a:t>고전압릴레이를</a:t>
            </a:r>
            <a:r>
              <a:rPr lang="ko-KR" altLang="en-US" dirty="0"/>
              <a:t> 제어 순간에는</a:t>
            </a:r>
            <a:r>
              <a:rPr lang="en-US" altLang="ko-KR" dirty="0"/>
              <a:t>, </a:t>
            </a:r>
            <a:r>
              <a:rPr lang="ko-KR" altLang="en-US" dirty="0"/>
              <a:t>인버터 및 내부 </a:t>
            </a:r>
            <a:r>
              <a:rPr lang="ko-KR" altLang="en-US" dirty="0" err="1"/>
              <a:t>커패시터와</a:t>
            </a:r>
            <a:r>
              <a:rPr lang="ko-KR" altLang="en-US" dirty="0"/>
              <a:t> 고전압 배터리의 전위차로 인하여 돌입전류 및 스파크가 발생합니다</a:t>
            </a:r>
            <a:r>
              <a:rPr lang="en-US" altLang="ko-KR" dirty="0"/>
              <a:t>.</a:t>
            </a:r>
          </a:p>
          <a:p>
            <a:r>
              <a:rPr lang="ja-JP" altLang="en-US" dirty="0"/>
              <a:t>高電圧リレーを制御した瞬間には、インバータや内部コンデンサと高電圧バッテリの電位差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により突入</a:t>
            </a:r>
            <a:r>
              <a:rPr lang="en-US" altLang="ja-JP" dirty="0"/>
              <a:t>[</a:t>
            </a:r>
            <a:r>
              <a:rPr lang="ja-JP" altLang="ko-KR" b="0" i="0" u="none" strike="noStrike" dirty="0">
                <a:solidFill>
                  <a:srgbClr val="1B47B9"/>
                </a:solidFill>
                <a:effectLst/>
                <a:ea typeface="-apple-system"/>
                <a:hlinkClick r:id="rId5"/>
              </a:rPr>
              <a:t>とつにゅう </a:t>
            </a:r>
            <a:r>
              <a:rPr lang="en-US" altLang="ja-JP" dirty="0"/>
              <a:t>]</a:t>
            </a:r>
            <a:r>
              <a:rPr lang="ja-JP" altLang="en-US" dirty="0"/>
              <a:t>電流や火花が発生します。</a:t>
            </a:r>
            <a:endParaRPr lang="en-US" altLang="ko-KR" dirty="0"/>
          </a:p>
          <a:p>
            <a:r>
              <a:rPr lang="ko-KR" altLang="en-US" dirty="0"/>
              <a:t>이는 릴레이 </a:t>
            </a:r>
            <a:r>
              <a:rPr lang="ko-KR" altLang="en-US" dirty="0" err="1"/>
              <a:t>융착이나</a:t>
            </a:r>
            <a:r>
              <a:rPr lang="ko-KR" altLang="en-US" dirty="0"/>
              <a:t> 파손되는 상황을 발생 시키기도 합니다</a:t>
            </a:r>
            <a:r>
              <a:rPr lang="en-US" altLang="ko-KR" dirty="0"/>
              <a:t>.</a:t>
            </a:r>
          </a:p>
          <a:p>
            <a:r>
              <a:rPr lang="ja-JP" altLang="en-US" dirty="0"/>
              <a:t>これにより、リレーの融着</a:t>
            </a:r>
            <a:r>
              <a:rPr lang="en-US" altLang="ja-JP" dirty="0"/>
              <a:t>[</a:t>
            </a:r>
            <a:r>
              <a:rPr lang="ja-JP" altLang="ko-KR" b="0" i="0" u="none" strike="noStrike" dirty="0">
                <a:solidFill>
                  <a:srgbClr val="1B47B9"/>
                </a:solidFill>
                <a:effectLst/>
                <a:ea typeface="-apple-system"/>
                <a:hlinkClick r:id="rId6"/>
              </a:rPr>
              <a:t>ゆうちゃく</a:t>
            </a:r>
            <a:r>
              <a:rPr lang="en-US" altLang="ja-JP" dirty="0"/>
              <a:t>]</a:t>
            </a:r>
            <a:r>
              <a:rPr lang="ja-JP" altLang="en-US" dirty="0"/>
              <a:t>や破損</a:t>
            </a:r>
            <a:r>
              <a:rPr lang="en-US" altLang="ja-JP" dirty="0"/>
              <a:t>[</a:t>
            </a:r>
            <a:r>
              <a:rPr lang="ja-JP" altLang="ko-KR" b="0" i="0" u="none" strike="noStrike" dirty="0">
                <a:solidFill>
                  <a:srgbClr val="1B47B9"/>
                </a:solidFill>
                <a:effectLst/>
                <a:ea typeface="-apple-system"/>
                <a:hlinkClick r:id="rId7"/>
              </a:rPr>
              <a:t>はそん</a:t>
            </a:r>
            <a:r>
              <a:rPr lang="en-US" altLang="ja-JP" dirty="0"/>
              <a:t>]</a:t>
            </a:r>
            <a:r>
              <a:rPr lang="ja-JP" altLang="en-US" dirty="0"/>
              <a:t>の原因となります。</a:t>
            </a:r>
            <a:endParaRPr lang="en-US" altLang="ko-KR" dirty="0"/>
          </a:p>
          <a:p>
            <a:r>
              <a:rPr lang="en-US" altLang="ko-KR" dirty="0"/>
              <a:t>EPR</a:t>
            </a:r>
            <a:r>
              <a:rPr lang="ko-KR" altLang="en-US" dirty="0"/>
              <a:t>은 이러한 위험성을 막기 위한 목적으로 사용된다</a:t>
            </a:r>
            <a:r>
              <a:rPr lang="en-US" altLang="ko-KR" dirty="0"/>
              <a:t>.</a:t>
            </a:r>
          </a:p>
          <a:p>
            <a:r>
              <a:rPr lang="en-US" altLang="ja-JP" dirty="0"/>
              <a:t>EPR</a:t>
            </a:r>
            <a:r>
              <a:rPr lang="ja-JP" altLang="en-US" dirty="0"/>
              <a:t>はこの危険性を防ぐ</a:t>
            </a:r>
            <a:r>
              <a:rPr lang="en-US" altLang="ja-JP" dirty="0"/>
              <a:t>[</a:t>
            </a:r>
            <a:r>
              <a:rPr lang="ja-JP" altLang="ko-KR" b="0" i="0" u="none" strike="noStrike" dirty="0">
                <a:solidFill>
                  <a:srgbClr val="1B47B9"/>
                </a:solidFill>
                <a:effectLst/>
                <a:ea typeface="-apple-system"/>
                <a:hlinkClick r:id="rId8"/>
              </a:rPr>
              <a:t>ふせぐ</a:t>
            </a:r>
            <a:r>
              <a:rPr lang="en-US" altLang="ja-JP" dirty="0"/>
              <a:t>]</a:t>
            </a:r>
            <a:r>
              <a:rPr lang="ja-JP" altLang="en-US" dirty="0"/>
              <a:t>ために使用されます。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シーケンスです。</a:t>
            </a:r>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이 작동은 고전압 배터리와 차량의 </a:t>
            </a:r>
            <a:r>
              <a:rPr lang="ko-KR" altLang="en-US" dirty="0" err="1"/>
              <a:t>캐패시터</a:t>
            </a:r>
            <a:r>
              <a:rPr lang="ko-KR" altLang="en-US" dirty="0"/>
              <a:t> 사이의 전위차를 감소시켜 회로를 보호할 수 있습니다</a:t>
            </a:r>
            <a:r>
              <a:rPr lang="en-US" altLang="ko-KR" dirty="0"/>
              <a:t>.</a:t>
            </a:r>
          </a:p>
          <a:p>
            <a:r>
              <a:rPr lang="ja-JP" altLang="en-US" dirty="0"/>
              <a:t>これにより、高電圧バッテリーと車のコンデンサ間の電位差</a:t>
            </a:r>
            <a:r>
              <a:rPr lang="en-US" altLang="ja-JP" dirty="0"/>
              <a:t>[</a:t>
            </a:r>
            <a:r>
              <a:rPr lang="ja-JP" altLang="ko-KR" b="0" i="0" u="none" strike="noStrike" dirty="0">
                <a:solidFill>
                  <a:srgbClr val="1B47B9"/>
                </a:solidFill>
                <a:effectLst/>
                <a:ea typeface="-apple-system"/>
                <a:hlinkClick r:id="rId4"/>
              </a:rPr>
              <a:t>でんいさ</a:t>
            </a:r>
            <a:r>
              <a:rPr lang="en-US" altLang="ja-JP" dirty="0"/>
              <a:t>]</a:t>
            </a:r>
            <a:r>
              <a:rPr lang="ja-JP" altLang="en-US" dirty="0"/>
              <a:t>が減少</a:t>
            </a:r>
            <a:r>
              <a:rPr lang="en-US" altLang="ja-JP" dirty="0"/>
              <a:t>[</a:t>
            </a:r>
            <a:r>
              <a:rPr lang="ja-JP" altLang="ko-KR" b="0" i="0" u="none" strike="noStrike" dirty="0">
                <a:solidFill>
                  <a:srgbClr val="1B47B9"/>
                </a:solidFill>
                <a:effectLst/>
                <a:ea typeface="-apple-system"/>
                <a:hlinkClick r:id="rId9"/>
              </a:rPr>
              <a:t>げんしょう</a:t>
            </a:r>
            <a:r>
              <a:rPr lang="en-US" altLang="ja-JP" dirty="0"/>
              <a:t>]</a:t>
            </a:r>
            <a:r>
              <a:rPr lang="ja-JP" altLang="en-US" dirty="0"/>
              <a:t>し、回路を保護</a:t>
            </a:r>
            <a:r>
              <a:rPr lang="en-US" altLang="ja-JP" dirty="0"/>
              <a:t>[</a:t>
            </a:r>
            <a:r>
              <a:rPr lang="ja-JP" altLang="ko-KR" b="0" i="0" u="none" strike="noStrike" dirty="0">
                <a:solidFill>
                  <a:srgbClr val="1B47B9"/>
                </a:solidFill>
                <a:effectLst/>
                <a:ea typeface="-apple-system"/>
                <a:hlinkClick r:id="rId10"/>
              </a:rPr>
              <a:t>ほご</a:t>
            </a:r>
            <a:r>
              <a:rPr lang="en-US" altLang="ja-JP" dirty="0"/>
              <a:t>]</a:t>
            </a:r>
            <a:r>
              <a:rPr lang="ja-JP" altLang="en-US" dirty="0"/>
              <a:t>できます。</a:t>
            </a:r>
            <a:endParaRPr lang="en-US" altLang="ja-JP" dirty="0"/>
          </a:p>
          <a:p>
            <a:endParaRPr lang="en-US" altLang="ko-KR" dirty="0"/>
          </a:p>
          <a:p>
            <a:r>
              <a:rPr lang="en-US" altLang="ko-KR" dirty="0"/>
              <a:t>--------------------------------------</a:t>
            </a:r>
          </a:p>
          <a:p>
            <a:endParaRPr lang="en-US" altLang="ko-KR" dirty="0"/>
          </a:p>
          <a:p>
            <a:endParaRPr lang="en-US" altLang="ko-KR" dirty="0"/>
          </a:p>
          <a:p>
            <a:r>
              <a:rPr lang="en-US" altLang="ko-KR" dirty="0"/>
              <a:t>(</a:t>
            </a:r>
            <a:r>
              <a:rPr lang="ko-KR" altLang="en-US" b="0" i="0" dirty="0">
                <a:solidFill>
                  <a:srgbClr val="555555"/>
                </a:solidFill>
                <a:effectLst/>
                <a:latin typeface="NotoSansCJKkr"/>
              </a:rPr>
              <a:t>초기 시동 시 스위치의 </a:t>
            </a:r>
            <a:r>
              <a:rPr lang="en-US" altLang="ko-KR" b="0" i="0" dirty="0">
                <a:solidFill>
                  <a:srgbClr val="555555"/>
                </a:solidFill>
                <a:effectLst/>
                <a:latin typeface="NotoSansCJKkr"/>
              </a:rPr>
              <a:t>On/Off </a:t>
            </a:r>
            <a:r>
              <a:rPr lang="ko-KR" altLang="en-US" b="0" i="0" dirty="0">
                <a:solidFill>
                  <a:srgbClr val="555555"/>
                </a:solidFill>
                <a:effectLst/>
                <a:latin typeface="NotoSansCJKkr"/>
              </a:rPr>
              <a:t>제어를 통해 차량의 </a:t>
            </a:r>
            <a:r>
              <a:rPr lang="en-US" altLang="ko-KR" b="0" i="0" dirty="0">
                <a:solidFill>
                  <a:srgbClr val="555555"/>
                </a:solidFill>
                <a:effectLst/>
                <a:latin typeface="NotoSansCJKkr"/>
              </a:rPr>
              <a:t>Capacitor</a:t>
            </a:r>
            <a:r>
              <a:rPr lang="ko-KR" altLang="en-US" b="0" i="0" dirty="0">
                <a:solidFill>
                  <a:srgbClr val="555555"/>
                </a:solidFill>
                <a:effectLst/>
                <a:latin typeface="NotoSansCJKkr"/>
              </a:rPr>
              <a:t>를 충전하여 </a:t>
            </a:r>
            <a:r>
              <a:rPr lang="en-US" altLang="ko-KR" b="0" i="0" dirty="0">
                <a:solidFill>
                  <a:srgbClr val="555555"/>
                </a:solidFill>
                <a:effectLst/>
                <a:latin typeface="NotoSansCJKkr"/>
              </a:rPr>
              <a:t>PRA</a:t>
            </a:r>
            <a:r>
              <a:rPr lang="ko-KR" altLang="en-US" b="0" i="0" dirty="0">
                <a:solidFill>
                  <a:srgbClr val="555555"/>
                </a:solidFill>
                <a:effectLst/>
                <a:latin typeface="NotoSansCJKkr"/>
              </a:rPr>
              <a:t>내의 </a:t>
            </a:r>
            <a:r>
              <a:rPr lang="en-US" altLang="ko-KR" b="0" i="0" dirty="0">
                <a:solidFill>
                  <a:srgbClr val="555555"/>
                </a:solidFill>
                <a:effectLst/>
                <a:latin typeface="NotoSansCJKkr"/>
              </a:rPr>
              <a:t>Main Relay </a:t>
            </a:r>
            <a:r>
              <a:rPr lang="ko-KR" altLang="en-US" b="0" i="0" dirty="0">
                <a:solidFill>
                  <a:srgbClr val="555555"/>
                </a:solidFill>
                <a:effectLst/>
                <a:latin typeface="NotoSansCJKkr"/>
              </a:rPr>
              <a:t>접점부를 보호하는 역할을 합니다</a:t>
            </a:r>
            <a:r>
              <a:rPr lang="en-US" altLang="ko-KR" b="0" i="0" dirty="0">
                <a:solidFill>
                  <a:srgbClr val="555555"/>
                </a:solidFill>
                <a:effectLst/>
                <a:latin typeface="NotoSansCJKkr"/>
              </a:rPr>
              <a:t>.)</a:t>
            </a:r>
          </a:p>
          <a:p>
            <a:r>
              <a:rPr lang="ja-JP" altLang="en-US" b="0" i="0" dirty="0">
                <a:solidFill>
                  <a:srgbClr val="555555"/>
                </a:solidFill>
                <a:effectLst/>
                <a:latin typeface="NotoSansCJKkr"/>
              </a:rPr>
              <a:t>（初期起動時にスイッチのオン</a:t>
            </a:r>
            <a:r>
              <a:rPr lang="en-US" altLang="ja-JP" b="0" i="0" dirty="0">
                <a:solidFill>
                  <a:srgbClr val="555555"/>
                </a:solidFill>
                <a:effectLst/>
                <a:latin typeface="NotoSansCJKkr"/>
              </a:rPr>
              <a:t>/</a:t>
            </a:r>
            <a:r>
              <a:rPr lang="ja-JP" altLang="en-US" b="0" i="0" dirty="0">
                <a:solidFill>
                  <a:srgbClr val="555555"/>
                </a:solidFill>
                <a:effectLst/>
                <a:latin typeface="NotoSansCJKkr"/>
              </a:rPr>
              <a:t>オフ制御により車のキャパシタを充電し、</a:t>
            </a:r>
            <a:r>
              <a:rPr lang="en-US" altLang="ja-JP" b="0" i="0" dirty="0">
                <a:solidFill>
                  <a:srgbClr val="555555"/>
                </a:solidFill>
                <a:effectLst/>
                <a:latin typeface="NotoSansCJKkr"/>
              </a:rPr>
              <a:t>PRA</a:t>
            </a:r>
            <a:r>
              <a:rPr lang="ja-JP" altLang="en-US" b="0" i="0" dirty="0">
                <a:solidFill>
                  <a:srgbClr val="555555"/>
                </a:solidFill>
                <a:effectLst/>
                <a:latin typeface="NotoSansCJKkr"/>
              </a:rPr>
              <a:t>内のメインリレー接点</a:t>
            </a:r>
            <a:r>
              <a:rPr lang="en-US" altLang="ja-JP" b="0" i="0" dirty="0">
                <a:solidFill>
                  <a:srgbClr val="555555"/>
                </a:solidFill>
                <a:effectLst/>
                <a:latin typeface="NotoSansCJKkr"/>
              </a:rPr>
              <a:t>[</a:t>
            </a:r>
            <a:r>
              <a:rPr lang="ja-JP" altLang="ko-KR" b="0" i="0" u="none" strike="noStrike" dirty="0">
                <a:solidFill>
                  <a:srgbClr val="1B47B9"/>
                </a:solidFill>
                <a:effectLst/>
                <a:ea typeface="-apple-system"/>
                <a:hlinkClick r:id="rId11"/>
              </a:rPr>
              <a:t>せってん</a:t>
            </a:r>
            <a:r>
              <a:rPr lang="en-US" altLang="ja-JP" b="0" i="0" dirty="0">
                <a:solidFill>
                  <a:srgbClr val="555555"/>
                </a:solidFill>
                <a:effectLst/>
                <a:latin typeface="NotoSansCJKkr"/>
              </a:rPr>
              <a:t>]</a:t>
            </a:r>
            <a:r>
              <a:rPr lang="ja-JP" altLang="en-US" b="0" i="0" dirty="0">
                <a:solidFill>
                  <a:srgbClr val="555555"/>
                </a:solidFill>
                <a:effectLst/>
                <a:latin typeface="NotoSansCJKkr"/>
              </a:rPr>
              <a:t>部を保護する役割をします。）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릴레이를 통해 접촉이 되는 순간 인버터 및 컨버터의 내부 </a:t>
            </a:r>
            <a:r>
              <a:rPr lang="ko-KR" altLang="en-US" b="0" i="0" dirty="0" err="1">
                <a:solidFill>
                  <a:srgbClr val="000000"/>
                </a:solidFill>
                <a:effectLst/>
                <a:latin typeface="se-nanumgothic"/>
              </a:rPr>
              <a:t>커패시터와</a:t>
            </a:r>
            <a:r>
              <a:rPr lang="ko-KR" altLang="en-US" b="0" i="0" dirty="0">
                <a:solidFill>
                  <a:srgbClr val="000000"/>
                </a:solidFill>
                <a:effectLst/>
                <a:latin typeface="se-nanumgothic"/>
              </a:rPr>
              <a:t> 고전압 배터리의 전위차로 인해 돌입전류 및 스파크가 발생하며 이로 인해 릴레이가 </a:t>
            </a:r>
            <a:r>
              <a:rPr lang="ko-KR" altLang="en-US" b="0" i="0" dirty="0" err="1">
                <a:solidFill>
                  <a:srgbClr val="000000"/>
                </a:solidFill>
                <a:effectLst/>
                <a:latin typeface="se-nanumgothic"/>
              </a:rPr>
              <a:t>융착되거나</a:t>
            </a:r>
            <a:r>
              <a:rPr lang="ko-KR" altLang="en-US" b="0" i="0" dirty="0">
                <a:solidFill>
                  <a:srgbClr val="000000"/>
                </a:solidFill>
                <a:effectLst/>
                <a:latin typeface="se-nanumgothic"/>
              </a:rPr>
              <a:t> </a:t>
            </a:r>
            <a:r>
              <a:rPr lang="ko-KR" altLang="en-US" b="0" i="0" dirty="0" err="1">
                <a:solidFill>
                  <a:srgbClr val="000000"/>
                </a:solidFill>
                <a:effectLst/>
                <a:latin typeface="se-nanumgothic"/>
              </a:rPr>
              <a:t>소손되는</a:t>
            </a:r>
            <a:r>
              <a:rPr lang="ko-KR" altLang="en-US" b="0" i="0" dirty="0">
                <a:solidFill>
                  <a:srgbClr val="000000"/>
                </a:solidFill>
                <a:effectLst/>
                <a:latin typeface="se-nanumgothic"/>
              </a:rPr>
              <a:t> 상황이 발생할 수도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b="0" i="0" dirty="0">
                <a:solidFill>
                  <a:srgbClr val="555555"/>
                </a:solidFill>
                <a:effectLst/>
                <a:latin typeface="NotoSansCJKkr"/>
              </a:rPr>
              <a:t>（リレーをつうじて接触する瞬間、インバータおよびコンバータの内部コンデンサと高電圧バッテリの電位差により突入「」</a:t>
            </a:r>
            <a:r>
              <a:rPr lang="ja-JP" altLang="ko-KR" b="0" i="0" u="none" strike="noStrike" dirty="0">
                <a:solidFill>
                  <a:srgbClr val="1B47B9"/>
                </a:solidFill>
                <a:effectLst/>
                <a:ea typeface="-apple-system"/>
                <a:hlinkClick r:id="rId5"/>
              </a:rPr>
              <a:t>とつにゅう</a:t>
            </a:r>
            <a:r>
              <a:rPr lang="ja-JP" altLang="en-US" b="0" i="0" dirty="0">
                <a:solidFill>
                  <a:srgbClr val="555555"/>
                </a:solidFill>
                <a:effectLst/>
                <a:latin typeface="NotoSansCJKkr"/>
              </a:rPr>
              <a:t>電流や火花が発生し、これによりリレーが融着「</a:t>
            </a:r>
            <a:r>
              <a:rPr lang="ja-JP" altLang="ko-KR" b="0" i="0" u="none" strike="noStrike" dirty="0">
                <a:solidFill>
                  <a:srgbClr val="1B47B9"/>
                </a:solidFill>
                <a:effectLst/>
                <a:ea typeface="-apple-system"/>
                <a:hlinkClick r:id="rId6"/>
              </a:rPr>
              <a:t>ゆうちゃく</a:t>
            </a:r>
            <a:r>
              <a:rPr lang="ja-JP" altLang="en-US" b="0" i="0" dirty="0">
                <a:solidFill>
                  <a:srgbClr val="555555"/>
                </a:solidFill>
                <a:effectLst/>
                <a:latin typeface="NotoSansCJKkr"/>
              </a:rPr>
              <a:t>」または焼損「</a:t>
            </a:r>
            <a:r>
              <a:rPr lang="ja-JP" altLang="ko-KR" b="0" i="0" u="none" strike="noStrike" dirty="0">
                <a:solidFill>
                  <a:srgbClr val="1B47B9"/>
                </a:solidFill>
                <a:effectLst/>
                <a:ea typeface="-apple-system"/>
                <a:hlinkClick r:id="rId12"/>
              </a:rPr>
              <a:t>しょうそん</a:t>
            </a:r>
            <a:r>
              <a:rPr lang="ja-JP" altLang="en-US" b="0" i="0" dirty="0">
                <a:solidFill>
                  <a:srgbClr val="555555"/>
                </a:solidFill>
                <a:effectLst/>
                <a:latin typeface="NotoSansCJKkr"/>
              </a:rPr>
              <a:t>」する場合があります。）</a:t>
            </a:r>
            <a:endParaRPr lang="en-US" altLang="ko-KR" b="0" i="0" dirty="0">
              <a:solidFill>
                <a:srgbClr val="555555"/>
              </a:solidFill>
              <a:effectLst/>
              <a:latin typeface="NotoSansCJKkr"/>
            </a:endParaRPr>
          </a:p>
          <a:p>
            <a:r>
              <a:rPr lang="en-US" altLang="ko-KR" b="0" i="0" dirty="0">
                <a:solidFill>
                  <a:srgbClr val="555555"/>
                </a:solidFill>
                <a:effectLst/>
                <a:latin typeface="NotoSansCJKkr"/>
              </a:rPr>
              <a:t>(</a:t>
            </a:r>
            <a:r>
              <a:rPr lang="ko-KR" altLang="en-US" b="0" i="0" dirty="0">
                <a:solidFill>
                  <a:srgbClr val="000000"/>
                </a:solidFill>
                <a:effectLst/>
                <a:latin typeface="se-nanumgothic"/>
              </a:rPr>
              <a:t>이를 방지하기 위해 </a:t>
            </a:r>
            <a:r>
              <a:rPr lang="en-US" altLang="ko-KR" b="0" i="0" dirty="0">
                <a:solidFill>
                  <a:srgbClr val="000000"/>
                </a:solidFill>
                <a:effectLst/>
                <a:latin typeface="se-nanumgothic"/>
              </a:rPr>
              <a:t>pre-charge </a:t>
            </a:r>
            <a:r>
              <a:rPr lang="ko-KR" altLang="en-US" b="0" i="0" dirty="0">
                <a:solidFill>
                  <a:srgbClr val="000000"/>
                </a:solidFill>
                <a:effectLst/>
                <a:latin typeface="se-nanumgothic"/>
              </a:rPr>
              <a:t>릴레이를 사용하여 인버터 및 컨버터와 고전압 배터리 간에 전위차를 감소시킨 후 메인 릴레이를 접촉 시키는 방법을 사용하고 있습니다</a:t>
            </a:r>
            <a:r>
              <a:rPr lang="en-US" altLang="ko-KR" b="0" i="0" dirty="0">
                <a:solidFill>
                  <a:srgbClr val="000000"/>
                </a:solidFill>
                <a:effectLst/>
                <a:latin typeface="se-nanumgothic"/>
              </a:rPr>
              <a:t>.</a:t>
            </a:r>
            <a:r>
              <a:rPr lang="en-US" altLang="ko-KR" b="0" i="0" dirty="0">
                <a:solidFill>
                  <a:srgbClr val="555555"/>
                </a:solidFill>
                <a:effectLst/>
                <a:latin typeface="NotoSansCJKkr"/>
              </a:rPr>
              <a:t>)</a:t>
            </a:r>
          </a:p>
          <a:p>
            <a:r>
              <a:rPr lang="ja-JP" altLang="en-US" dirty="0"/>
              <a:t>（これを防ぐ</a:t>
            </a:r>
            <a:r>
              <a:rPr lang="en-US" altLang="ja-JP" dirty="0"/>
              <a:t>[</a:t>
            </a:r>
            <a:r>
              <a:rPr lang="ja-JP" altLang="ko-KR" b="0" i="0" u="none" strike="noStrike" dirty="0">
                <a:solidFill>
                  <a:srgbClr val="1B47B9"/>
                </a:solidFill>
                <a:effectLst/>
                <a:ea typeface="-apple-system"/>
                <a:hlinkClick r:id="rId8"/>
              </a:rPr>
              <a:t>ふせぐ </a:t>
            </a:r>
            <a:r>
              <a:rPr lang="en-US" altLang="ja-JP" dirty="0"/>
              <a:t>]</a:t>
            </a:r>
            <a:r>
              <a:rPr lang="ja-JP" altLang="en-US" dirty="0"/>
              <a:t>ために、プリチャージリレーを使用してインバータとコンバータと高電圧バッテリ間の電位差を減</a:t>
            </a:r>
            <a:r>
              <a:rPr lang="en-US" altLang="ja-JP" dirty="0"/>
              <a:t>[</a:t>
            </a:r>
            <a:r>
              <a:rPr lang="ja-JP" altLang="en-US" dirty="0"/>
              <a:t>ㇸ</a:t>
            </a:r>
            <a:r>
              <a:rPr lang="en-US" altLang="ja-JP" dirty="0"/>
              <a:t>]</a:t>
            </a:r>
            <a:r>
              <a:rPr lang="ja-JP" altLang="en-US" dirty="0"/>
              <a:t>らした後、メインリレーを接触させる方法を使用しています。）</a:t>
            </a:r>
            <a:endParaRPr lang="en-US" altLang="ko-KR" dirty="0"/>
          </a:p>
          <a:p>
            <a:r>
              <a:rPr lang="ko-KR" altLang="en-US" dirty="0" err="1"/>
              <a:t>프리차지릴레이</a:t>
            </a:r>
            <a:r>
              <a:rPr lang="ko-KR" altLang="en-US" dirty="0"/>
              <a:t> 동작은 </a:t>
            </a:r>
            <a:r>
              <a:rPr lang="ko-KR" altLang="en-US" dirty="0" err="1"/>
              <a:t>프리차지</a:t>
            </a:r>
            <a:r>
              <a:rPr lang="en-US" altLang="ko-KR" dirty="0"/>
              <a:t>ON </a:t>
            </a:r>
            <a:r>
              <a:rPr lang="ko-KR" altLang="en-US" dirty="0" err="1"/>
              <a:t>메인릴레이</a:t>
            </a:r>
            <a:r>
              <a:rPr lang="en-US" altLang="ko-KR" dirty="0"/>
              <a:t>(-)ON</a:t>
            </a:r>
            <a:r>
              <a:rPr lang="ko-KR" altLang="en-US" dirty="0"/>
              <a:t> </a:t>
            </a:r>
            <a:r>
              <a:rPr lang="ko-KR" altLang="en-US" dirty="0" err="1"/>
              <a:t>캐패시터충전</a:t>
            </a:r>
            <a:r>
              <a:rPr lang="ko-KR" altLang="en-US" dirty="0"/>
              <a:t> </a:t>
            </a:r>
            <a:r>
              <a:rPr lang="ko-KR" altLang="en-US" dirty="0" err="1"/>
              <a:t>메인릴레이</a:t>
            </a:r>
            <a:r>
              <a:rPr lang="en-US" altLang="ko-KR" dirty="0"/>
              <a:t>(+)ON</a:t>
            </a:r>
            <a:r>
              <a:rPr lang="ko-KR" altLang="en-US" dirty="0"/>
              <a:t> </a:t>
            </a:r>
            <a:r>
              <a:rPr lang="ko-KR" altLang="en-US" dirty="0" err="1"/>
              <a:t>프리차리릴레이</a:t>
            </a:r>
            <a:r>
              <a:rPr lang="en-US" altLang="ko-KR" dirty="0"/>
              <a:t>OFF</a:t>
            </a:r>
            <a:r>
              <a:rPr lang="ko-KR" altLang="en-US" dirty="0"/>
              <a:t> 순서로 동작합니다</a:t>
            </a:r>
            <a:r>
              <a:rPr lang="en-US" altLang="ko-KR" dirty="0"/>
              <a:t>.</a:t>
            </a:r>
          </a:p>
          <a:p>
            <a:r>
              <a:rPr lang="ja-JP" altLang="en-US" dirty="0"/>
              <a:t>プリチャージリレー動作は、プリチャージ</a:t>
            </a:r>
            <a:r>
              <a:rPr lang="en-US" altLang="ja-JP" dirty="0"/>
              <a:t>ON</a:t>
            </a:r>
            <a:r>
              <a:rPr lang="ja-JP" altLang="en-US" dirty="0"/>
              <a:t>メインリレー（</a:t>
            </a:r>
            <a:r>
              <a:rPr lang="en-US" altLang="ja-JP" dirty="0"/>
              <a:t>-</a:t>
            </a:r>
            <a:r>
              <a:rPr lang="ja-JP" altLang="en-US" dirty="0"/>
              <a:t>）</a:t>
            </a:r>
            <a:r>
              <a:rPr lang="en-US" altLang="ja-JP" dirty="0"/>
              <a:t>ON</a:t>
            </a:r>
            <a:r>
              <a:rPr lang="ja-JP" altLang="en-US" dirty="0"/>
              <a:t>キャパシタ充電</a:t>
            </a:r>
            <a:r>
              <a:rPr lang="en-US" altLang="ja-JP" dirty="0"/>
              <a:t>[</a:t>
            </a:r>
            <a:r>
              <a:rPr lang="ja-JP" altLang="ko-KR" b="0" i="0" u="none" strike="noStrike" dirty="0">
                <a:solidFill>
                  <a:srgbClr val="1B47B9"/>
                </a:solidFill>
                <a:effectLst/>
                <a:ea typeface="-apple-system"/>
                <a:hlinkClick r:id="rId13"/>
              </a:rPr>
              <a:t>じゅうでん</a:t>
            </a:r>
            <a:r>
              <a:rPr lang="en-US" altLang="ja-JP" dirty="0"/>
              <a:t>]</a:t>
            </a:r>
            <a:r>
              <a:rPr lang="ja-JP" altLang="en-US" dirty="0"/>
              <a:t>メインリレー（</a:t>
            </a:r>
            <a:r>
              <a:rPr lang="en-US" altLang="ja-JP" dirty="0"/>
              <a:t>+</a:t>
            </a:r>
            <a:r>
              <a:rPr lang="ja-JP" altLang="en-US" dirty="0"/>
              <a:t>）</a:t>
            </a:r>
            <a:r>
              <a:rPr lang="en-US" altLang="ja-JP" dirty="0"/>
              <a:t>ON</a:t>
            </a:r>
            <a:r>
              <a:rPr lang="ja-JP" altLang="en-US" dirty="0"/>
              <a:t>プリチャージリレー</a:t>
            </a:r>
            <a:r>
              <a:rPr lang="en-US" altLang="ja-JP" dirty="0"/>
              <a:t>OFF</a:t>
            </a:r>
            <a:r>
              <a:rPr lang="ja-JP" altLang="en-US" dirty="0"/>
              <a:t>順に動作します。</a:t>
            </a:r>
            <a:endParaRPr lang="en-US" altLang="ko-KR" dirty="0"/>
          </a:p>
          <a:p>
            <a:endParaRPr lang="en-US" altLang="ko-KR" dirty="0"/>
          </a:p>
          <a:p>
            <a:r>
              <a:rPr lang="en-US" altLang="ko-KR" dirty="0"/>
              <a:t>PRA is in charge of the role for handling power flow whether to supply or stop the power. </a:t>
            </a:r>
          </a:p>
          <a:p>
            <a:r>
              <a:rPr lang="en-US" altLang="ko-KR" dirty="0"/>
              <a:t>Pre-charge relay is placed in the PRA. This is to prevent the main power overload suddenly.</a:t>
            </a:r>
          </a:p>
          <a:p>
            <a:r>
              <a:rPr lang="en-US" altLang="ko-KR" dirty="0"/>
              <a:t>At that movement, the main relay is connected to the main circuit, there are some problem like spark or surge high voltage.</a:t>
            </a:r>
          </a:p>
          <a:p>
            <a:r>
              <a:rPr lang="en-US" altLang="ko-KR" dirty="0"/>
              <a:t>It is so dangerous like short circuit or open. These situations could cause many malfunctions. </a:t>
            </a:r>
          </a:p>
          <a:p>
            <a:r>
              <a:rPr lang="en-US" altLang="ko-KR" dirty="0" err="1"/>
              <a:t>Ev</a:t>
            </a:r>
            <a:r>
              <a:rPr lang="en-US" altLang="ko-KR" dirty="0"/>
              <a:t> is very important to handle the battery because of fire risk.</a:t>
            </a:r>
          </a:p>
          <a:p>
            <a:r>
              <a:rPr lang="en-US" altLang="ko-KR" dirty="0"/>
              <a:t>Most accident are occurred at just simple problem. </a:t>
            </a:r>
          </a:p>
          <a:p>
            <a:r>
              <a:rPr lang="en-US" altLang="ko-KR" dirty="0"/>
              <a:t>Pre charge relay is the first component to prevent this risk. It is so important. </a:t>
            </a:r>
          </a:p>
          <a:p>
            <a:endParaRPr lang="en-US" altLang="ko-KR" dirty="0"/>
          </a:p>
          <a:p>
            <a:endParaRPr lang="en-US" altLang="ko-KR" dirty="0"/>
          </a:p>
          <a:p>
            <a:r>
              <a:rPr lang="en-US" altLang="ko-KR" dirty="0"/>
              <a:t> </a:t>
            </a:r>
          </a:p>
          <a:p>
            <a:endParaRPr lang="en-US" altLang="ko-KR" dirty="0"/>
          </a:p>
          <a:p>
            <a:r>
              <a:rPr lang="en-US" altLang="ko-KR" dirty="0"/>
              <a:t>----------------------------</a:t>
            </a:r>
          </a:p>
          <a:p>
            <a:endParaRPr lang="en-US" altLang="ko-KR" dirty="0"/>
          </a:p>
          <a:p>
            <a:r>
              <a:rPr lang="ko-KR" altLang="en-US" dirty="0"/>
              <a:t>차를 움직이고</a:t>
            </a:r>
            <a:r>
              <a:rPr lang="en-US" altLang="ko-KR" dirty="0"/>
              <a:t>, </a:t>
            </a:r>
            <a:r>
              <a:rPr lang="ko-KR" altLang="en-US" dirty="0"/>
              <a:t>회생 제동이나 급속  </a:t>
            </a:r>
            <a:r>
              <a:rPr lang="ko-KR" altLang="en-US" dirty="0" err="1"/>
              <a:t>완속</a:t>
            </a:r>
            <a:r>
              <a:rPr lang="ko-KR" altLang="en-US" dirty="0"/>
              <a:t> 충전하는 과정 모두 </a:t>
            </a:r>
            <a:r>
              <a:rPr lang="en-US" altLang="ko-KR" dirty="0"/>
              <a:t>PRA</a:t>
            </a:r>
            <a:r>
              <a:rPr lang="ko-KR" altLang="en-US" dirty="0"/>
              <a:t>를 통해서 고전압 배터리로 에너지가 전달된다</a:t>
            </a:r>
            <a:r>
              <a:rPr lang="en-US" altLang="ko-KR" dirty="0"/>
              <a:t>.</a:t>
            </a:r>
          </a:p>
          <a:p>
            <a:r>
              <a:rPr lang="ja-JP" altLang="en-US" dirty="0"/>
              <a:t>車を動かし、回生</a:t>
            </a:r>
            <a:r>
              <a:rPr lang="en-US" altLang="ja-JP" dirty="0"/>
              <a:t>[</a:t>
            </a:r>
            <a:r>
              <a:rPr lang="ja-JP" altLang="ko-KR" b="0" i="0" u="none" strike="noStrike" dirty="0">
                <a:solidFill>
                  <a:srgbClr val="1B47B9"/>
                </a:solidFill>
                <a:effectLst/>
                <a:ea typeface="-apple-system"/>
                <a:hlinkClick r:id="rId14"/>
              </a:rPr>
              <a:t>かいせい</a:t>
            </a:r>
            <a:r>
              <a:rPr lang="en-US" altLang="ja-JP" dirty="0"/>
              <a:t>]</a:t>
            </a:r>
            <a:r>
              <a:rPr lang="ja-JP" altLang="en-US" dirty="0"/>
              <a:t>制動</a:t>
            </a:r>
            <a:r>
              <a:rPr lang="en-US" altLang="ja-JP" dirty="0"/>
              <a:t>[</a:t>
            </a:r>
            <a:r>
              <a:rPr lang="ja-JP" altLang="ko-KR" b="0" i="0" u="none" strike="noStrike" dirty="0">
                <a:solidFill>
                  <a:srgbClr val="1B47B9"/>
                </a:solidFill>
                <a:effectLst/>
                <a:ea typeface="-apple-system"/>
                <a:hlinkClick r:id="rId14"/>
              </a:rPr>
              <a:t>せいどう</a:t>
            </a:r>
            <a:r>
              <a:rPr lang="en-US" altLang="ja-JP" dirty="0"/>
              <a:t>]</a:t>
            </a:r>
            <a:r>
              <a:rPr lang="ja-JP" altLang="en-US" dirty="0"/>
              <a:t>や急速</a:t>
            </a:r>
            <a:r>
              <a:rPr lang="en-US" altLang="ja-JP" dirty="0"/>
              <a:t>[</a:t>
            </a:r>
            <a:r>
              <a:rPr lang="ja-JP" altLang="ko-KR" b="0" i="0" u="none" strike="noStrike" dirty="0">
                <a:solidFill>
                  <a:srgbClr val="1B47B9"/>
                </a:solidFill>
                <a:effectLst/>
                <a:ea typeface="-apple-system"/>
                <a:hlinkClick r:id="rId15"/>
              </a:rPr>
              <a:t>きゅうそく</a:t>
            </a:r>
            <a:r>
              <a:rPr lang="en-US" altLang="ja-JP" dirty="0"/>
              <a:t>]</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充電する過程</a:t>
            </a:r>
            <a:r>
              <a:rPr lang="en-US" altLang="ja-JP" dirty="0"/>
              <a:t>[</a:t>
            </a:r>
            <a:r>
              <a:rPr lang="ja-JP" altLang="ko-KR" b="0" i="0" u="none" strike="noStrike" dirty="0">
                <a:solidFill>
                  <a:srgbClr val="1B47B9"/>
                </a:solidFill>
                <a:effectLst/>
                <a:ea typeface="-apple-system"/>
                <a:hlinkClick r:id="rId17"/>
              </a:rPr>
              <a:t>かてい</a:t>
            </a:r>
            <a:r>
              <a:rPr lang="en-US" altLang="ja-JP" dirty="0"/>
              <a:t>]</a:t>
            </a:r>
            <a:r>
              <a:rPr lang="ja-JP" altLang="en-US" dirty="0"/>
              <a:t>ともに、</a:t>
            </a:r>
            <a:r>
              <a:rPr lang="en-US" altLang="ja-JP" dirty="0"/>
              <a:t>PRA</a:t>
            </a:r>
            <a:r>
              <a:rPr lang="ja-JP" altLang="en-US" dirty="0"/>
              <a:t>を通じて高電圧バッテリーにエネルギーが伝達</a:t>
            </a:r>
            <a:r>
              <a:rPr lang="en-US" altLang="ja-JP" dirty="0"/>
              <a:t>[</a:t>
            </a:r>
            <a:r>
              <a:rPr lang="ja-JP" altLang="ko-KR" b="0" i="0" u="none" strike="noStrike" dirty="0">
                <a:solidFill>
                  <a:srgbClr val="1B47B9"/>
                </a:solidFill>
                <a:effectLst/>
                <a:ea typeface="-apple-system"/>
                <a:hlinkClick r:id="rId18"/>
              </a:rPr>
              <a:t>でんたつ </a:t>
            </a:r>
            <a:r>
              <a:rPr lang="en-US" altLang="ja-JP" dirty="0"/>
              <a:t>]</a:t>
            </a:r>
            <a:r>
              <a:rPr lang="ja-JP" altLang="en-US" dirty="0"/>
              <a:t>される。</a:t>
            </a:r>
            <a:endParaRPr lang="en-US" altLang="ko-KR" dirty="0"/>
          </a:p>
          <a:p>
            <a:endParaRPr lang="en-US" altLang="ko-KR" dirty="0"/>
          </a:p>
          <a:p>
            <a:r>
              <a:rPr lang="ko-KR" altLang="en-US" dirty="0"/>
              <a:t>배터리의 가장 기본 단위인 배터리 셀은 </a:t>
            </a:r>
            <a:r>
              <a:rPr lang="en-US" altLang="ko-KR" dirty="0"/>
              <a:t>3.6V ~ 3.7V</a:t>
            </a:r>
            <a:r>
              <a:rPr lang="ko-KR" altLang="en-US" dirty="0"/>
              <a:t>의 전압을 가지고 만든다</a:t>
            </a:r>
            <a:r>
              <a:rPr lang="en-US" altLang="ko-KR" dirty="0"/>
              <a:t>.</a:t>
            </a:r>
          </a:p>
          <a:p>
            <a:r>
              <a:rPr lang="en-US" altLang="ko-KR" dirty="0"/>
              <a:t>Battery cells, the most basic unit of a battery, are made with a voltage of 3.6 V to 3.7 V. </a:t>
            </a:r>
          </a:p>
          <a:p>
            <a:r>
              <a:rPr lang="ja-JP" altLang="en-US" dirty="0"/>
              <a:t>バッテリーの最も</a:t>
            </a:r>
            <a:r>
              <a:rPr lang="en-US" altLang="ja-JP" dirty="0"/>
              <a:t>[</a:t>
            </a:r>
            <a:r>
              <a:rPr lang="ja-JP" altLang="ko-KR" b="0" i="0" u="none" strike="noStrike" dirty="0">
                <a:solidFill>
                  <a:srgbClr val="1B47B9"/>
                </a:solidFill>
                <a:effectLst/>
                <a:ea typeface="-apple-system"/>
                <a:hlinkClick r:id="rId19"/>
              </a:rPr>
              <a:t>もっとも</a:t>
            </a:r>
            <a:r>
              <a:rPr lang="en-US" altLang="ja-JP" dirty="0"/>
              <a:t>]</a:t>
            </a:r>
            <a:r>
              <a:rPr lang="ja-JP" altLang="en-US" dirty="0"/>
              <a:t>基本的なユニットであるバッテリーセルは、</a:t>
            </a:r>
            <a:r>
              <a:rPr lang="en-US" altLang="ja-JP" dirty="0"/>
              <a:t>3.6V〜3.7V</a:t>
            </a:r>
            <a:r>
              <a:rPr lang="ja-JP" altLang="en-US" dirty="0"/>
              <a:t>の電圧を持って作りします。</a:t>
            </a:r>
            <a:endParaRPr lang="en-US" altLang="ko-KR" dirty="0"/>
          </a:p>
          <a:p>
            <a:endParaRPr lang="en-US" altLang="ko-KR" dirty="0"/>
          </a:p>
          <a:p>
            <a:r>
              <a:rPr lang="ko-KR" altLang="en-US" dirty="0"/>
              <a:t>전기차를 구동하는데 필요한 만큼 직렬로 쌓아서 모듈을 만들고 이를 모아서 배터리 팩을 만든다</a:t>
            </a:r>
            <a:r>
              <a:rPr lang="en-US" altLang="ko-KR" dirty="0"/>
              <a:t>.</a:t>
            </a:r>
          </a:p>
          <a:p>
            <a:r>
              <a:rPr lang="en-US" altLang="ko-KR" dirty="0"/>
              <a:t>Battery cells are modularized to be the battery package by making the cells integrated as they are needed.</a:t>
            </a:r>
          </a:p>
          <a:p>
            <a:r>
              <a:rPr lang="ja-JP" altLang="en-US" dirty="0"/>
              <a:t>電気自動車を駆動するのに必要なだけ直列</a:t>
            </a:r>
            <a:r>
              <a:rPr lang="en-US" altLang="ja-JP" dirty="0"/>
              <a:t>[</a:t>
            </a:r>
            <a:r>
              <a:rPr lang="ja-JP" altLang="ko-KR" b="0" i="0" u="none" strike="noStrike" dirty="0">
                <a:solidFill>
                  <a:srgbClr val="1B47B9"/>
                </a:solidFill>
                <a:effectLst/>
                <a:ea typeface="-apple-system"/>
                <a:hlinkClick r:id="rId20"/>
              </a:rPr>
              <a:t>ちょくれつ</a:t>
            </a:r>
            <a:r>
              <a:rPr lang="en-US" altLang="ja-JP" dirty="0"/>
              <a:t>]</a:t>
            </a:r>
            <a:r>
              <a:rPr lang="ja-JP" altLang="en-US" dirty="0"/>
              <a:t>に積</a:t>
            </a:r>
            <a:r>
              <a:rPr lang="en-US" altLang="ja-JP" dirty="0"/>
              <a:t>[</a:t>
            </a:r>
            <a:r>
              <a:rPr lang="ja-JP" altLang="ko-KR" b="0" i="0" u="none" strike="noStrike" dirty="0">
                <a:solidFill>
                  <a:srgbClr val="1B47B9"/>
                </a:solidFill>
                <a:effectLst/>
                <a:ea typeface="-apple-system"/>
                <a:hlinkClick r:id="rId21"/>
              </a:rPr>
              <a:t>つ</a:t>
            </a:r>
            <a:r>
              <a:rPr lang="en-US" altLang="ja-JP" dirty="0"/>
              <a:t>]</a:t>
            </a:r>
            <a:r>
              <a:rPr lang="ja-JP" altLang="en-US" dirty="0"/>
              <a:t>み重</a:t>
            </a:r>
            <a:r>
              <a:rPr lang="en-US" altLang="ja-JP" dirty="0"/>
              <a:t>[</a:t>
            </a:r>
            <a:r>
              <a:rPr lang="ja-JP" altLang="ko-KR" b="0" i="0" u="none" strike="noStrike" dirty="0">
                <a:solidFill>
                  <a:srgbClr val="1B47B9"/>
                </a:solidFill>
                <a:effectLst/>
                <a:ea typeface="-apple-system"/>
                <a:hlinkClick r:id="rId21"/>
              </a:rPr>
              <a:t>かさ</a:t>
            </a:r>
            <a:r>
              <a:rPr lang="en-US" altLang="ja-JP" dirty="0"/>
              <a:t>]</a:t>
            </a:r>
            <a:r>
              <a:rPr lang="ja-JP" altLang="en-US" dirty="0"/>
              <a:t>ねてモジュールを作り、それを集め</a:t>
            </a:r>
            <a:r>
              <a:rPr lang="en-US" altLang="ja-JP" dirty="0"/>
              <a:t>[</a:t>
            </a:r>
            <a:r>
              <a:rPr lang="ja-JP" altLang="ko-KR" b="0" i="0" u="none" strike="noStrike" dirty="0">
                <a:solidFill>
                  <a:srgbClr val="1B47B9"/>
                </a:solidFill>
                <a:effectLst/>
                <a:ea typeface="-apple-system"/>
                <a:hlinkClick r:id="rId22"/>
              </a:rPr>
              <a:t>あつめ</a:t>
            </a:r>
            <a:r>
              <a:rPr lang="en-US" altLang="ja-JP" dirty="0"/>
              <a:t>]</a:t>
            </a:r>
            <a:r>
              <a:rPr lang="ja-JP" altLang="en-US" dirty="0"/>
              <a:t>てバッテリーパックを作る。</a:t>
            </a:r>
            <a:endParaRPr lang="en-US" altLang="ko-KR" dirty="0"/>
          </a:p>
          <a:p>
            <a:endParaRPr lang="en-US" altLang="ko-KR" dirty="0"/>
          </a:p>
          <a:p>
            <a:r>
              <a:rPr lang="en-US" altLang="ko-KR" sz="1200" b="0" i="0" dirty="0">
                <a:solidFill>
                  <a:srgbClr val="3C4043"/>
                </a:solidFill>
                <a:effectLst/>
                <a:latin typeface="Roboto" panose="02000000000000000000" pitchFamily="2" charset="0"/>
              </a:rPr>
              <a:t>And the performance of the battery is diagnosed through current and temperature monitoring.</a:t>
            </a:r>
          </a:p>
          <a:p>
            <a:endParaRPr lang="en-US" altLang="ko-KR" sz="1200" b="0" i="0" dirty="0">
              <a:solidFill>
                <a:srgbClr val="3C4043"/>
              </a:solidFill>
              <a:effectLst/>
              <a:latin typeface="Roboto" panose="02000000000000000000" pitchFamily="2" charset="0"/>
            </a:endParaRPr>
          </a:p>
          <a:p>
            <a:r>
              <a:rPr lang="en-US" altLang="ko-KR" dirty="0">
                <a:solidFill>
                  <a:srgbClr val="222222"/>
                </a:solidFill>
                <a:latin typeface="Nanum Square"/>
              </a:rPr>
              <a:t>-Prevent overcharge and </a:t>
            </a:r>
            <a:r>
              <a:rPr lang="en-US" altLang="ko-KR" dirty="0" err="1">
                <a:solidFill>
                  <a:srgbClr val="222222"/>
                </a:solidFill>
                <a:latin typeface="Nanum Square"/>
              </a:rPr>
              <a:t>overdischarge</a:t>
            </a:r>
            <a:r>
              <a:rPr lang="en-US" altLang="ko-KR" dirty="0">
                <a:solidFill>
                  <a:srgbClr val="222222"/>
                </a:solidFill>
                <a:latin typeface="Nanum Square"/>
              </a:rPr>
              <a:t> of batteries</a:t>
            </a:r>
          </a:p>
          <a:p>
            <a:r>
              <a:rPr lang="en-US" altLang="ko-KR" dirty="0">
                <a:solidFill>
                  <a:srgbClr val="222222"/>
                </a:solidFill>
                <a:latin typeface="Nanum Square"/>
              </a:rPr>
              <a:t>-Prevent overheating of batteries</a:t>
            </a:r>
          </a:p>
          <a:p>
            <a:endParaRPr lang="en-US" altLang="ko-KR" dirty="0">
              <a:solidFill>
                <a:srgbClr val="222222"/>
              </a:solidFill>
              <a:latin typeface="Nanum Square"/>
            </a:endParaRPr>
          </a:p>
          <a:p>
            <a:pPr algn="just"/>
            <a:br>
              <a:rPr lang="ko-KR" altLang="en-US" sz="1800" b="1" i="0" dirty="0">
                <a:solidFill>
                  <a:srgbClr val="000000"/>
                </a:solidFill>
                <a:effectLst/>
                <a:latin typeface="굴림" panose="020B0600000101010101" pitchFamily="50" charset="-127"/>
                <a:ea typeface="굴림" panose="020B0600000101010101" pitchFamily="50" charset="-127"/>
              </a:rPr>
            </a:br>
            <a:r>
              <a:rPr lang="ko-KR" altLang="en-US" sz="1800" b="1" i="0" dirty="0">
                <a:solidFill>
                  <a:srgbClr val="000000"/>
                </a:solidFill>
                <a:effectLst/>
                <a:latin typeface="굴림" panose="020B0600000101010101" pitchFamily="50" charset="-127"/>
                <a:ea typeface="굴림" panose="020B0600000101010101" pitchFamily="50" charset="-127"/>
              </a:rPr>
              <a:t>▣ 고전압 전기 흐름도</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출발</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가속</a:t>
            </a:r>
            <a:r>
              <a:rPr lang="en-US" altLang="ko-KR" sz="1800" b="1" i="0" dirty="0">
                <a:solidFill>
                  <a:srgbClr val="000000"/>
                </a:solidFill>
                <a:effectLst/>
                <a:latin typeface="굴림" panose="020B0600000101010101" pitchFamily="50" charset="-127"/>
                <a:ea typeface="굴림" panose="020B0600000101010101" pitchFamily="50" charset="-127"/>
              </a:rPr>
              <a:t>·</a:t>
            </a:r>
            <a:r>
              <a:rPr lang="ko-KR" altLang="en-US" sz="1800" b="1" i="0" dirty="0">
                <a:solidFill>
                  <a:srgbClr val="000000"/>
                </a:solidFill>
                <a:effectLst/>
                <a:latin typeface="굴림" panose="020B0600000101010101" pitchFamily="50" charset="-127"/>
                <a:ea typeface="굴림" panose="020B0600000101010101" pitchFamily="50" charset="-127"/>
              </a:rPr>
              <a:t>등속</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고전압 배터리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모터</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회생 제동</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모터 → </a:t>
            </a:r>
            <a:r>
              <a:rPr lang="en-US" altLang="ko-KR" sz="1800" b="0" i="0" dirty="0">
                <a:solidFill>
                  <a:srgbClr val="000000"/>
                </a:solidFill>
                <a:effectLst/>
                <a:latin typeface="굴림" panose="020B0600000101010101" pitchFamily="50" charset="-127"/>
                <a:ea typeface="굴림" panose="020B0600000101010101" pitchFamily="50" charset="-127"/>
              </a:rPr>
              <a:t>EPCU(MCU-</a:t>
            </a:r>
            <a:r>
              <a:rPr lang="ko-KR" altLang="en-US" sz="1800" b="0" i="0" dirty="0">
                <a:solidFill>
                  <a:srgbClr val="000000"/>
                </a:solidFill>
                <a:effectLst/>
                <a:latin typeface="굴림" panose="020B0600000101010101" pitchFamily="50" charset="-127"/>
                <a:ea typeface="굴림" panose="020B0600000101010101" pitchFamily="50" charset="-127"/>
              </a:rPr>
              <a:t>인버터</a:t>
            </a:r>
            <a:r>
              <a:rPr lang="en-US" altLang="ko-KR" sz="1800" b="0" i="0" dirty="0">
                <a:solidFill>
                  <a:srgbClr val="000000"/>
                </a:solidFill>
                <a:effectLst/>
                <a:latin typeface="굴림" panose="020B0600000101010101" pitchFamily="50" charset="-127"/>
                <a:ea typeface="굴림" panose="020B0600000101010101" pitchFamily="50" charset="-127"/>
              </a:rPr>
              <a:t>)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급속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급속 충전기 → 급속 충전 포트 → </a:t>
            </a:r>
            <a:r>
              <a:rPr lang="en-US" altLang="ko-KR" sz="1800" b="0" i="0" dirty="0">
                <a:solidFill>
                  <a:srgbClr val="000000"/>
                </a:solidFill>
                <a:effectLst/>
                <a:latin typeface="굴림" panose="020B0600000101010101" pitchFamily="50" charset="-127"/>
                <a:ea typeface="굴림" panose="020B0600000101010101" pitchFamily="50" charset="-127"/>
              </a:rPr>
              <a:t>QRA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ko-KR" altLang="en-US" sz="1800" b="1" i="0" dirty="0" err="1">
                <a:solidFill>
                  <a:srgbClr val="000000"/>
                </a:solidFill>
                <a:effectLst/>
                <a:latin typeface="굴림" panose="020B0600000101010101" pitchFamily="50" charset="-127"/>
                <a:ea typeface="굴림" panose="020B0600000101010101" pitchFamily="50" charset="-127"/>
              </a:rPr>
              <a:t>완속</a:t>
            </a:r>
            <a:r>
              <a:rPr lang="ko-KR" altLang="en-US" sz="1800" b="1" i="0" dirty="0">
                <a:solidFill>
                  <a:srgbClr val="000000"/>
                </a:solidFill>
                <a:effectLst/>
                <a:latin typeface="굴림" panose="020B0600000101010101" pitchFamily="50" charset="-127"/>
                <a:ea typeface="굴림" panose="020B0600000101010101" pitchFamily="50" charset="-127"/>
              </a:rPr>
              <a:t> 충전</a:t>
            </a:r>
            <a:r>
              <a:rPr lang="ko-KR" altLang="en-US" sz="1800" b="0" i="0" dirty="0">
                <a:solidFill>
                  <a:srgbClr val="000000"/>
                </a:solidFill>
                <a:effectLst/>
                <a:latin typeface="굴림" panose="020B0600000101010101" pitchFamily="50" charset="-127"/>
                <a:ea typeface="굴림" panose="020B0600000101010101" pitchFamily="50" charset="-127"/>
              </a:rPr>
              <a:t>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외부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충전기 →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포트 →  </a:t>
            </a:r>
            <a:r>
              <a:rPr lang="en-US" altLang="ko-KR" sz="1800" b="0" i="0" dirty="0">
                <a:solidFill>
                  <a:srgbClr val="000000"/>
                </a:solidFill>
                <a:effectLst/>
                <a:latin typeface="굴림" panose="020B0600000101010101" pitchFamily="50" charset="-127"/>
                <a:ea typeface="굴림" panose="020B0600000101010101" pitchFamily="50" charset="-127"/>
              </a:rPr>
              <a:t>OBC → </a:t>
            </a:r>
            <a:r>
              <a:rPr lang="ko-KR" altLang="en-US" sz="1800" b="0" i="0" dirty="0">
                <a:solidFill>
                  <a:srgbClr val="000000"/>
                </a:solidFill>
                <a:effectLst/>
                <a:latin typeface="굴림" panose="020B0600000101010101" pitchFamily="50" charset="-127"/>
                <a:ea typeface="굴림" panose="020B0600000101010101" pitchFamily="50" charset="-127"/>
              </a:rPr>
              <a:t>고전압 </a:t>
            </a:r>
            <a:r>
              <a:rPr lang="ko-KR" altLang="en-US" sz="1800" b="0" i="0" dirty="0" err="1">
                <a:solidFill>
                  <a:srgbClr val="000000"/>
                </a:solidFill>
                <a:effectLst/>
                <a:latin typeface="굴림" panose="020B0600000101010101" pitchFamily="50" charset="-127"/>
                <a:ea typeface="굴림" panose="020B0600000101010101" pitchFamily="50" charset="-127"/>
              </a:rPr>
              <a:t>정션</a:t>
            </a:r>
            <a:r>
              <a:rPr lang="ko-KR" altLang="en-US" sz="1800" b="0" i="0" dirty="0">
                <a:solidFill>
                  <a:srgbClr val="000000"/>
                </a:solidFill>
                <a:effectLst/>
                <a:latin typeface="굴림" panose="020B0600000101010101" pitchFamily="50" charset="-127"/>
                <a:ea typeface="굴림" panose="020B0600000101010101" pitchFamily="50" charset="-127"/>
              </a:rPr>
              <a:t> 박스 → </a:t>
            </a:r>
            <a:r>
              <a:rPr lang="en-US" altLang="ko-KR" sz="1800" b="0" i="0" dirty="0">
                <a:solidFill>
                  <a:srgbClr val="000000"/>
                </a:solidFill>
                <a:effectLst/>
                <a:latin typeface="굴림" panose="020B0600000101010101" pitchFamily="50" charset="-127"/>
                <a:ea typeface="굴림" panose="020B0600000101010101" pitchFamily="50" charset="-127"/>
              </a:rPr>
              <a:t>PRA → </a:t>
            </a:r>
            <a:r>
              <a:rPr lang="ko-KR" altLang="en-US" sz="1800" b="0" i="0" dirty="0">
                <a:solidFill>
                  <a:srgbClr val="000000"/>
                </a:solidFill>
                <a:effectLst/>
                <a:latin typeface="굴림" panose="020B0600000101010101" pitchFamily="50" charset="-127"/>
                <a:ea typeface="굴림" panose="020B0600000101010101" pitchFamily="50" charset="-127"/>
              </a:rPr>
              <a:t>고전압 배터리</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OBC(One Board Charging)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err="1">
                <a:solidFill>
                  <a:srgbClr val="000000"/>
                </a:solidFill>
                <a:effectLst/>
                <a:latin typeface="굴림" panose="020B0600000101010101" pitchFamily="50" charset="-127"/>
                <a:ea typeface="굴림" panose="020B0600000101010101" pitchFamily="50" charset="-127"/>
              </a:rPr>
              <a:t>완속</a:t>
            </a:r>
            <a:r>
              <a:rPr lang="ko-KR" altLang="en-US" sz="1800" b="0" i="0" dirty="0">
                <a:solidFill>
                  <a:srgbClr val="000000"/>
                </a:solidFill>
                <a:effectLst/>
                <a:latin typeface="굴림" panose="020B0600000101010101" pitchFamily="50" charset="-127"/>
                <a:ea typeface="굴림" panose="020B0600000101010101" pitchFamily="50" charset="-127"/>
              </a:rPr>
              <a:t> 충전 보드</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pPr algn="just"/>
            <a:r>
              <a:rPr lang="ko-KR" altLang="en-US" sz="1800" b="1" i="0" dirty="0">
                <a:solidFill>
                  <a:srgbClr val="000000"/>
                </a:solidFill>
                <a:effectLst/>
                <a:latin typeface="굴림" panose="020B0600000101010101" pitchFamily="50" charset="-127"/>
                <a:ea typeface="굴림" panose="020B0600000101010101" pitchFamily="50" charset="-127"/>
              </a:rPr>
              <a:t>◈ </a:t>
            </a:r>
            <a:r>
              <a:rPr lang="en-US" altLang="ko-KR" sz="1800" b="1" i="0" dirty="0">
                <a:solidFill>
                  <a:srgbClr val="000000"/>
                </a:solidFill>
                <a:effectLst/>
                <a:latin typeface="굴림" panose="020B0600000101010101" pitchFamily="50" charset="-127"/>
                <a:ea typeface="굴림" panose="020B0600000101010101" pitchFamily="50" charset="-127"/>
              </a:rPr>
              <a:t>QRA(Quick charge relay assembly) </a:t>
            </a:r>
            <a:r>
              <a:rPr lang="en-US" altLang="ko-KR" sz="1800" b="0" i="0" dirty="0">
                <a:solidFill>
                  <a:srgbClr val="000000"/>
                </a:solidFill>
                <a:effectLst/>
                <a:latin typeface="굴림" panose="020B0600000101010101" pitchFamily="50" charset="-127"/>
                <a:ea typeface="굴림" panose="020B0600000101010101" pitchFamily="50" charset="-127"/>
              </a:rPr>
              <a:t>: </a:t>
            </a:r>
            <a:r>
              <a:rPr lang="ko-KR" altLang="en-US" sz="1800" b="0" i="0" dirty="0">
                <a:solidFill>
                  <a:srgbClr val="000000"/>
                </a:solidFill>
                <a:effectLst/>
                <a:latin typeface="굴림" panose="020B0600000101010101" pitchFamily="50" charset="-127"/>
                <a:ea typeface="굴림" panose="020B0600000101010101" pitchFamily="50" charset="-127"/>
              </a:rPr>
              <a:t>급속 충전 릴레이</a:t>
            </a:r>
            <a:endParaRPr lang="ko-KR" altLang="en-US" b="0" i="0" dirty="0">
              <a:solidFill>
                <a:srgbClr val="000000"/>
              </a:solidFill>
              <a:effectLst/>
              <a:latin typeface="Malgun Gothic" panose="020B0503020000020004" pitchFamily="50" charset="-127"/>
              <a:ea typeface="Malgun Gothic" panose="020B0503020000020004" pitchFamily="50" charset="-127"/>
            </a:endParaRPr>
          </a:p>
          <a:p>
            <a:endParaRPr lang="en-US" altLang="ko-KR" dirty="0"/>
          </a:p>
          <a:p>
            <a:endParaRPr lang="en-US" altLang="ko-KR" dirty="0"/>
          </a:p>
          <a:p>
            <a:r>
              <a:rPr lang="ko-KR" altLang="en-US" sz="1200" b="1" i="0" dirty="0">
                <a:solidFill>
                  <a:srgbClr val="000000"/>
                </a:solidFill>
                <a:effectLst/>
                <a:latin typeface="굴림" panose="020B0600000101010101" pitchFamily="50" charset="-127"/>
                <a:ea typeface="굴림" panose="020B0600000101010101" pitchFamily="50" charset="-127"/>
              </a:rPr>
              <a:t>▣</a:t>
            </a:r>
            <a:r>
              <a:rPr lang="ja-JP" altLang="en-US" dirty="0"/>
              <a:t>高電圧 電気フローチャート</a:t>
            </a:r>
            <a:r>
              <a:rPr lang="en-US" altLang="ja-JP" dirty="0"/>
              <a:t>(</a:t>
            </a:r>
            <a:r>
              <a:rPr lang="ja-JP" altLang="en-US" dirty="0"/>
              <a:t>流れ</a:t>
            </a:r>
            <a:r>
              <a:rPr lang="en-US" altLang="ja-JP" dirty="0"/>
              <a:t>)</a:t>
            </a:r>
          </a:p>
          <a:p>
            <a:r>
              <a:rPr lang="ja-JP" altLang="en-US" dirty="0"/>
              <a:t>◈ 出発・加速・等速</a:t>
            </a:r>
            <a:r>
              <a:rPr lang="en-US" altLang="ja-JP" dirty="0"/>
              <a:t>[</a:t>
            </a:r>
            <a:r>
              <a:rPr lang="ja-JP" altLang="en-US" dirty="0"/>
              <a:t>とうそく</a:t>
            </a:r>
            <a:r>
              <a:rPr lang="en-US" altLang="ja-JP" dirty="0"/>
              <a:t>]: </a:t>
            </a:r>
            <a:r>
              <a:rPr lang="ja-JP" altLang="en-US" dirty="0"/>
              <a:t>高電圧バッテリー → </a:t>
            </a:r>
            <a:r>
              <a:rPr lang="en-US" altLang="ja-JP" dirty="0"/>
              <a:t>PRA → </a:t>
            </a:r>
            <a:r>
              <a:rPr lang="ja-JP" altLang="en-US" dirty="0"/>
              <a:t>高電圧ジャンクションボックス → </a:t>
            </a:r>
            <a:r>
              <a:rPr lang="en-US" altLang="ja-JP" dirty="0"/>
              <a:t>EPCU(MCU-</a:t>
            </a:r>
            <a:r>
              <a:rPr lang="ja-JP" altLang="en-US" dirty="0"/>
              <a:t>インバータ</a:t>
            </a:r>
            <a:r>
              <a:rPr lang="en-US" altLang="ja-JP" dirty="0"/>
              <a:t>) → </a:t>
            </a:r>
            <a:r>
              <a:rPr lang="ja-JP" altLang="en-US" dirty="0"/>
              <a:t>モーター</a:t>
            </a:r>
            <a:endParaRPr lang="en-US" altLang="ja-JP" dirty="0"/>
          </a:p>
          <a:p>
            <a:r>
              <a:rPr lang="ja-JP" altLang="en-US" dirty="0"/>
              <a:t>◈回生制動：モータ→</a:t>
            </a:r>
            <a:r>
              <a:rPr lang="en-US" altLang="ja-JP" dirty="0"/>
              <a:t>EPCU</a:t>
            </a:r>
            <a:r>
              <a:rPr lang="ja-JP" altLang="en-US" dirty="0"/>
              <a:t>（</a:t>
            </a:r>
            <a:r>
              <a:rPr lang="en-US" altLang="ja-JP" dirty="0"/>
              <a:t>MCU-</a:t>
            </a:r>
            <a:r>
              <a:rPr lang="ja-JP" altLang="en-US" dirty="0"/>
              <a:t>インバータ）→高電圧ジャンクションボックス→</a:t>
            </a:r>
            <a:r>
              <a:rPr lang="en-US" altLang="ja-JP" dirty="0"/>
              <a:t>PRA→</a:t>
            </a:r>
            <a:r>
              <a:rPr lang="ja-JP" altLang="en-US" dirty="0"/>
              <a:t>高電圧バッテリ</a:t>
            </a:r>
            <a:endParaRPr lang="en-US" altLang="ja-JP" dirty="0"/>
          </a:p>
          <a:p>
            <a:r>
              <a:rPr lang="ja-JP" altLang="en-US" dirty="0"/>
              <a:t>◈急速充電：外部急速充電器→急速充電ポート→</a:t>
            </a:r>
            <a:r>
              <a:rPr lang="en-US" altLang="ja-JP" dirty="0"/>
              <a:t>QRA→</a:t>
            </a:r>
            <a:r>
              <a:rPr lang="ja-JP" altLang="en-US" dirty="0"/>
              <a:t>高電圧ジャンクションボックス→</a:t>
            </a:r>
            <a:r>
              <a:rPr lang="en-US" altLang="ja-JP" dirty="0"/>
              <a:t>PRA→</a:t>
            </a:r>
            <a:r>
              <a:rPr lang="ja-JP" altLang="en-US" dirty="0"/>
              <a:t>高電圧バッテリー</a:t>
            </a:r>
            <a:endParaRPr lang="en-US" altLang="ja-JP" dirty="0"/>
          </a:p>
          <a:p>
            <a:r>
              <a:rPr lang="ja-JP" altLang="en-US" dirty="0"/>
              <a:t>◈ 緩速充電 </a:t>
            </a:r>
            <a:r>
              <a:rPr lang="en-US" altLang="ja-JP" dirty="0"/>
              <a:t>: </a:t>
            </a:r>
            <a:r>
              <a:rPr lang="ja-JP" altLang="en-US" dirty="0"/>
              <a:t>外部緩速充電器 → 緩速充電ポート → </a:t>
            </a:r>
            <a:r>
              <a:rPr lang="en-US" altLang="ja-JP" dirty="0"/>
              <a:t>OBC → </a:t>
            </a:r>
            <a:r>
              <a:rPr lang="ja-JP" altLang="en-US" dirty="0"/>
              <a:t>高電圧ジャンクションボックス → </a:t>
            </a:r>
            <a:r>
              <a:rPr lang="en-US" altLang="ja-JP" dirty="0"/>
              <a:t>PRA → </a:t>
            </a:r>
            <a:r>
              <a:rPr lang="ja-JP" altLang="en-US" dirty="0"/>
              <a:t>高電圧バッテリ</a:t>
            </a:r>
            <a:endParaRPr lang="en-US" altLang="ja-JP" dirty="0"/>
          </a:p>
          <a:p>
            <a:r>
              <a:rPr lang="ja-JP" altLang="en-US" dirty="0"/>
              <a:t>◈ </a:t>
            </a:r>
            <a:r>
              <a:rPr lang="en-US" altLang="ja-JP" dirty="0"/>
              <a:t>OBC(One Board Charging) : </a:t>
            </a:r>
            <a:r>
              <a:rPr lang="ja-JP" altLang="en-US" dirty="0"/>
              <a:t>緩速</a:t>
            </a:r>
            <a:r>
              <a:rPr lang="en-US" altLang="ja-JP" dirty="0"/>
              <a:t>[</a:t>
            </a:r>
            <a:r>
              <a:rPr lang="ja-JP" altLang="ko-KR" b="0" i="0" u="none" strike="noStrike" dirty="0">
                <a:solidFill>
                  <a:srgbClr val="1B47B9"/>
                </a:solidFill>
                <a:effectLst/>
                <a:ea typeface="-apple-system"/>
                <a:hlinkClick r:id="rId16"/>
              </a:rPr>
              <a:t>かんそく</a:t>
            </a:r>
            <a:r>
              <a:rPr lang="en-US" altLang="ja-JP" dirty="0"/>
              <a:t>]</a:t>
            </a:r>
            <a:r>
              <a:rPr lang="ja-JP" altLang="en-US" dirty="0"/>
              <a:t>充電ボード</a:t>
            </a:r>
            <a:endParaRPr lang="en-US" altLang="ja-JP" dirty="0"/>
          </a:p>
          <a:p>
            <a:r>
              <a:rPr lang="ja-JP" altLang="en-US" dirty="0"/>
              <a:t>◈ </a:t>
            </a:r>
            <a:r>
              <a:rPr lang="en-US" altLang="ja-JP" dirty="0"/>
              <a:t>QRA(Quick charge relay assembly) : </a:t>
            </a:r>
            <a:r>
              <a:rPr lang="ja-JP" altLang="en-US" dirty="0"/>
              <a:t>急速充電リレー</a:t>
            </a:r>
            <a:endParaRPr lang="en-US" altLang="ko-KR" dirty="0"/>
          </a:p>
          <a:p>
            <a:endParaRPr lang="en-US" altLang="ko-KR" dirty="0"/>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17</a:t>
            </a:fld>
            <a:endParaRPr kumimoji="1" lang="ja-JP" altLang="en-US"/>
          </a:p>
        </p:txBody>
      </p:sp>
    </p:spTree>
    <p:extLst>
      <p:ext uri="{BB962C8B-B14F-4D97-AF65-F5344CB8AC3E}">
        <p14:creationId xmlns:p14="http://schemas.microsoft.com/office/powerpoint/2010/main" val="220249529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a:t>
            </a:r>
            <a:r>
              <a:rPr lang="en-US" altLang="ko-KR" dirty="0"/>
              <a:t>EPR</a:t>
            </a:r>
            <a:r>
              <a:rPr lang="ko-KR" altLang="en-US" dirty="0"/>
              <a:t>을 시험하기 위한 </a:t>
            </a:r>
            <a:r>
              <a:rPr lang="en-US" altLang="ko-KR" dirty="0"/>
              <a:t>DL950</a:t>
            </a:r>
            <a:r>
              <a:rPr lang="ko-KR" altLang="en-US" dirty="0"/>
              <a:t> 솔루션입니다</a:t>
            </a:r>
            <a:r>
              <a:rPr lang="en-US" altLang="ko-KR" dirty="0"/>
              <a:t>.</a:t>
            </a:r>
          </a:p>
          <a:p>
            <a:r>
              <a:rPr lang="en-US" altLang="ko-KR" dirty="0"/>
              <a:t>This is DL950 solution for EPR Test.</a:t>
            </a:r>
          </a:p>
          <a:p>
            <a:r>
              <a:rPr lang="ja-JP" altLang="en-US" dirty="0"/>
              <a:t>これは</a:t>
            </a:r>
            <a:r>
              <a:rPr lang="en-US" altLang="ja-JP" dirty="0"/>
              <a:t>EPR</a:t>
            </a:r>
            <a:r>
              <a:rPr lang="ja-JP" altLang="en-US" dirty="0"/>
              <a:t>をテストするための</a:t>
            </a:r>
            <a:r>
              <a:rPr lang="en-US" altLang="ja-JP" dirty="0"/>
              <a:t>DL950</a:t>
            </a:r>
            <a:r>
              <a:rPr lang="ja-JP" altLang="en-US" dirty="0"/>
              <a:t>ソリューションです。</a:t>
            </a:r>
            <a:endParaRPr lang="en-US" altLang="ko-KR" dirty="0"/>
          </a:p>
          <a:p>
            <a:endParaRPr lang="en-US" altLang="ko-KR" dirty="0"/>
          </a:p>
          <a:p>
            <a:r>
              <a:rPr lang="ko-KR" altLang="en-US" dirty="0"/>
              <a:t>우리는 </a:t>
            </a:r>
            <a:r>
              <a:rPr lang="en-US" altLang="ko-KR" dirty="0"/>
              <a:t>DUT</a:t>
            </a:r>
            <a:r>
              <a:rPr lang="ko-KR" altLang="en-US" dirty="0"/>
              <a:t> 시험을 위해 적합한 장치로 </a:t>
            </a:r>
            <a:r>
              <a:rPr lang="en-US" altLang="ko-KR" dirty="0"/>
              <a:t>DL950</a:t>
            </a:r>
            <a:r>
              <a:rPr lang="ko-KR" altLang="en-US" dirty="0"/>
              <a:t>을 선택했다</a:t>
            </a:r>
            <a:r>
              <a:rPr lang="en-US" altLang="ko-KR" dirty="0"/>
              <a:t>.</a:t>
            </a:r>
          </a:p>
          <a:p>
            <a:r>
              <a:rPr lang="en-US" altLang="ko-KR" dirty="0"/>
              <a:t>You know, we used our product dl950 for testing DUT like this.</a:t>
            </a:r>
          </a:p>
          <a:p>
            <a:r>
              <a:rPr lang="ja-JP" altLang="en-US" dirty="0"/>
              <a:t>我々は</a:t>
            </a:r>
            <a:r>
              <a:rPr lang="en-US" altLang="ja-JP" dirty="0"/>
              <a:t>DUT</a:t>
            </a:r>
            <a:r>
              <a:rPr lang="ja-JP" altLang="en-US" dirty="0"/>
              <a:t>試験に適</a:t>
            </a:r>
            <a:r>
              <a:rPr lang="en-US" altLang="ja-JP" dirty="0"/>
              <a:t>[</a:t>
            </a:r>
            <a:r>
              <a:rPr lang="ja-JP" altLang="ko-KR" b="0" i="0" u="none" strike="noStrike" dirty="0">
                <a:solidFill>
                  <a:srgbClr val="1B47B9"/>
                </a:solidFill>
                <a:effectLst/>
                <a:ea typeface="-apple-system"/>
              </a:rPr>
              <a:t>てき</a:t>
            </a:r>
            <a:r>
              <a:rPr lang="en-US" altLang="ja-JP" dirty="0"/>
              <a:t>]</a:t>
            </a:r>
            <a:r>
              <a:rPr lang="ja-JP" altLang="en-US" dirty="0"/>
              <a:t>した装置として</a:t>
            </a:r>
            <a:r>
              <a:rPr lang="en-US" altLang="ja-JP" dirty="0"/>
              <a:t>DL950</a:t>
            </a:r>
            <a:r>
              <a:rPr lang="ja-JP" altLang="en-US" dirty="0"/>
              <a:t>を選択した。</a:t>
            </a:r>
            <a:endParaRPr lang="en-US" altLang="ko-KR" dirty="0"/>
          </a:p>
          <a:p>
            <a:endParaRPr lang="en-US" altLang="ko-KR" dirty="0"/>
          </a:p>
          <a:p>
            <a:r>
              <a:rPr lang="ko-KR" altLang="en-US" dirty="0"/>
              <a:t>고전압 측정과 절연</a:t>
            </a:r>
            <a:r>
              <a:rPr lang="en-US" altLang="ko-KR" dirty="0"/>
              <a:t>, </a:t>
            </a:r>
            <a:r>
              <a:rPr lang="ko-KR" altLang="en-US" dirty="0"/>
              <a:t>데이터 동기화 등은 </a:t>
            </a:r>
            <a:r>
              <a:rPr lang="en-US" altLang="ko-KR" dirty="0"/>
              <a:t>DL950</a:t>
            </a:r>
            <a:r>
              <a:rPr lang="ko-KR" altLang="en-US" dirty="0"/>
              <a:t>의 강력한 장점이다</a:t>
            </a:r>
            <a:r>
              <a:rPr lang="en-US" altLang="ko-KR" dirty="0"/>
              <a:t>.</a:t>
            </a:r>
          </a:p>
          <a:p>
            <a:r>
              <a:rPr lang="ja-JP" altLang="en-US" dirty="0"/>
              <a:t>高電圧測定、絶縁、データ同期などは</a:t>
            </a:r>
            <a:r>
              <a:rPr lang="en-US" altLang="ja-JP" dirty="0"/>
              <a:t>DL950</a:t>
            </a:r>
            <a:r>
              <a:rPr lang="ja-JP" altLang="en-US" dirty="0"/>
              <a:t>の強力な利点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です。</a:t>
            </a:r>
            <a:endParaRPr lang="en-US" altLang="ko-KR" dirty="0"/>
          </a:p>
          <a:p>
            <a:r>
              <a:rPr lang="en-US" altLang="ko-KR" dirty="0"/>
              <a:t> </a:t>
            </a:r>
          </a:p>
          <a:p>
            <a:r>
              <a:rPr lang="en-US" altLang="ko-KR" dirty="0"/>
              <a:t>DUT</a:t>
            </a:r>
            <a:r>
              <a:rPr lang="ko-KR" altLang="en-US" dirty="0"/>
              <a:t>의 측정포인트는 전압 </a:t>
            </a:r>
            <a:r>
              <a:rPr lang="en-US" altLang="ko-KR" dirty="0"/>
              <a:t>3</a:t>
            </a:r>
            <a:r>
              <a:rPr lang="ko-KR" altLang="en-US" dirty="0"/>
              <a:t>포인트</a:t>
            </a:r>
            <a:r>
              <a:rPr lang="en-US" altLang="ko-KR" dirty="0"/>
              <a:t>, </a:t>
            </a:r>
            <a:r>
              <a:rPr lang="ko-KR" altLang="en-US" dirty="0"/>
              <a:t>전류 </a:t>
            </a:r>
            <a:r>
              <a:rPr lang="en-US" altLang="ko-KR" dirty="0"/>
              <a:t>2</a:t>
            </a:r>
            <a:r>
              <a:rPr lang="ko-KR" altLang="en-US" dirty="0"/>
              <a:t>포인트</a:t>
            </a:r>
            <a:r>
              <a:rPr lang="en-US" altLang="ko-KR" dirty="0"/>
              <a:t> </a:t>
            </a:r>
            <a:r>
              <a:rPr lang="ko-KR" altLang="en-US" dirty="0"/>
              <a:t>그리고 온도 </a:t>
            </a:r>
            <a:r>
              <a:rPr lang="en-US" altLang="ko-KR" dirty="0"/>
              <a:t>1</a:t>
            </a:r>
            <a:r>
              <a:rPr lang="ko-KR" altLang="en-US" dirty="0"/>
              <a:t>포인트 측정이다</a:t>
            </a:r>
            <a:r>
              <a:rPr lang="en-US" altLang="ko-KR" dirty="0"/>
              <a:t>.</a:t>
            </a:r>
          </a:p>
          <a:p>
            <a:r>
              <a:rPr lang="en-US" altLang="ko-KR" dirty="0"/>
              <a:t>There are 3 points for voltage measurement from input output of DUT.</a:t>
            </a:r>
          </a:p>
          <a:p>
            <a:r>
              <a:rPr lang="en-US" altLang="ko-KR" dirty="0"/>
              <a:t>2point are current signals and 1 point is temperature. </a:t>
            </a:r>
          </a:p>
          <a:p>
            <a:r>
              <a:rPr lang="en-US" altLang="ja-JP" dirty="0"/>
              <a:t>DUT</a:t>
            </a:r>
            <a:r>
              <a:rPr lang="ja-JP" altLang="en-US" dirty="0"/>
              <a:t>の測定ポイントは、電圧</a:t>
            </a:r>
            <a:r>
              <a:rPr lang="en-US" altLang="ja-JP" dirty="0"/>
              <a:t>3</a:t>
            </a:r>
            <a:r>
              <a:rPr lang="ja-JP" altLang="en-US" dirty="0"/>
              <a:t>ポイント、電流</a:t>
            </a:r>
            <a:r>
              <a:rPr lang="en-US" altLang="ja-JP" dirty="0"/>
              <a:t>2</a:t>
            </a:r>
            <a:r>
              <a:rPr lang="ja-JP" altLang="en-US" dirty="0"/>
              <a:t>ポイント、温度</a:t>
            </a:r>
            <a:r>
              <a:rPr lang="en-US" altLang="ja-JP" dirty="0"/>
              <a:t>1</a:t>
            </a:r>
            <a:r>
              <a:rPr lang="ja-JP" altLang="en-US" dirty="0"/>
              <a:t>ポイント測定です。</a:t>
            </a:r>
            <a:endParaRPr lang="en-US" altLang="ko-KR" dirty="0"/>
          </a:p>
          <a:p>
            <a:endParaRPr lang="en-US" altLang="ko-KR" dirty="0"/>
          </a:p>
          <a:p>
            <a:r>
              <a:rPr lang="ko-KR" altLang="en-US" dirty="0"/>
              <a:t>보시는 바와 같이</a:t>
            </a:r>
            <a:r>
              <a:rPr lang="en-US" altLang="ko-KR" dirty="0"/>
              <a:t>, </a:t>
            </a:r>
            <a:r>
              <a:rPr lang="ko-KR" altLang="en-US" dirty="0"/>
              <a:t>전압측정을 위해 </a:t>
            </a:r>
            <a:r>
              <a:rPr lang="en-US" altLang="ko-KR" dirty="0"/>
              <a:t>720268</a:t>
            </a:r>
            <a:r>
              <a:rPr lang="ko-KR" altLang="en-US" dirty="0"/>
              <a:t> 모듈을 사용하였고</a:t>
            </a:r>
            <a:r>
              <a:rPr lang="en-US" altLang="ko-KR" dirty="0"/>
              <a:t>, </a:t>
            </a:r>
            <a:r>
              <a:rPr lang="ko-KR" altLang="en-US" dirty="0"/>
              <a:t>전류측정을 위해 </a:t>
            </a:r>
            <a:r>
              <a:rPr lang="en-US" altLang="ko-KR" dirty="0"/>
              <a:t>701251 </a:t>
            </a:r>
            <a:r>
              <a:rPr lang="ko-KR" altLang="en-US" dirty="0"/>
              <a:t>그리고 온도측정을 위해 </a:t>
            </a:r>
            <a:r>
              <a:rPr lang="en-US" altLang="ko-KR" dirty="0"/>
              <a:t>701265 </a:t>
            </a:r>
            <a:r>
              <a:rPr lang="ko-KR" altLang="en-US" dirty="0"/>
              <a:t>등으로 구성하였다</a:t>
            </a:r>
            <a:r>
              <a:rPr lang="en-US" altLang="ko-KR" dirty="0"/>
              <a:t>.</a:t>
            </a:r>
          </a:p>
          <a:p>
            <a:r>
              <a:rPr lang="en-US" altLang="ko-KR" dirty="0"/>
              <a:t>They consist of several modules such as 720268 module for voltage measurement, 701251 for current measurement and 701265 for temperature measurement. </a:t>
            </a:r>
          </a:p>
          <a:p>
            <a:r>
              <a:rPr lang="ja-JP" altLang="en-US" dirty="0"/>
              <a:t>ご覧</a:t>
            </a:r>
            <a:r>
              <a:rPr lang="en-US" altLang="ja-JP" dirty="0"/>
              <a:t>[</a:t>
            </a:r>
            <a:r>
              <a:rPr lang="ja-JP" altLang="en-US" dirty="0"/>
              <a:t>らん</a:t>
            </a:r>
            <a:r>
              <a:rPr lang="en-US" altLang="ja-JP" dirty="0"/>
              <a:t>]</a:t>
            </a:r>
            <a:r>
              <a:rPr lang="ja-JP" altLang="en-US" dirty="0"/>
              <a:t>のように、電圧測定には</a:t>
            </a:r>
            <a:r>
              <a:rPr lang="en-US" altLang="ja-JP" dirty="0"/>
              <a:t>720268</a:t>
            </a:r>
            <a:r>
              <a:rPr lang="ja-JP" altLang="en-US" dirty="0"/>
              <a:t>モジュールを使用し、電流測定には</a:t>
            </a:r>
            <a:r>
              <a:rPr lang="en-US" altLang="ja-JP" dirty="0"/>
              <a:t>701251</a:t>
            </a:r>
            <a:r>
              <a:rPr lang="ja-JP" altLang="en-US" dirty="0"/>
              <a:t>、温度測定には</a:t>
            </a:r>
            <a:r>
              <a:rPr lang="en-US" altLang="ja-JP" dirty="0"/>
              <a:t>701265</a:t>
            </a:r>
            <a:r>
              <a:rPr lang="ja-JP" altLang="en-US" dirty="0"/>
              <a:t>などで構成しました。</a:t>
            </a:r>
            <a:endParaRPr lang="en-US" altLang="ko-KR" dirty="0"/>
          </a:p>
          <a:p>
            <a:endParaRPr lang="en-US" altLang="ko-KR" dirty="0"/>
          </a:p>
          <a:p>
            <a:r>
              <a:rPr lang="ko-KR" altLang="en-US" dirty="0"/>
              <a:t>특히</a:t>
            </a:r>
            <a:r>
              <a:rPr lang="en-US" altLang="ko-KR" dirty="0"/>
              <a:t>, </a:t>
            </a:r>
            <a:r>
              <a:rPr lang="ko-KR" altLang="en-US" dirty="0"/>
              <a:t>우리는 </a:t>
            </a:r>
            <a:r>
              <a:rPr lang="en-US" altLang="ko-KR" dirty="0"/>
              <a:t>800V</a:t>
            </a:r>
            <a:r>
              <a:rPr lang="ko-KR" altLang="en-US" dirty="0"/>
              <a:t>의 고전압 측정을 해야만 했다</a:t>
            </a:r>
            <a:r>
              <a:rPr lang="en-US" altLang="ko-KR" dirty="0"/>
              <a:t>. </a:t>
            </a:r>
            <a:r>
              <a:rPr lang="ko-KR" altLang="en-US" dirty="0"/>
              <a:t>고전압 채널은 두 포인트 이상이었고 채널간 절연이 필요하였다</a:t>
            </a:r>
            <a:r>
              <a:rPr lang="en-US" altLang="ko-KR" dirty="0"/>
              <a:t>.</a:t>
            </a:r>
          </a:p>
          <a:p>
            <a:r>
              <a:rPr lang="ko-KR" altLang="en-US" dirty="0"/>
              <a:t>그것은 고전압 모듈 </a:t>
            </a:r>
            <a:r>
              <a:rPr lang="en-US" altLang="ko-KR" dirty="0"/>
              <a:t>720268</a:t>
            </a:r>
            <a:r>
              <a:rPr lang="ko-KR" altLang="en-US" dirty="0"/>
              <a:t>으로 커버 가능하였다</a:t>
            </a:r>
            <a:r>
              <a:rPr lang="en-US" altLang="ko-KR" dirty="0"/>
              <a:t>. </a:t>
            </a:r>
          </a:p>
          <a:p>
            <a:r>
              <a:rPr lang="ja-JP" altLang="en-US" dirty="0"/>
              <a:t>特に、我々は</a:t>
            </a:r>
            <a:r>
              <a:rPr lang="en-US" altLang="ja-JP" dirty="0"/>
              <a:t>800V</a:t>
            </a:r>
            <a:r>
              <a:rPr lang="ja-JP" altLang="en-US" dirty="0"/>
              <a:t>の高電圧測定をしなければならなかった。高電圧チャネルは</a:t>
            </a:r>
            <a:r>
              <a:rPr lang="en-US" altLang="ja-JP" dirty="0"/>
              <a:t>2</a:t>
            </a:r>
            <a:r>
              <a:rPr lang="ja-JP" altLang="en-US" dirty="0"/>
              <a:t>点以上であり、チャネル間絶縁が必要でした。</a:t>
            </a:r>
            <a:endParaRPr lang="en-US" altLang="ko-KR" dirty="0"/>
          </a:p>
          <a:p>
            <a:endParaRPr lang="en-US" altLang="ko-KR" dirty="0"/>
          </a:p>
          <a:p>
            <a:endParaRPr lang="en-US" altLang="ko-KR" dirty="0"/>
          </a:p>
          <a:p>
            <a:r>
              <a:rPr lang="en-US" altLang="ko-KR" dirty="0"/>
              <a:t>DL950</a:t>
            </a:r>
            <a:r>
              <a:rPr lang="ko-KR" altLang="en-US" dirty="0"/>
              <a:t>은 여러 개의 모듈을 장착할 수 있는 장점을 가지고 있다</a:t>
            </a:r>
            <a:r>
              <a:rPr lang="en-US" altLang="ko-KR" dirty="0"/>
              <a:t>.</a:t>
            </a:r>
          </a:p>
          <a:p>
            <a:r>
              <a:rPr lang="en-US" altLang="ja-JP" dirty="0"/>
              <a:t>DL950</a:t>
            </a:r>
            <a:r>
              <a:rPr lang="ja-JP" altLang="en-US" dirty="0"/>
              <a:t>には複数のモジュールを搭載</a:t>
            </a:r>
            <a:r>
              <a:rPr lang="en-US" altLang="ja-JP" dirty="0"/>
              <a:t>[</a:t>
            </a:r>
            <a:r>
              <a:rPr lang="ja-JP" altLang="ko-KR" b="0" i="0" u="none" strike="noStrike" dirty="0">
                <a:solidFill>
                  <a:srgbClr val="1B47B9"/>
                </a:solidFill>
                <a:effectLst/>
                <a:ea typeface="-apple-system"/>
                <a:hlinkClick r:id="rId4"/>
              </a:rPr>
              <a:t>とうさい</a:t>
            </a:r>
            <a:r>
              <a:rPr lang="en-US" altLang="ja-JP" dirty="0"/>
              <a:t>]</a:t>
            </a:r>
            <a:r>
              <a:rPr lang="ja-JP" altLang="en-US" dirty="0"/>
              <a:t>できるという利点</a:t>
            </a:r>
            <a:r>
              <a:rPr lang="en-US" altLang="ja-JP" dirty="0"/>
              <a:t>[</a:t>
            </a:r>
            <a:r>
              <a:rPr lang="ja-JP" altLang="ko-KR" b="0" i="0" u="none" strike="noStrike" dirty="0">
                <a:solidFill>
                  <a:srgbClr val="1B47B9"/>
                </a:solidFill>
                <a:effectLst/>
                <a:ea typeface="-apple-system"/>
                <a:hlinkClick r:id="rId3"/>
              </a:rPr>
              <a:t>りてん</a:t>
            </a:r>
            <a:r>
              <a:rPr lang="en-US" altLang="ja-JP" dirty="0"/>
              <a:t>]</a:t>
            </a:r>
            <a:r>
              <a:rPr lang="ja-JP" altLang="en-US" dirty="0"/>
              <a:t>があります。</a:t>
            </a:r>
            <a:endParaRPr lang="en-US" altLang="ja-JP" dirty="0"/>
          </a:p>
          <a:p>
            <a:endParaRPr lang="en-US" altLang="ko-KR" dirty="0"/>
          </a:p>
          <a:p>
            <a:r>
              <a:rPr lang="ko-KR" altLang="en-US" dirty="0"/>
              <a:t>이것은 다양한 신호를 핸들링 할 수 있다는 의미이다</a:t>
            </a:r>
            <a:r>
              <a:rPr lang="en-US" altLang="ko-KR" dirty="0"/>
              <a:t>.</a:t>
            </a:r>
          </a:p>
          <a:p>
            <a:r>
              <a:rPr lang="ja-JP" altLang="en-US" dirty="0"/>
              <a:t>これは、さまざまな信号を処理できることを意味します。</a:t>
            </a:r>
            <a:endParaRPr lang="en-US" altLang="ko-KR" dirty="0"/>
          </a:p>
          <a:p>
            <a:r>
              <a:rPr lang="ko-KR" altLang="en-US" dirty="0"/>
              <a:t>전압</a:t>
            </a:r>
            <a:r>
              <a:rPr lang="en-US" altLang="ko-KR" dirty="0"/>
              <a:t>, </a:t>
            </a:r>
            <a:r>
              <a:rPr lang="ko-KR" altLang="en-US" dirty="0"/>
              <a:t>전류</a:t>
            </a:r>
            <a:r>
              <a:rPr lang="en-US" altLang="ko-KR" dirty="0"/>
              <a:t> </a:t>
            </a:r>
            <a:r>
              <a:rPr lang="ko-KR" altLang="en-US" dirty="0"/>
              <a:t>그리고 온도 등의 신호 측정과 향후 측정의 확장성을 고려하여 </a:t>
            </a:r>
            <a:r>
              <a:rPr lang="en-US" altLang="ko-KR" dirty="0"/>
              <a:t>DL950</a:t>
            </a:r>
            <a:r>
              <a:rPr lang="ko-KR" altLang="en-US" dirty="0"/>
              <a:t>을 제안하였다</a:t>
            </a:r>
            <a:r>
              <a:rPr lang="en-US" altLang="ko-KR" dirty="0"/>
              <a:t>.</a:t>
            </a:r>
          </a:p>
          <a:p>
            <a:r>
              <a:rPr lang="ja-JP" altLang="en-US" dirty="0"/>
              <a:t>電圧、電流、温度などの信号測定と将来</a:t>
            </a:r>
            <a:r>
              <a:rPr lang="en-US" altLang="ja-JP" dirty="0"/>
              <a:t>[</a:t>
            </a:r>
            <a:r>
              <a:rPr lang="ja-JP" altLang="ko-KR" b="0" i="0" u="none" strike="noStrike" dirty="0">
                <a:solidFill>
                  <a:srgbClr val="1B47B9"/>
                </a:solidFill>
                <a:effectLst/>
                <a:ea typeface="-apple-system"/>
                <a:hlinkClick r:id="rId5"/>
              </a:rPr>
              <a:t>しょうらい</a:t>
            </a:r>
            <a:r>
              <a:rPr lang="en-US" altLang="ja-JP" dirty="0"/>
              <a:t>]</a:t>
            </a:r>
            <a:r>
              <a:rPr lang="ja-JP" altLang="en-US" dirty="0"/>
              <a:t>の測定の拡張性を考慮して、</a:t>
            </a:r>
            <a:r>
              <a:rPr lang="en-US" altLang="ja-JP" dirty="0"/>
              <a:t>DL950</a:t>
            </a:r>
            <a:r>
              <a:rPr lang="ja-JP" altLang="en-US" dirty="0"/>
              <a:t>を提案しました。</a:t>
            </a:r>
            <a:endParaRPr lang="en-US" altLang="ko-KR" dirty="0"/>
          </a:p>
          <a:p>
            <a:endParaRPr lang="en-US" altLang="ko-KR" dirty="0"/>
          </a:p>
          <a:p>
            <a:r>
              <a:rPr lang="en-US" altLang="ko-KR" dirty="0"/>
              <a:t>Especially, we should handle the high voltage about 800V. We should provide the isolation solution. </a:t>
            </a:r>
            <a:r>
              <a:rPr lang="en-US" altLang="ko-KR" b="0" i="0" dirty="0">
                <a:solidFill>
                  <a:srgbClr val="3C4043"/>
                </a:solidFill>
                <a:effectLst/>
                <a:latin typeface="Roboto" panose="02000000000000000000" pitchFamily="2" charset="0"/>
              </a:rPr>
              <a:t>We had a solution that we could use our product 720268. That was the isolation solution.</a:t>
            </a:r>
            <a:endParaRPr lang="en-US" altLang="ko-KR" dirty="0"/>
          </a:p>
          <a:p>
            <a:r>
              <a:rPr lang="en-US" altLang="ko-KR" dirty="0"/>
              <a:t>8 slot Dl950 has enough specification to collect all these signal. </a:t>
            </a:r>
          </a:p>
          <a:p>
            <a:r>
              <a:rPr lang="en-US" altLang="ko-KR" dirty="0"/>
              <a:t>We could decide to provide the dl950.</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18</a:t>
            </a:fld>
            <a:endParaRPr kumimoji="1" lang="ja-JP" altLang="en-US"/>
          </a:p>
        </p:txBody>
      </p:sp>
    </p:spTree>
    <p:extLst>
      <p:ext uri="{BB962C8B-B14F-4D97-AF65-F5344CB8AC3E}">
        <p14:creationId xmlns:p14="http://schemas.microsoft.com/office/powerpoint/2010/main" val="215557744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장 시간동안 시험은 진행되었다</a:t>
            </a:r>
            <a:r>
              <a:rPr lang="en-US" altLang="ko-KR" dirty="0"/>
              <a:t>. </a:t>
            </a:r>
          </a:p>
          <a:p>
            <a:r>
              <a:rPr lang="ja-JP" altLang="en-US" dirty="0"/>
              <a:t>長時間の間、試験は行</a:t>
            </a:r>
            <a:r>
              <a:rPr lang="en-US" altLang="ja-JP" dirty="0"/>
              <a:t>[</a:t>
            </a:r>
            <a:r>
              <a:rPr lang="ja-JP" altLang="ko-KR" b="0" i="0" u="none" strike="noStrike" dirty="0">
                <a:solidFill>
                  <a:srgbClr val="1B47B9"/>
                </a:solidFill>
                <a:effectLst/>
                <a:ea typeface="-apple-system"/>
              </a:rPr>
              <a:t>おこな</a:t>
            </a:r>
            <a:r>
              <a:rPr lang="en-US" altLang="ja-JP" dirty="0"/>
              <a:t>]</a:t>
            </a:r>
            <a:r>
              <a:rPr lang="ja-JP" altLang="en-US" dirty="0"/>
              <a:t>われた。</a:t>
            </a:r>
            <a:endParaRPr lang="en-US" altLang="ko-KR" dirty="0"/>
          </a:p>
          <a:p>
            <a:r>
              <a:rPr lang="ko-KR" altLang="en-US" dirty="0"/>
              <a:t>그 동안 안정된 데이터 확보는 필수였다</a:t>
            </a:r>
            <a:r>
              <a:rPr lang="en-US" altLang="ko-KR" dirty="0"/>
              <a:t>.</a:t>
            </a:r>
          </a:p>
          <a:p>
            <a:r>
              <a:rPr lang="ja-JP" altLang="en-US" dirty="0"/>
              <a:t>その間、安定したデータ確保は必須でした。</a:t>
            </a:r>
            <a:endParaRPr lang="en-US" altLang="ko-KR" dirty="0"/>
          </a:p>
          <a:p>
            <a:endParaRPr lang="en-US" altLang="ko-KR" dirty="0"/>
          </a:p>
          <a:p>
            <a:r>
              <a:rPr lang="ko-KR" altLang="en-US" dirty="0"/>
              <a:t>나는 </a:t>
            </a:r>
            <a:r>
              <a:rPr lang="ko-KR" altLang="en-US" dirty="0" err="1"/>
              <a:t>노멀트리거</a:t>
            </a:r>
            <a:r>
              <a:rPr lang="ko-KR" altLang="en-US" dirty="0"/>
              <a:t> 모드를 사용하여 모든 신호를 측정하였다</a:t>
            </a:r>
            <a:r>
              <a:rPr lang="en-US" altLang="ko-KR" dirty="0"/>
              <a:t>. </a:t>
            </a:r>
          </a:p>
          <a:p>
            <a:r>
              <a:rPr lang="en-US" altLang="ko-KR" dirty="0"/>
              <a:t>We choose the normal mode trigger and use the level trigger method to get all signals.</a:t>
            </a:r>
          </a:p>
          <a:p>
            <a:r>
              <a:rPr lang="ja-JP" altLang="en-US" dirty="0"/>
              <a:t>私はノーマルトリガーモードを使用してすべての信号を測定しました。</a:t>
            </a:r>
            <a:endParaRPr lang="en-US" altLang="ko-KR" dirty="0"/>
          </a:p>
          <a:p>
            <a:endParaRPr lang="en-US" altLang="ko-KR" dirty="0"/>
          </a:p>
          <a:p>
            <a:r>
              <a:rPr lang="en-US" altLang="ko-KR" dirty="0"/>
              <a:t>DUT</a:t>
            </a:r>
            <a:r>
              <a:rPr lang="ko-KR" altLang="en-US" dirty="0"/>
              <a:t>는 입력과 출력단의 신호 크기가 달랐다</a:t>
            </a:r>
            <a:r>
              <a:rPr lang="en-US" altLang="ko-KR" dirty="0"/>
              <a:t>.</a:t>
            </a:r>
          </a:p>
          <a:p>
            <a:r>
              <a:rPr lang="en-US" altLang="ko-KR" dirty="0"/>
              <a:t>They have different signal level from the input and output signal. </a:t>
            </a:r>
          </a:p>
          <a:p>
            <a:r>
              <a:rPr lang="en-US" altLang="ja-JP" dirty="0"/>
              <a:t>DUT</a:t>
            </a:r>
            <a:r>
              <a:rPr lang="ja-JP" altLang="en-US" dirty="0"/>
              <a:t>は入力と出力段の信号サイズが異なりました</a:t>
            </a:r>
            <a:endParaRPr lang="en-US" altLang="ko-KR" dirty="0"/>
          </a:p>
          <a:p>
            <a:endParaRPr lang="en-US" altLang="ko-KR" dirty="0"/>
          </a:p>
          <a:p>
            <a:r>
              <a:rPr lang="ko-KR" altLang="en-US" dirty="0"/>
              <a:t>각 채널별로 </a:t>
            </a:r>
            <a:r>
              <a:rPr lang="ko-KR" altLang="en-US" dirty="0" err="1"/>
              <a:t>수직축</a:t>
            </a:r>
            <a:r>
              <a:rPr lang="ko-KR" altLang="en-US" dirty="0"/>
              <a:t> 간격을 다르게 세팅하였다</a:t>
            </a:r>
            <a:r>
              <a:rPr lang="en-US" altLang="ko-KR" dirty="0"/>
              <a:t>.</a:t>
            </a:r>
          </a:p>
          <a:p>
            <a:r>
              <a:rPr lang="en-US" altLang="ko-KR" b="0" i="0" dirty="0">
                <a:solidFill>
                  <a:srgbClr val="3C4043"/>
                </a:solidFill>
                <a:effectLst/>
                <a:latin typeface="Roboto" panose="02000000000000000000" pitchFamily="2" charset="0"/>
              </a:rPr>
              <a:t>We set the vertical division differently in each channel.</a:t>
            </a:r>
          </a:p>
          <a:p>
            <a:r>
              <a:rPr lang="ja-JP" altLang="en-US" b="0" i="0" dirty="0">
                <a:solidFill>
                  <a:srgbClr val="3C4043"/>
                </a:solidFill>
                <a:effectLst/>
                <a:latin typeface="Roboto" panose="02000000000000000000" pitchFamily="2" charset="0"/>
              </a:rPr>
              <a:t>各チャンネルごとに垂直</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3"/>
              </a:rPr>
              <a:t>すいちょく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軸</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じく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間隔</a:t>
            </a:r>
            <a:r>
              <a:rPr lang="en-US" altLang="ja-JP" b="0" i="0" dirty="0">
                <a:solidFill>
                  <a:srgbClr val="3C4043"/>
                </a:solidFill>
                <a:effectLst/>
                <a:latin typeface="Roboto" panose="02000000000000000000" pitchFamily="2" charset="0"/>
              </a:rPr>
              <a:t>[</a:t>
            </a:r>
            <a:r>
              <a:rPr lang="ja-JP" altLang="ko-KR" b="0" i="0" u="none" strike="noStrike" dirty="0">
                <a:solidFill>
                  <a:srgbClr val="1B47B9"/>
                </a:solidFill>
                <a:effectLst/>
                <a:ea typeface="-apple-system"/>
                <a:hlinkClick r:id="rId4"/>
              </a:rPr>
              <a:t>かんかく</a:t>
            </a:r>
            <a:r>
              <a:rPr lang="en-US" altLang="ja-JP" b="0" i="0" dirty="0">
                <a:solidFill>
                  <a:srgbClr val="3C4043"/>
                </a:solidFill>
                <a:effectLst/>
                <a:latin typeface="Roboto" panose="02000000000000000000" pitchFamily="2" charset="0"/>
              </a:rPr>
              <a:t>]</a:t>
            </a:r>
            <a:r>
              <a:rPr lang="ja-JP" altLang="en-US" b="0" i="0" dirty="0">
                <a:solidFill>
                  <a:srgbClr val="3C4043"/>
                </a:solidFill>
                <a:effectLst/>
                <a:latin typeface="Roboto" panose="02000000000000000000" pitchFamily="2" charset="0"/>
              </a:rPr>
              <a:t>を異なるように設定した。</a:t>
            </a:r>
            <a:endParaRPr lang="en-US" altLang="ko-KR" b="0" i="0" dirty="0">
              <a:solidFill>
                <a:srgbClr val="3C4043"/>
              </a:solidFill>
              <a:effectLst/>
              <a:latin typeface="Roboto" panose="02000000000000000000" pitchFamily="2" charset="0"/>
            </a:endParaRPr>
          </a:p>
          <a:p>
            <a:endParaRPr lang="en-US" altLang="ko-KR" b="0" i="0" dirty="0">
              <a:solidFill>
                <a:srgbClr val="3C4043"/>
              </a:solidFill>
              <a:effectLst/>
              <a:latin typeface="Roboto" panose="02000000000000000000" pitchFamily="2" charset="0"/>
            </a:endParaRPr>
          </a:p>
          <a:p>
            <a:r>
              <a:rPr lang="ko-KR" altLang="en-US" b="0" i="0" dirty="0">
                <a:solidFill>
                  <a:srgbClr val="3C4043"/>
                </a:solidFill>
                <a:effectLst/>
                <a:latin typeface="Roboto" panose="02000000000000000000" pitchFamily="2" charset="0"/>
              </a:rPr>
              <a:t>또한</a:t>
            </a:r>
            <a:r>
              <a:rPr lang="en-US" altLang="ko-KR" b="0" i="0" dirty="0">
                <a:solidFill>
                  <a:srgbClr val="3C4043"/>
                </a:solidFill>
                <a:effectLst/>
                <a:latin typeface="Roboto" panose="02000000000000000000" pitchFamily="2" charset="0"/>
              </a:rPr>
              <a:t>, </a:t>
            </a:r>
            <a:r>
              <a:rPr lang="ko-KR" altLang="en-US" b="0" i="0" dirty="0">
                <a:solidFill>
                  <a:srgbClr val="3C4043"/>
                </a:solidFill>
                <a:effectLst/>
                <a:latin typeface="Roboto" panose="02000000000000000000" pitchFamily="2" charset="0"/>
              </a:rPr>
              <a:t>시간 간격과 </a:t>
            </a:r>
            <a:r>
              <a:rPr lang="en-US" altLang="ko-KR" b="0" i="0" dirty="0">
                <a:solidFill>
                  <a:srgbClr val="3C4043"/>
                </a:solidFill>
                <a:effectLst/>
                <a:latin typeface="Roboto" panose="02000000000000000000" pitchFamily="2" charset="0"/>
              </a:rPr>
              <a:t>Record Length </a:t>
            </a:r>
            <a:r>
              <a:rPr lang="ko-KR" altLang="en-US" b="0" i="0" dirty="0">
                <a:solidFill>
                  <a:srgbClr val="3C4043"/>
                </a:solidFill>
                <a:effectLst/>
                <a:latin typeface="Roboto" panose="02000000000000000000" pitchFamily="2" charset="0"/>
              </a:rPr>
              <a:t>그리고 측정 아이템 등을 각 시험 모드 별로 다르게 구성하였다</a:t>
            </a:r>
            <a:r>
              <a:rPr lang="en-US" altLang="ko-KR" b="0" i="0" dirty="0">
                <a:solidFill>
                  <a:srgbClr val="3C4043"/>
                </a:solidFill>
                <a:effectLst/>
                <a:latin typeface="Roboto" panose="02000000000000000000" pitchFamily="2" charset="0"/>
              </a:rPr>
              <a:t>.</a:t>
            </a:r>
            <a:r>
              <a:rPr lang="en-US" altLang="ko-KR" dirty="0"/>
              <a:t> </a:t>
            </a:r>
          </a:p>
          <a:p>
            <a:r>
              <a:rPr lang="en-US" altLang="ko-KR" dirty="0"/>
              <a:t>Also, we had the setting values differently such as time division, record length and measure items. </a:t>
            </a:r>
          </a:p>
          <a:p>
            <a:r>
              <a:rPr lang="ja-JP" altLang="en-US" dirty="0"/>
              <a:t>また、時間間隔と</a:t>
            </a:r>
            <a:r>
              <a:rPr lang="en-US" altLang="ja-JP" dirty="0"/>
              <a:t>Record Length</a:t>
            </a:r>
            <a:r>
              <a:rPr lang="ja-JP" altLang="en-US" dirty="0"/>
              <a:t>、そして測定項目などを各試験モード別に構成した。</a:t>
            </a:r>
            <a:endParaRPr lang="en-US" altLang="ja-JP" dirty="0"/>
          </a:p>
          <a:p>
            <a:endParaRPr lang="en-US" altLang="ko-KR" dirty="0"/>
          </a:p>
          <a:p>
            <a:endParaRPr lang="en-US" altLang="ko-KR" dirty="0"/>
          </a:p>
          <a:p>
            <a:r>
              <a:rPr lang="ko-KR" altLang="en-US" dirty="0"/>
              <a:t>그들은 현대 </a:t>
            </a:r>
            <a:r>
              <a:rPr lang="en-US" altLang="ko-KR" dirty="0"/>
              <a:t>ES </a:t>
            </a:r>
            <a:r>
              <a:rPr lang="ko-KR" altLang="en-US" dirty="0"/>
              <a:t>규격 시험을 요구하였다</a:t>
            </a:r>
            <a:r>
              <a:rPr lang="en-US" altLang="ko-KR" dirty="0"/>
              <a:t>.  </a:t>
            </a:r>
            <a:r>
              <a:rPr lang="ko-KR" altLang="en-US" dirty="0"/>
              <a:t>이것은 현대 </a:t>
            </a:r>
            <a:r>
              <a:rPr lang="en-US" altLang="ko-KR" dirty="0"/>
              <a:t>ES </a:t>
            </a:r>
            <a:r>
              <a:rPr lang="ko-KR" altLang="en-US" dirty="0"/>
              <a:t>규격 시험 중 하나의 시험 절차이다</a:t>
            </a:r>
            <a:r>
              <a:rPr lang="en-US" altLang="ko-KR" dirty="0"/>
              <a:t>.</a:t>
            </a:r>
          </a:p>
          <a:p>
            <a:r>
              <a:rPr lang="ko-KR" altLang="en-US" dirty="0"/>
              <a:t>챔버 온도를 변화 시켜가면서 </a:t>
            </a:r>
            <a:r>
              <a:rPr lang="en-US" altLang="ko-KR" dirty="0"/>
              <a:t>Relay </a:t>
            </a:r>
            <a:r>
              <a:rPr lang="ko-KR" altLang="en-US" dirty="0"/>
              <a:t>작동을 </a:t>
            </a:r>
            <a:r>
              <a:rPr lang="en-US" altLang="ko-KR" dirty="0"/>
              <a:t>ON/OFF </a:t>
            </a:r>
            <a:r>
              <a:rPr lang="ko-KR" altLang="en-US" dirty="0"/>
              <a:t>하는 것이다</a:t>
            </a:r>
            <a:r>
              <a:rPr lang="en-US" altLang="ko-KR" dirty="0"/>
              <a:t>.</a:t>
            </a:r>
          </a:p>
          <a:p>
            <a:r>
              <a:rPr lang="en-US" altLang="ko-KR" dirty="0"/>
              <a:t>They request the test method Hyundai ES like</a:t>
            </a:r>
            <a:r>
              <a:rPr lang="ko-KR" altLang="en-US" dirty="0"/>
              <a:t> </a:t>
            </a:r>
            <a:r>
              <a:rPr lang="en-US" altLang="ko-KR" dirty="0"/>
              <a:t>this</a:t>
            </a:r>
            <a:r>
              <a:rPr lang="ko-KR" altLang="en-US" dirty="0"/>
              <a:t> </a:t>
            </a:r>
            <a:r>
              <a:rPr lang="en-US" altLang="ko-KR" dirty="0"/>
              <a:t>process.</a:t>
            </a:r>
            <a:r>
              <a:rPr lang="ko-KR" altLang="en-US" dirty="0"/>
              <a:t> </a:t>
            </a:r>
            <a:r>
              <a:rPr lang="en-US" altLang="ko-KR" dirty="0"/>
              <a:t>Relay should be operated in the red line and relay off in the blue line.</a:t>
            </a:r>
            <a:r>
              <a:rPr lang="ko-KR" altLang="en-US" dirty="0"/>
              <a:t> </a:t>
            </a:r>
            <a:endParaRPr lang="en-US" altLang="ko-KR" dirty="0"/>
          </a:p>
          <a:p>
            <a:r>
              <a:rPr lang="ja-JP" altLang="en-US" dirty="0"/>
              <a:t>彼らは</a:t>
            </a:r>
            <a:r>
              <a:rPr lang="en-US" altLang="ko-KR" dirty="0" err="1"/>
              <a:t>Hyundai</a:t>
            </a:r>
            <a:r>
              <a:rPr lang="en-US" altLang="ja-JP" dirty="0" err="1"/>
              <a:t>ES</a:t>
            </a:r>
            <a:r>
              <a:rPr lang="ja-JP" altLang="en-US" dirty="0"/>
              <a:t>規格試験を要求した。 これは</a:t>
            </a:r>
            <a:r>
              <a:rPr lang="en-US" altLang="ko-KR" dirty="0" err="1"/>
              <a:t>Hyundai</a:t>
            </a:r>
            <a:r>
              <a:rPr lang="en-US" altLang="ja-JP" dirty="0" err="1"/>
              <a:t>ES</a:t>
            </a:r>
            <a:r>
              <a:rPr lang="ja-JP" altLang="en-US" dirty="0"/>
              <a:t>規格試験の</a:t>
            </a:r>
            <a:r>
              <a:rPr lang="en-US" altLang="ja-JP" dirty="0"/>
              <a:t>1</a:t>
            </a:r>
            <a:r>
              <a:rPr lang="ja-JP" altLang="en-US" dirty="0"/>
              <a:t>つの試験手順です。</a:t>
            </a:r>
            <a:endParaRPr lang="en-US" altLang="ja-JP" dirty="0"/>
          </a:p>
          <a:p>
            <a:r>
              <a:rPr lang="ja-JP" altLang="en-US" dirty="0"/>
              <a:t>チャンバー温度を変化させながらリレー動作を</a:t>
            </a:r>
            <a:r>
              <a:rPr lang="en-US" altLang="ja-JP" dirty="0"/>
              <a:t>ON/OFF</a:t>
            </a:r>
            <a:r>
              <a:rPr lang="ja-JP" altLang="en-US" dirty="0"/>
              <a:t>するのである。</a:t>
            </a:r>
            <a:endParaRPr lang="en-US" altLang="ko-KR" dirty="0"/>
          </a:p>
          <a:p>
            <a:endParaRPr lang="en-US" altLang="ko-KR" dirty="0"/>
          </a:p>
          <a:p>
            <a:r>
              <a:rPr lang="en-US" altLang="ko-KR" dirty="0"/>
              <a:t>Relay</a:t>
            </a:r>
            <a:r>
              <a:rPr lang="ko-KR" altLang="en-US" dirty="0"/>
              <a:t>는 챔버 내부에 위치합니다</a:t>
            </a:r>
            <a:r>
              <a:rPr lang="en-US" altLang="ko-KR" dirty="0"/>
              <a:t>. DUT</a:t>
            </a:r>
            <a:r>
              <a:rPr lang="ko-KR" altLang="en-US" dirty="0"/>
              <a:t>의 내구시험</a:t>
            </a:r>
            <a:r>
              <a:rPr lang="en-US" altLang="ko-KR" dirty="0"/>
              <a:t>, </a:t>
            </a:r>
            <a:r>
              <a:rPr lang="ko-KR" altLang="en-US" dirty="0"/>
              <a:t>환경시험 그리고 </a:t>
            </a:r>
            <a:r>
              <a:rPr lang="ko-KR" altLang="en-US" dirty="0" err="1"/>
              <a:t>메카니컬</a:t>
            </a:r>
            <a:r>
              <a:rPr lang="ko-KR" altLang="en-US" dirty="0"/>
              <a:t> 시험 등을 수행합니다</a:t>
            </a:r>
            <a:r>
              <a:rPr lang="en-US" altLang="ko-KR" dirty="0"/>
              <a:t>.</a:t>
            </a:r>
          </a:p>
          <a:p>
            <a:r>
              <a:rPr lang="en-US" altLang="ko-KR" dirty="0"/>
              <a:t>Relay is placed in the chamber to do the ES test like durability, environment, mechanical reliability. </a:t>
            </a:r>
          </a:p>
          <a:p>
            <a:r>
              <a:rPr lang="ja-JP" altLang="en-US" dirty="0"/>
              <a:t>リレーはチャンバーの内側に位置しています。 </a:t>
            </a:r>
            <a:r>
              <a:rPr lang="en-US" altLang="ja-JP" dirty="0"/>
              <a:t>DUT</a:t>
            </a:r>
            <a:r>
              <a:rPr lang="ja-JP" altLang="en-US" dirty="0"/>
              <a:t>の耐久</a:t>
            </a:r>
            <a:r>
              <a:rPr lang="en-US" altLang="ja-JP" dirty="0"/>
              <a:t>[</a:t>
            </a:r>
            <a:r>
              <a:rPr lang="ja-JP" altLang="ko-KR" b="0" i="0" u="none" strike="noStrike" dirty="0">
                <a:solidFill>
                  <a:srgbClr val="1B47B9"/>
                </a:solidFill>
                <a:effectLst/>
                <a:ea typeface="-apple-system"/>
                <a:hlinkClick r:id="rId5"/>
              </a:rPr>
              <a:t>たいきゅう</a:t>
            </a:r>
            <a:r>
              <a:rPr lang="en-US" altLang="ja-JP" dirty="0"/>
              <a:t>]</a:t>
            </a:r>
            <a:r>
              <a:rPr lang="ja-JP" altLang="en-US" dirty="0"/>
              <a:t>試験、環境試験、メカニカル試験などを行います。</a:t>
            </a:r>
            <a:endParaRPr lang="en-US" altLang="ko-KR" dirty="0"/>
          </a:p>
          <a:p>
            <a:endParaRPr lang="en-US" altLang="ko-KR" dirty="0"/>
          </a:p>
          <a:p>
            <a:r>
              <a:rPr lang="ko-KR" altLang="en-US" dirty="0"/>
              <a:t>챔버는 </a:t>
            </a:r>
            <a:r>
              <a:rPr lang="en-US" altLang="ko-KR" dirty="0"/>
              <a:t>-40</a:t>
            </a:r>
            <a:r>
              <a:rPr lang="ko-KR" altLang="en-US" dirty="0"/>
              <a:t>도에서 </a:t>
            </a:r>
            <a:r>
              <a:rPr lang="en-US" altLang="ko-KR" dirty="0"/>
              <a:t>60</a:t>
            </a:r>
            <a:r>
              <a:rPr lang="ko-KR" altLang="en-US" dirty="0"/>
              <a:t>도 사이클링 동작을 합니다</a:t>
            </a:r>
            <a:r>
              <a:rPr lang="en-US" altLang="ko-KR" dirty="0"/>
              <a:t>.</a:t>
            </a:r>
          </a:p>
          <a:p>
            <a:r>
              <a:rPr lang="en-US" altLang="ko-KR" dirty="0"/>
              <a:t>Chamber is operating cycling mode with changing the temperature -40degree to 60degree.  </a:t>
            </a:r>
          </a:p>
          <a:p>
            <a:r>
              <a:rPr lang="ja-JP" altLang="en-US" dirty="0"/>
              <a:t>チャンバーは</a:t>
            </a:r>
            <a:r>
              <a:rPr lang="en-US" altLang="ja-JP" dirty="0"/>
              <a:t>-40</a:t>
            </a:r>
            <a:r>
              <a:rPr lang="ja-JP" altLang="en-US" dirty="0"/>
              <a:t>度から</a:t>
            </a:r>
            <a:r>
              <a:rPr lang="en-US" altLang="ja-JP" dirty="0"/>
              <a:t>60</a:t>
            </a:r>
            <a:r>
              <a:rPr lang="ja-JP" altLang="en-US" dirty="0"/>
              <a:t>度のサイクリング動作を行います。</a:t>
            </a:r>
            <a:endParaRPr lang="en-US" altLang="ko-KR" dirty="0"/>
          </a:p>
          <a:p>
            <a:endParaRPr lang="en-US" altLang="ko-KR" dirty="0"/>
          </a:p>
          <a:p>
            <a:r>
              <a:rPr lang="ko-KR" altLang="en-US" dirty="0"/>
              <a:t>이것은 단순히 </a:t>
            </a:r>
            <a:r>
              <a:rPr lang="en-US" altLang="ko-KR" dirty="0"/>
              <a:t>ES</a:t>
            </a:r>
            <a:r>
              <a:rPr lang="ko-KR" altLang="en-US" dirty="0"/>
              <a:t>시험 중 하나입니다</a:t>
            </a:r>
            <a:r>
              <a:rPr lang="en-US" altLang="ko-KR" dirty="0"/>
              <a:t>. </a:t>
            </a:r>
            <a:r>
              <a:rPr lang="ko-KR" altLang="en-US" dirty="0"/>
              <a:t>샘플의 </a:t>
            </a:r>
            <a:r>
              <a:rPr lang="ko-KR" altLang="en-US" dirty="0" err="1"/>
              <a:t>메카니컬</a:t>
            </a:r>
            <a:r>
              <a:rPr lang="ko-KR" altLang="en-US" dirty="0"/>
              <a:t> 시험을 위해 다른 챔버를 사용합니다</a:t>
            </a:r>
            <a:r>
              <a:rPr lang="en-US" altLang="ko-KR" dirty="0"/>
              <a:t>.</a:t>
            </a:r>
          </a:p>
          <a:p>
            <a:r>
              <a:rPr lang="en-US" altLang="ko-KR" dirty="0"/>
              <a:t>This is just one of them for ES test. To test the mechanical vibration of the sample, they used a mechanical chamber.</a:t>
            </a:r>
          </a:p>
          <a:p>
            <a:r>
              <a:rPr lang="ja-JP" altLang="en-US" dirty="0"/>
              <a:t>これは単</a:t>
            </a:r>
            <a:r>
              <a:rPr lang="en-US" altLang="ja-JP" dirty="0"/>
              <a:t>[</a:t>
            </a:r>
            <a:r>
              <a:rPr lang="ja-JP" altLang="en-US" dirty="0"/>
              <a:t>たん</a:t>
            </a:r>
            <a:r>
              <a:rPr lang="en-US" altLang="ja-JP" dirty="0"/>
              <a:t>]</a:t>
            </a:r>
            <a:r>
              <a:rPr lang="ja-JP" altLang="en-US" dirty="0"/>
              <a:t>に</a:t>
            </a:r>
            <a:r>
              <a:rPr lang="en-US" altLang="ja-JP" dirty="0"/>
              <a:t>ES</a:t>
            </a:r>
            <a:r>
              <a:rPr lang="ja-JP" altLang="en-US" dirty="0"/>
              <a:t>試験の</a:t>
            </a:r>
            <a:r>
              <a:rPr lang="en-US" altLang="ja-JP" dirty="0"/>
              <a:t>1</a:t>
            </a:r>
            <a:r>
              <a:rPr lang="ja-JP" altLang="en-US" dirty="0"/>
              <a:t>つです。サンプルのメカニカルテストに別のチャンバーを使用します</a:t>
            </a:r>
            <a:endParaRPr lang="en-US" altLang="ko-KR" dirty="0"/>
          </a:p>
          <a:p>
            <a:endParaRPr lang="en-US" altLang="ko-KR" dirty="0"/>
          </a:p>
          <a:p>
            <a:r>
              <a:rPr lang="en-US" altLang="ko-KR" dirty="0"/>
              <a:t>DL950</a:t>
            </a:r>
            <a:r>
              <a:rPr lang="ko-KR" altLang="en-US" dirty="0"/>
              <a:t>은 트리거를 준비합니다</a:t>
            </a:r>
            <a:r>
              <a:rPr lang="en-US" altLang="ko-KR" dirty="0"/>
              <a:t>. </a:t>
            </a:r>
          </a:p>
          <a:p>
            <a:r>
              <a:rPr lang="en-US" altLang="ja-JP" dirty="0"/>
              <a:t>DL950</a:t>
            </a:r>
            <a:r>
              <a:rPr lang="ja-JP" altLang="en-US" dirty="0"/>
              <a:t>はトリガーを準備します</a:t>
            </a:r>
            <a:endParaRPr lang="en-US" altLang="ko-KR" dirty="0"/>
          </a:p>
          <a:p>
            <a:r>
              <a:rPr lang="en-US" altLang="ko-KR" dirty="0"/>
              <a:t>Dl950 is waiting the trigger signal for the data what they need.</a:t>
            </a:r>
          </a:p>
          <a:p>
            <a:r>
              <a:rPr lang="en-US" altLang="ko-KR" dirty="0"/>
              <a:t>We did set the dl950 to get the triggered data like this.</a:t>
            </a:r>
          </a:p>
          <a:p>
            <a:r>
              <a:rPr lang="ko-KR" altLang="en-US" dirty="0"/>
              <a:t>이런 커맨드가 전송됩니다</a:t>
            </a:r>
            <a:r>
              <a:rPr lang="en-US" altLang="ko-KR" dirty="0"/>
              <a:t>.</a:t>
            </a:r>
          </a:p>
          <a:p>
            <a:r>
              <a:rPr lang="ja-JP" altLang="en-US" dirty="0"/>
              <a:t>これらのコマンドが送信されます。</a:t>
            </a:r>
            <a:endParaRPr lang="en-US" altLang="ko-KR" dirty="0"/>
          </a:p>
          <a:p>
            <a:r>
              <a:rPr lang="en-US" altLang="ko-KR" dirty="0"/>
              <a:t>There are command more handling dl950. </a:t>
            </a:r>
          </a:p>
          <a:p>
            <a:r>
              <a:rPr lang="ko-KR" altLang="en-US" dirty="0"/>
              <a:t>파워장치를 사용하여 릴레이가 구동되면 </a:t>
            </a:r>
            <a:r>
              <a:rPr lang="ko-KR" altLang="en-US" dirty="0" err="1"/>
              <a:t>트리거된</a:t>
            </a:r>
            <a:r>
              <a:rPr lang="ko-KR" altLang="en-US" dirty="0"/>
              <a:t> 신호들을 수집할 수 있습니다</a:t>
            </a:r>
            <a:r>
              <a:rPr lang="en-US" altLang="ko-KR" dirty="0"/>
              <a:t>. PC</a:t>
            </a:r>
            <a:r>
              <a:rPr lang="ko-KR" altLang="en-US" dirty="0"/>
              <a:t>는 전송 받은 데이터로 </a:t>
            </a:r>
            <a:r>
              <a:rPr lang="en-US" altLang="ko-KR" dirty="0"/>
              <a:t>ES </a:t>
            </a:r>
            <a:r>
              <a:rPr lang="ko-KR" altLang="en-US" dirty="0"/>
              <a:t>규격시험을 수행합니다</a:t>
            </a:r>
            <a:r>
              <a:rPr lang="en-US" altLang="ko-KR" dirty="0"/>
              <a:t>.</a:t>
            </a:r>
          </a:p>
          <a:p>
            <a:r>
              <a:rPr lang="en-US" altLang="ko-KR" dirty="0"/>
              <a:t>Set the dl950 and then get the signal and then received the data and then process the data on the PC application.</a:t>
            </a:r>
          </a:p>
          <a:p>
            <a:r>
              <a:rPr lang="en-US" altLang="ja-JP" dirty="0"/>
              <a:t>Power</a:t>
            </a:r>
            <a:r>
              <a:rPr lang="ja-JP" altLang="en-US" dirty="0"/>
              <a:t>装置「そうち」を使用してリレーが駆動されると、トリガされた信号を収集</a:t>
            </a:r>
            <a:r>
              <a:rPr lang="en-US" altLang="ja-JP" dirty="0"/>
              <a:t>[</a:t>
            </a:r>
            <a:r>
              <a:rPr lang="ja-JP" altLang="ko-KR" b="0" i="0" u="none" strike="noStrike" dirty="0">
                <a:solidFill>
                  <a:srgbClr val="1B47B9"/>
                </a:solidFill>
                <a:effectLst/>
                <a:ea typeface="-apple-system"/>
                <a:hlinkClick r:id="rId6"/>
              </a:rPr>
              <a:t>しゅうしゅう</a:t>
            </a:r>
            <a:r>
              <a:rPr lang="en-US" altLang="ja-JP" dirty="0"/>
              <a:t>]</a:t>
            </a:r>
            <a:r>
              <a:rPr lang="ja-JP" altLang="en-US" dirty="0"/>
              <a:t>できます。 </a:t>
            </a:r>
            <a:r>
              <a:rPr lang="en-US" altLang="ja-JP" dirty="0"/>
              <a:t>PC</a:t>
            </a:r>
            <a:r>
              <a:rPr lang="ja-JP" altLang="en-US" dirty="0"/>
              <a:t>は送受信</a:t>
            </a:r>
            <a:r>
              <a:rPr lang="en-US" altLang="ja-JP" dirty="0"/>
              <a:t>[</a:t>
            </a:r>
            <a:r>
              <a:rPr lang="ja-JP" altLang="ko-KR" b="0" i="0" u="none" strike="noStrike" dirty="0">
                <a:solidFill>
                  <a:srgbClr val="1B47B9"/>
                </a:solidFill>
                <a:effectLst/>
                <a:ea typeface="-apple-system"/>
                <a:hlinkClick r:id="rId7"/>
              </a:rPr>
              <a:t>そうじゅしん</a:t>
            </a:r>
            <a:r>
              <a:rPr lang="en-US" altLang="ja-JP" dirty="0"/>
              <a:t>]</a:t>
            </a:r>
            <a:r>
              <a:rPr lang="ja-JP" altLang="en-US" dirty="0"/>
              <a:t>されたデータで</a:t>
            </a:r>
            <a:r>
              <a:rPr lang="en-US" altLang="ja-JP" dirty="0"/>
              <a:t>ES</a:t>
            </a:r>
            <a:r>
              <a:rPr lang="ja-JP" altLang="en-US" dirty="0"/>
              <a:t>規格</a:t>
            </a:r>
            <a:r>
              <a:rPr lang="en-US" altLang="ja-JP" dirty="0"/>
              <a:t>[</a:t>
            </a:r>
            <a:r>
              <a:rPr lang="ja-JP" altLang="ko-KR" b="0" i="0" u="none" strike="noStrike" dirty="0">
                <a:solidFill>
                  <a:srgbClr val="1B47B9"/>
                </a:solidFill>
                <a:effectLst/>
                <a:ea typeface="-apple-system"/>
                <a:hlinkClick r:id="rId8"/>
              </a:rPr>
              <a:t>きかく</a:t>
            </a:r>
            <a:r>
              <a:rPr lang="en-US" altLang="ja-JP" dirty="0"/>
              <a:t>]</a:t>
            </a:r>
            <a:r>
              <a:rPr lang="ja-JP" altLang="en-US" dirty="0"/>
              <a:t>試験を行います。</a:t>
            </a:r>
            <a:endParaRPr lang="en-US" altLang="ja-JP"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19</a:t>
            </a:fld>
            <a:endParaRPr kumimoji="1" lang="ja-JP" altLang="en-US"/>
          </a:p>
        </p:txBody>
      </p:sp>
    </p:spTree>
    <p:extLst>
      <p:ext uri="{BB962C8B-B14F-4D97-AF65-F5344CB8AC3E}">
        <p14:creationId xmlns:p14="http://schemas.microsoft.com/office/powerpoint/2010/main" val="40020531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나의 프로젝트에서 </a:t>
            </a:r>
            <a:r>
              <a:rPr lang="en-US" altLang="ko-KR" dirty="0"/>
              <a:t>DL950</a:t>
            </a:r>
            <a:r>
              <a:rPr lang="ko-KR" altLang="en-US" dirty="0"/>
              <a:t>은 총 </a:t>
            </a:r>
            <a:r>
              <a:rPr lang="en-US" altLang="ko-KR" dirty="0"/>
              <a:t>3</a:t>
            </a:r>
            <a:r>
              <a:rPr lang="ko-KR" altLang="en-US" dirty="0"/>
              <a:t>대 사용되었습니다</a:t>
            </a:r>
            <a:r>
              <a:rPr lang="en-US" altLang="ko-KR" dirty="0"/>
              <a:t>.</a:t>
            </a:r>
          </a:p>
          <a:p>
            <a:r>
              <a:rPr lang="ko-KR" altLang="en-US" dirty="0"/>
              <a:t>지금 보시는 것은</a:t>
            </a:r>
            <a:r>
              <a:rPr lang="en-US" altLang="ko-KR" dirty="0"/>
              <a:t>, </a:t>
            </a:r>
            <a:r>
              <a:rPr lang="ko-KR" altLang="en-US" dirty="0" err="1"/>
              <a:t>메카니컬</a:t>
            </a:r>
            <a:r>
              <a:rPr lang="ko-KR" altLang="en-US" dirty="0"/>
              <a:t> 환경 시험기 입니다</a:t>
            </a:r>
            <a:r>
              <a:rPr lang="en-US" altLang="ko-KR" dirty="0"/>
              <a:t>. </a:t>
            </a:r>
          </a:p>
          <a:p>
            <a:endParaRPr lang="en-US" altLang="ko-KR" dirty="0"/>
          </a:p>
          <a:p>
            <a:r>
              <a:rPr lang="en-US" altLang="ko-KR" dirty="0"/>
              <a:t>DL950</a:t>
            </a:r>
            <a:r>
              <a:rPr lang="ko-KR" altLang="en-US" dirty="0"/>
              <a:t>은 </a:t>
            </a:r>
            <a:r>
              <a:rPr lang="ko-KR" altLang="en-US" dirty="0" err="1"/>
              <a:t>랙시스템에</a:t>
            </a:r>
            <a:r>
              <a:rPr lang="ko-KR" altLang="en-US" dirty="0"/>
              <a:t> 통합되었습니다</a:t>
            </a:r>
            <a:r>
              <a:rPr lang="en-US" altLang="ko-KR" dirty="0"/>
              <a:t>.</a:t>
            </a:r>
          </a:p>
          <a:p>
            <a:r>
              <a:rPr lang="en-US" altLang="ko-KR" dirty="0"/>
              <a:t>DL950</a:t>
            </a:r>
            <a:r>
              <a:rPr lang="ko-KR" altLang="en-US" dirty="0"/>
              <a:t>의 데이터는 </a:t>
            </a:r>
            <a:r>
              <a:rPr lang="en-US" altLang="ko-KR" dirty="0"/>
              <a:t>PC</a:t>
            </a:r>
            <a:r>
              <a:rPr lang="ko-KR" altLang="en-US" dirty="0"/>
              <a:t>로 전송되어 </a:t>
            </a:r>
            <a:r>
              <a:rPr lang="en-US" altLang="ko-KR" dirty="0"/>
              <a:t>ES</a:t>
            </a:r>
            <a:r>
              <a:rPr lang="ko-KR" altLang="en-US" dirty="0"/>
              <a:t>규격시험을 하는 것입니다</a:t>
            </a:r>
            <a:r>
              <a:rPr lang="en-US" altLang="ko-KR" dirty="0"/>
              <a:t>.</a:t>
            </a:r>
          </a:p>
          <a:p>
            <a:endParaRPr lang="en-US" altLang="ko-KR" dirty="0"/>
          </a:p>
          <a:p>
            <a:r>
              <a:rPr lang="en-US" altLang="ko-KR" dirty="0"/>
              <a:t>DL950</a:t>
            </a:r>
            <a:r>
              <a:rPr lang="ko-KR" altLang="en-US" dirty="0"/>
              <a:t> 장비 한대 당</a:t>
            </a:r>
            <a:r>
              <a:rPr lang="en-US" altLang="ko-KR" dirty="0"/>
              <a:t>, </a:t>
            </a:r>
            <a:r>
              <a:rPr lang="ko-KR" altLang="en-US" dirty="0"/>
              <a:t>전압 모듈 </a:t>
            </a:r>
            <a:r>
              <a:rPr lang="en-US" altLang="ko-KR" dirty="0"/>
              <a:t>2</a:t>
            </a:r>
            <a:r>
              <a:rPr lang="ko-KR" altLang="en-US" dirty="0"/>
              <a:t>개</a:t>
            </a:r>
            <a:r>
              <a:rPr lang="en-US" altLang="ko-KR" dirty="0"/>
              <a:t>, </a:t>
            </a:r>
            <a:r>
              <a:rPr lang="ko-KR" altLang="en-US" dirty="0" err="1"/>
              <a:t>전류모듈</a:t>
            </a:r>
            <a:r>
              <a:rPr lang="ko-KR" altLang="en-US" dirty="0"/>
              <a:t> </a:t>
            </a:r>
            <a:r>
              <a:rPr lang="en-US" altLang="ko-KR" dirty="0"/>
              <a:t>1</a:t>
            </a:r>
            <a:r>
              <a:rPr lang="ko-KR" altLang="en-US" dirty="0"/>
              <a:t>개</a:t>
            </a:r>
            <a:r>
              <a:rPr lang="en-US" altLang="ko-KR" dirty="0"/>
              <a:t> </a:t>
            </a:r>
            <a:r>
              <a:rPr lang="ko-KR" altLang="en-US" dirty="0"/>
              <a:t>그리고 온도 모듈 </a:t>
            </a:r>
            <a:r>
              <a:rPr lang="en-US" altLang="ko-KR" dirty="0"/>
              <a:t>2</a:t>
            </a:r>
            <a:r>
              <a:rPr lang="ko-KR" altLang="en-US" dirty="0"/>
              <a:t>개가 사용되었습니다</a:t>
            </a:r>
            <a:r>
              <a:rPr lang="en-US" altLang="ko-KR" dirty="0"/>
              <a:t>.</a:t>
            </a:r>
          </a:p>
          <a:p>
            <a:r>
              <a:rPr lang="ko-KR" altLang="en-US" dirty="0"/>
              <a:t>그리고 전류 </a:t>
            </a:r>
            <a:r>
              <a:rPr lang="ko-KR" altLang="en-US" dirty="0" err="1"/>
              <a:t>프로브로</a:t>
            </a:r>
            <a:r>
              <a:rPr lang="ko-KR" altLang="en-US" dirty="0"/>
              <a:t> </a:t>
            </a:r>
            <a:r>
              <a:rPr lang="en-US" altLang="ko-KR" dirty="0"/>
              <a:t>702916</a:t>
            </a:r>
            <a:r>
              <a:rPr lang="ko-KR" altLang="en-US" dirty="0"/>
              <a:t>이 사용되었습니다</a:t>
            </a:r>
            <a:r>
              <a:rPr lang="en-US" altLang="ko-KR" dirty="0"/>
              <a:t>. 0.5A, 5A, 30A </a:t>
            </a:r>
            <a:r>
              <a:rPr lang="ko-KR" altLang="en-US" dirty="0"/>
              <a:t>스케일로 변경하여 </a:t>
            </a:r>
            <a:r>
              <a:rPr lang="en-US" altLang="ko-KR" dirty="0"/>
              <a:t>DUT </a:t>
            </a:r>
            <a:r>
              <a:rPr lang="ko-KR" altLang="en-US" dirty="0"/>
              <a:t>전류 값을 확인할 수 있었습니다</a:t>
            </a:r>
            <a:r>
              <a:rPr lang="en-US" altLang="ko-KR" dirty="0"/>
              <a:t>.</a:t>
            </a:r>
          </a:p>
          <a:p>
            <a:endParaRPr lang="en-US" altLang="ko-KR" dirty="0"/>
          </a:p>
          <a:p>
            <a:endParaRPr lang="en-US" altLang="ko-KR" dirty="0"/>
          </a:p>
          <a:p>
            <a:endParaRPr lang="en-US" altLang="ko-KR" dirty="0"/>
          </a:p>
          <a:p>
            <a:r>
              <a:rPr lang="ja-JP" altLang="en-US" dirty="0"/>
              <a:t>私のプロジェクトでは、</a:t>
            </a:r>
            <a:r>
              <a:rPr lang="en-US" altLang="ja-JP" dirty="0"/>
              <a:t>DL950</a:t>
            </a:r>
            <a:r>
              <a:rPr lang="ja-JP" altLang="en-US" dirty="0"/>
              <a:t>は合計</a:t>
            </a:r>
            <a:r>
              <a:rPr lang="en-US" altLang="ja-JP" dirty="0"/>
              <a:t>3</a:t>
            </a:r>
            <a:r>
              <a:rPr lang="ja-JP" altLang="en-US" dirty="0"/>
              <a:t>台使用されました。</a:t>
            </a:r>
            <a:endParaRPr lang="en-US" altLang="ja-JP" dirty="0"/>
          </a:p>
          <a:p>
            <a:r>
              <a:rPr lang="ja-JP" altLang="en-US" dirty="0"/>
              <a:t>今ご覧になるのは、メカニカル環境試験機です。</a:t>
            </a:r>
            <a:endParaRPr lang="en-US" altLang="ja-JP" dirty="0"/>
          </a:p>
          <a:p>
            <a:endParaRPr lang="en-US" altLang="ja-JP" dirty="0"/>
          </a:p>
          <a:p>
            <a:r>
              <a:rPr lang="en-US" altLang="ja-JP" dirty="0"/>
              <a:t>DL950</a:t>
            </a:r>
            <a:r>
              <a:rPr lang="ja-JP" altLang="en-US" dirty="0"/>
              <a:t>はラックシステムに統合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されました。</a:t>
            </a:r>
            <a:endParaRPr lang="en-US" altLang="ja-JP" dirty="0"/>
          </a:p>
          <a:p>
            <a:r>
              <a:rPr lang="en-US" altLang="ja-JP" dirty="0"/>
              <a:t>DL950</a:t>
            </a:r>
            <a:r>
              <a:rPr lang="ja-JP" altLang="en-US" dirty="0"/>
              <a:t>のデータは</a:t>
            </a:r>
            <a:r>
              <a:rPr lang="en-US" altLang="ja-JP" dirty="0"/>
              <a:t>PC</a:t>
            </a:r>
            <a:r>
              <a:rPr lang="ja-JP" altLang="en-US" dirty="0"/>
              <a:t>に転送</a:t>
            </a:r>
            <a:r>
              <a:rPr lang="en-US" altLang="ja-JP" dirty="0"/>
              <a:t>[</a:t>
            </a:r>
            <a:r>
              <a:rPr lang="ja-JP" altLang="ko-KR" b="0" i="0" u="none" strike="noStrike" dirty="0">
                <a:solidFill>
                  <a:srgbClr val="1B47B9"/>
                </a:solidFill>
                <a:effectLst/>
                <a:ea typeface="-apple-system"/>
                <a:hlinkClick r:id="rId4"/>
              </a:rPr>
              <a:t>てんそう</a:t>
            </a:r>
            <a:r>
              <a:rPr lang="en-US" altLang="ja-JP" dirty="0"/>
              <a:t>]</a:t>
            </a:r>
            <a:r>
              <a:rPr lang="ja-JP" altLang="en-US" dirty="0"/>
              <a:t>され、</a:t>
            </a:r>
            <a:r>
              <a:rPr lang="en-US" altLang="ja-JP" dirty="0"/>
              <a:t>ES</a:t>
            </a:r>
            <a:r>
              <a:rPr lang="ja-JP" altLang="en-US" dirty="0"/>
              <a:t>規格試験を行うものです。</a:t>
            </a:r>
            <a:endParaRPr lang="en-US" altLang="ja-JP" dirty="0"/>
          </a:p>
          <a:p>
            <a:endParaRPr lang="en-US" altLang="ja-JP" dirty="0"/>
          </a:p>
          <a:p>
            <a:r>
              <a:rPr lang="en-US" altLang="ja-JP" dirty="0"/>
              <a:t>DL950</a:t>
            </a:r>
            <a:r>
              <a:rPr lang="ja-JP" altLang="en-US" dirty="0"/>
              <a:t>機器</a:t>
            </a:r>
            <a:r>
              <a:rPr lang="en-US" altLang="ja-JP" dirty="0"/>
              <a:t>[</a:t>
            </a:r>
            <a:r>
              <a:rPr lang="ja-JP" altLang="ko-KR" b="0" i="0" u="none" strike="noStrike" dirty="0">
                <a:solidFill>
                  <a:srgbClr val="1B47B9"/>
                </a:solidFill>
                <a:effectLst/>
                <a:ea typeface="-apple-system"/>
                <a:hlinkClick r:id="rId5"/>
              </a:rPr>
              <a:t>きき</a:t>
            </a:r>
            <a:r>
              <a:rPr lang="en-US" altLang="ja-JP" dirty="0"/>
              <a:t>]1</a:t>
            </a:r>
            <a:r>
              <a:rPr lang="ja-JP" altLang="en-US" dirty="0"/>
              <a:t>台あたり、電圧モジュール</a:t>
            </a:r>
            <a:r>
              <a:rPr lang="en-US" altLang="ja-JP" dirty="0"/>
              <a:t>2</a:t>
            </a:r>
            <a:r>
              <a:rPr lang="ja-JP" altLang="en-US" dirty="0"/>
              <a:t>個、電流モジュール</a:t>
            </a:r>
            <a:r>
              <a:rPr lang="en-US" altLang="ja-JP" dirty="0"/>
              <a:t>1</a:t>
            </a:r>
            <a:r>
              <a:rPr lang="ja-JP" altLang="en-US" dirty="0"/>
              <a:t>個、温度モジュール</a:t>
            </a:r>
            <a:r>
              <a:rPr lang="en-US" altLang="ja-JP" dirty="0"/>
              <a:t>2</a:t>
            </a:r>
            <a:r>
              <a:rPr lang="ja-JP" altLang="en-US" dirty="0"/>
              <a:t>個が使用されました。</a:t>
            </a:r>
            <a:endParaRPr lang="en-US" altLang="ja-JP" dirty="0"/>
          </a:p>
          <a:p>
            <a:r>
              <a:rPr lang="ja-JP" altLang="en-US" dirty="0"/>
              <a:t>そして電流プローブとして</a:t>
            </a:r>
            <a:r>
              <a:rPr lang="en-US" altLang="ja-JP" dirty="0"/>
              <a:t>702916</a:t>
            </a:r>
            <a:r>
              <a:rPr lang="ja-JP" altLang="en-US" dirty="0"/>
              <a:t>を使用した。 </a:t>
            </a:r>
            <a:r>
              <a:rPr lang="en-US" altLang="ja-JP" dirty="0"/>
              <a:t>0.5A</a:t>
            </a:r>
            <a:r>
              <a:rPr lang="ja-JP" altLang="en-US" dirty="0"/>
              <a:t>、</a:t>
            </a:r>
            <a:r>
              <a:rPr lang="en-US" altLang="ja-JP" dirty="0"/>
              <a:t>5A</a:t>
            </a:r>
            <a:r>
              <a:rPr lang="ja-JP" altLang="en-US" dirty="0"/>
              <a:t>、</a:t>
            </a:r>
            <a:r>
              <a:rPr lang="en-US" altLang="ja-JP" dirty="0"/>
              <a:t>30A</a:t>
            </a:r>
            <a:r>
              <a:rPr lang="ja-JP" altLang="en-US" dirty="0"/>
              <a:t>スケールに変更して</a:t>
            </a:r>
            <a:r>
              <a:rPr lang="en-US" altLang="ja-JP" dirty="0"/>
              <a:t>DUT</a:t>
            </a:r>
            <a:r>
              <a:rPr lang="ja-JP" altLang="en-US" dirty="0"/>
              <a:t>電流値を確認できました。</a:t>
            </a:r>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20</a:t>
            </a:fld>
            <a:endParaRPr kumimoji="1" lang="ja-JP" altLang="en-US"/>
          </a:p>
        </p:txBody>
      </p:sp>
    </p:spTree>
    <p:extLst>
      <p:ext uri="{BB962C8B-B14F-4D97-AF65-F5344CB8AC3E}">
        <p14:creationId xmlns:p14="http://schemas.microsoft.com/office/powerpoint/2010/main" val="216631290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私の名前は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今年</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45</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で</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Busan</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という場所で生まれました。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担</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している仕事は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SI</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PROGRAM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を</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利用して開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しています。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今までいろいろ</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project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やっていますが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電源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でんげん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ノイズシミュレ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ト</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写</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もしゃ</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機能可能</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カメラ耐久</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たいきゅう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機「しけんき」</a:t>
            </a:r>
            <a:endParaRPr lang="en-US" altLang="ja-JP" sz="1800" kern="1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熱電</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ねつでん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Peltier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素子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耐久（たいきゅう）試</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験</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機</a:t>
            </a:r>
            <a:endParaRPr lang="en-US" altLang="ja-JP" sz="1800" kern="1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色々な</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重要な仕事を開</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r>
              <a:rPr lang="ja-JP" altLang="en-US" dirty="0"/>
              <a:t>そこで</a:t>
            </a:r>
            <a:r>
              <a:rPr lang="en-US" altLang="ja-JP" dirty="0"/>
              <a:t>YOKOGAWA</a:t>
            </a:r>
            <a:r>
              <a:rPr lang="ja-JP" altLang="en-US" dirty="0"/>
              <a:t>製品は</a:t>
            </a:r>
            <a:r>
              <a:rPr kumimoji="1" lang="en-US" altLang="ja-JP" dirty="0"/>
              <a:t>Battery</a:t>
            </a:r>
            <a:r>
              <a:rPr kumimoji="1" lang="ja-JP" altLang="en-US" dirty="0"/>
              <a:t>　</a:t>
            </a:r>
            <a:r>
              <a:rPr lang="en-US" altLang="ja-JP" dirty="0"/>
              <a:t>TEST</a:t>
            </a:r>
            <a:r>
              <a:rPr lang="ja-JP" altLang="en-US" dirty="0"/>
              <a:t>システムで</a:t>
            </a:r>
            <a:r>
              <a:rPr lang="en-US" altLang="ja-JP" dirty="0"/>
              <a:t>DL</a:t>
            </a:r>
            <a:r>
              <a:rPr lang="ja-JP" altLang="en-US" dirty="0"/>
              <a:t>９０４０が入れました。投入</a:t>
            </a:r>
            <a:r>
              <a:rPr lang="en-US" altLang="ja-JP" dirty="0"/>
              <a:t>[</a:t>
            </a:r>
            <a:r>
              <a:rPr lang="ja-JP" altLang="en-US" dirty="0">
                <a:solidFill>
                  <a:srgbClr val="FB5B63"/>
                </a:solidFill>
                <a:effectLst/>
              </a:rPr>
              <a:t>とうにゅう</a:t>
            </a:r>
            <a:r>
              <a:rPr lang="en-US" altLang="ja-JP" b="0" i="0" dirty="0">
                <a:solidFill>
                  <a:srgbClr val="333333"/>
                </a:solidFill>
                <a:effectLst/>
                <a:latin typeface="-apple-system"/>
              </a:rPr>
              <a:t>]</a:t>
            </a:r>
          </a:p>
          <a:p>
            <a:endParaRPr lang="en-US" altLang="ja-JP" b="0" i="0" dirty="0">
              <a:solidFill>
                <a:srgbClr val="333333"/>
              </a:solidFill>
              <a:effectLst/>
              <a:latin typeface="-apple-system"/>
            </a:endParaRPr>
          </a:p>
          <a:p>
            <a:r>
              <a:rPr lang="ja-JP" altLang="ko-KR" sz="1800" dirty="0">
                <a:effectLst/>
                <a:ea typeface="맑은 고딕" panose="020B0503020000020004" pitchFamily="50" charset="-127"/>
                <a:cs typeface="맑은 고딕" panose="020B0503020000020004" pitchFamily="50" charset="-127"/>
              </a:rPr>
              <a:t>受注</a:t>
            </a:r>
            <a:r>
              <a:rPr lang="en-US" altLang="ko-KR" sz="1800" dirty="0">
                <a:effectLst/>
                <a:latin typeface="맑은 고딕" panose="020B0503020000020004" pitchFamily="50" charset="-127"/>
                <a:cs typeface="Times New Roman" panose="02020603050405020304" pitchFamily="18" charset="0"/>
              </a:rPr>
              <a:t>(</a:t>
            </a:r>
            <a:r>
              <a:rPr lang="ja-JP" altLang="ko-KR" sz="1800" dirty="0">
                <a:effectLst/>
                <a:ea typeface="맑은 고딕" panose="020B0503020000020004" pitchFamily="50" charset="-127"/>
                <a:cs typeface="Times New Roman" panose="02020603050405020304" pitchFamily="18" charset="0"/>
              </a:rPr>
              <a:t>じゅちゅう</a:t>
            </a:r>
            <a:r>
              <a:rPr lang="en-US" altLang="ko-KR" sz="1800" dirty="0">
                <a:effectLst/>
                <a:latin typeface="맑은 고딕" panose="020B0503020000020004" pitchFamily="50" charset="-127"/>
                <a:cs typeface="Times New Roman" panose="02020603050405020304" pitchFamily="18" charset="0"/>
              </a:rPr>
              <a:t>) </a:t>
            </a:r>
            <a:r>
              <a:rPr lang="ja-JP" altLang="ko-KR" sz="1800" dirty="0">
                <a:effectLst/>
                <a:ea typeface="맑은 고딕" panose="020B0503020000020004" pitchFamily="50" charset="-127"/>
                <a:cs typeface="Times New Roman" panose="02020603050405020304" pitchFamily="18" charset="0"/>
              </a:rPr>
              <a:t>金額</a:t>
            </a:r>
            <a:r>
              <a:rPr lang="en-US" altLang="ko-KR" sz="1800" dirty="0">
                <a:effectLst/>
                <a:latin typeface="맑은 고딕" panose="020B0503020000020004" pitchFamily="50" charset="-127"/>
                <a:cs typeface="Times New Roman" panose="02020603050405020304" pitchFamily="18" charset="0"/>
              </a:rPr>
              <a:t>(</a:t>
            </a:r>
            <a:r>
              <a:rPr lang="ja-JP" altLang="ko-KR" sz="1800" dirty="0">
                <a:effectLst/>
                <a:ea typeface="맑은 고딕" panose="020B0503020000020004" pitchFamily="50" charset="-127"/>
                <a:cs typeface="Times New Roman" panose="02020603050405020304" pitchFamily="18" charset="0"/>
              </a:rPr>
              <a:t>きんがく</a:t>
            </a:r>
            <a:r>
              <a:rPr lang="en-US" altLang="ko-KR" sz="1800" dirty="0">
                <a:effectLst/>
                <a:latin typeface="맑은 고딕" panose="020B0503020000020004" pitchFamily="50" charset="-127"/>
                <a:cs typeface="Times New Roman" panose="02020603050405020304" pitchFamily="18" charset="0"/>
              </a:rPr>
              <a:t>)</a:t>
            </a:r>
            <a:r>
              <a:rPr lang="ja-JP" altLang="ko-KR" sz="1800" dirty="0">
                <a:effectLst/>
                <a:ea typeface="맑은 고딕" panose="020B0503020000020004" pitchFamily="50" charset="-127"/>
                <a:cs typeface="Times New Roman" panose="02020603050405020304" pitchFamily="18" charset="0"/>
              </a:rPr>
              <a:t>合わせるために</a:t>
            </a:r>
            <a:r>
              <a:rPr lang="en-US" altLang="ko-KR" sz="1800" dirty="0" err="1">
                <a:effectLst/>
                <a:latin typeface="맑은 고딕" panose="020B0503020000020004" pitchFamily="50" charset="-127"/>
                <a:cs typeface="Times New Roman" panose="02020603050405020304" pitchFamily="18" charset="0"/>
              </a:rPr>
              <a:t>yokogawa</a:t>
            </a:r>
            <a:r>
              <a:rPr lang="ja-JP" altLang="ko-KR" sz="1800" dirty="0">
                <a:effectLst/>
                <a:ea typeface="맑은 고딕" panose="020B0503020000020004" pitchFamily="50" charset="-127"/>
                <a:cs typeface="Times New Roman" panose="02020603050405020304" pitchFamily="18" charset="0"/>
              </a:rPr>
              <a:t>装備（製品）は入らなかったです。</a:t>
            </a:r>
            <a:endParaRPr lang="en-US" altLang="ja-JP"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3</a:t>
            </a:fld>
            <a:endParaRPr kumimoji="1" lang="ja-JP" altLang="en-US"/>
          </a:p>
        </p:txBody>
      </p:sp>
    </p:spTree>
    <p:extLst>
      <p:ext uri="{BB962C8B-B14F-4D97-AF65-F5344CB8AC3E}">
        <p14:creationId xmlns:p14="http://schemas.microsoft.com/office/powerpoint/2010/main" val="21474488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이것은 내구시험 장비 입니다</a:t>
            </a:r>
            <a:r>
              <a:rPr lang="en-US" altLang="ko-KR" dirty="0"/>
              <a:t>.</a:t>
            </a:r>
          </a:p>
          <a:p>
            <a:endParaRPr lang="en-US" altLang="ko-KR" dirty="0"/>
          </a:p>
          <a:p>
            <a:r>
              <a:rPr lang="ko-KR" altLang="en-US" dirty="0"/>
              <a:t>내구시험 장비는 </a:t>
            </a:r>
            <a:r>
              <a:rPr lang="en-US" altLang="ko-KR" dirty="0"/>
              <a:t>6</a:t>
            </a:r>
            <a:r>
              <a:rPr lang="ko-KR" altLang="en-US" dirty="0"/>
              <a:t>개 채널을 </a:t>
            </a:r>
            <a:r>
              <a:rPr lang="ko-KR" altLang="en-US" dirty="0" err="1"/>
              <a:t>스위칭하여</a:t>
            </a:r>
            <a:r>
              <a:rPr lang="ko-KR" altLang="en-US" dirty="0"/>
              <a:t> 동작합니다</a:t>
            </a:r>
            <a:r>
              <a:rPr lang="en-US" altLang="ko-KR" dirty="0"/>
              <a:t>. </a:t>
            </a:r>
          </a:p>
          <a:p>
            <a:r>
              <a:rPr lang="ko-KR" altLang="en-US" dirty="0" err="1"/>
              <a:t>온도모듈은</a:t>
            </a:r>
            <a:r>
              <a:rPr lang="ko-KR" altLang="en-US" dirty="0"/>
              <a:t> </a:t>
            </a:r>
            <a:r>
              <a:rPr lang="en-US" altLang="ko-KR" dirty="0"/>
              <a:t>3</a:t>
            </a:r>
            <a:r>
              <a:rPr lang="ko-KR" altLang="en-US" dirty="0"/>
              <a:t>개를 사용하여 </a:t>
            </a:r>
            <a:r>
              <a:rPr lang="en-US" altLang="ko-KR" dirty="0"/>
              <a:t>6</a:t>
            </a:r>
            <a:r>
              <a:rPr lang="ko-KR" altLang="en-US" dirty="0"/>
              <a:t>개 샘플에 개별적으로 장착됩니다</a:t>
            </a:r>
            <a:r>
              <a:rPr lang="en-US" altLang="ko-KR" dirty="0"/>
              <a:t>.</a:t>
            </a:r>
          </a:p>
          <a:p>
            <a:endParaRPr lang="en-US" altLang="ko-KR" dirty="0"/>
          </a:p>
          <a:p>
            <a:r>
              <a:rPr lang="ko-KR" altLang="en-US" dirty="0" err="1"/>
              <a:t>전압모듈</a:t>
            </a:r>
            <a:r>
              <a:rPr lang="ko-KR" altLang="en-US" dirty="0"/>
              <a:t> </a:t>
            </a:r>
            <a:r>
              <a:rPr lang="en-US" altLang="ko-KR" dirty="0"/>
              <a:t>2</a:t>
            </a:r>
            <a:r>
              <a:rPr lang="ko-KR" altLang="en-US" dirty="0"/>
              <a:t>개</a:t>
            </a:r>
            <a:r>
              <a:rPr lang="en-US" altLang="ko-KR" dirty="0"/>
              <a:t>, </a:t>
            </a:r>
            <a:r>
              <a:rPr lang="ko-KR" altLang="en-US" dirty="0"/>
              <a:t>전류 모듈 </a:t>
            </a:r>
            <a:r>
              <a:rPr lang="en-US" altLang="ko-KR" dirty="0"/>
              <a:t>1</a:t>
            </a:r>
            <a:r>
              <a:rPr lang="ko-KR" altLang="en-US" dirty="0"/>
              <a:t>개를 사용했습니다</a:t>
            </a:r>
            <a:r>
              <a:rPr lang="en-US" altLang="ko-KR" dirty="0"/>
              <a:t>.</a:t>
            </a:r>
          </a:p>
          <a:p>
            <a:r>
              <a:rPr lang="ko-KR" altLang="en-US" dirty="0"/>
              <a:t>시험 항목 중</a:t>
            </a:r>
            <a:r>
              <a:rPr lang="en-US" altLang="ko-KR" dirty="0"/>
              <a:t> 80A CC Mode </a:t>
            </a:r>
            <a:r>
              <a:rPr lang="ko-KR" altLang="en-US" dirty="0"/>
              <a:t>시험이 있습니다</a:t>
            </a:r>
            <a:r>
              <a:rPr lang="en-US" altLang="ko-KR" dirty="0"/>
              <a:t>. </a:t>
            </a:r>
            <a:r>
              <a:rPr lang="ko-KR" altLang="en-US" dirty="0"/>
              <a:t>이를 대응하기 위해 </a:t>
            </a:r>
            <a:r>
              <a:rPr lang="en-US" altLang="ko-KR" dirty="0"/>
              <a:t>701930 </a:t>
            </a:r>
            <a:r>
              <a:rPr lang="ko-KR" altLang="en-US" dirty="0" err="1"/>
              <a:t>전류프로브를</a:t>
            </a:r>
            <a:r>
              <a:rPr lang="ko-KR" altLang="en-US" dirty="0"/>
              <a:t> 사용하였습니다</a:t>
            </a:r>
            <a:r>
              <a:rPr lang="en-US" altLang="ko-KR" dirty="0"/>
              <a:t>.</a:t>
            </a:r>
          </a:p>
          <a:p>
            <a:endParaRPr lang="en-US" altLang="ko-KR" dirty="0"/>
          </a:p>
          <a:p>
            <a:r>
              <a:rPr lang="ja-JP" altLang="en-US" dirty="0"/>
              <a:t>これは耐久</a:t>
            </a:r>
            <a:r>
              <a:rPr lang="en-US" altLang="ja-JP" dirty="0"/>
              <a:t>[</a:t>
            </a:r>
            <a:r>
              <a:rPr lang="ja-JP" altLang="ko-KR" b="0" i="0" u="none" strike="noStrike" dirty="0">
                <a:solidFill>
                  <a:srgbClr val="1B47B9"/>
                </a:solidFill>
                <a:effectLst/>
                <a:ea typeface="-apple-system"/>
                <a:hlinkClick r:id="rId3"/>
              </a:rPr>
              <a:t>たいきゅう</a:t>
            </a:r>
            <a:r>
              <a:rPr lang="en-US" altLang="ja-JP" dirty="0"/>
              <a:t>]</a:t>
            </a:r>
            <a:r>
              <a:rPr lang="ja-JP" altLang="en-US" dirty="0"/>
              <a:t>試験装置です。</a:t>
            </a:r>
            <a:endParaRPr lang="en-US" altLang="ja-JP" dirty="0"/>
          </a:p>
          <a:p>
            <a:endParaRPr lang="en-US" altLang="ja-JP" dirty="0"/>
          </a:p>
          <a:p>
            <a:r>
              <a:rPr lang="ja-JP" altLang="en-US" dirty="0"/>
              <a:t>耐久試験装置は</a:t>
            </a:r>
            <a:r>
              <a:rPr lang="en-US" altLang="ja-JP" dirty="0"/>
              <a:t>6</a:t>
            </a:r>
            <a:r>
              <a:rPr lang="ja-JP" altLang="en-US" dirty="0"/>
              <a:t>つのチャンネルを切り替えて動作します。</a:t>
            </a:r>
            <a:endParaRPr lang="en-US" altLang="ja-JP" dirty="0"/>
          </a:p>
          <a:p>
            <a:r>
              <a:rPr lang="ja-JP" altLang="en-US" dirty="0"/>
              <a:t>温度モジュールは</a:t>
            </a:r>
            <a:r>
              <a:rPr lang="en-US" altLang="ja-JP" dirty="0"/>
              <a:t>3</a:t>
            </a:r>
            <a:r>
              <a:rPr lang="ja-JP" altLang="en-US" dirty="0"/>
              <a:t>つを使用して</a:t>
            </a:r>
            <a:r>
              <a:rPr lang="en-US" altLang="ja-JP" dirty="0"/>
              <a:t>6</a:t>
            </a:r>
            <a:r>
              <a:rPr lang="ja-JP" altLang="en-US" dirty="0"/>
              <a:t>つのサンプルに個別に取り付けられます。</a:t>
            </a:r>
            <a:endParaRPr lang="en-US" altLang="ja-JP" dirty="0"/>
          </a:p>
          <a:p>
            <a:endParaRPr lang="en-US" altLang="ja-JP" dirty="0"/>
          </a:p>
          <a:p>
            <a:r>
              <a:rPr lang="ja-JP" altLang="en-US" dirty="0"/>
              <a:t>電圧モジュール</a:t>
            </a:r>
            <a:r>
              <a:rPr lang="en-US" altLang="ja-JP" dirty="0"/>
              <a:t>2</a:t>
            </a:r>
            <a:r>
              <a:rPr lang="ja-JP" altLang="en-US" dirty="0"/>
              <a:t>個、電流モジュール</a:t>
            </a:r>
            <a:r>
              <a:rPr lang="en-US" altLang="ja-JP" dirty="0"/>
              <a:t>1</a:t>
            </a:r>
            <a:r>
              <a:rPr lang="ja-JP" altLang="en-US" dirty="0"/>
              <a:t>個を使用しました。</a:t>
            </a:r>
            <a:endParaRPr lang="en-US" altLang="ja-JP" dirty="0"/>
          </a:p>
          <a:p>
            <a:r>
              <a:rPr lang="ja-JP" altLang="en-US" dirty="0"/>
              <a:t>試験項目の中に</a:t>
            </a:r>
            <a:r>
              <a:rPr lang="en-US" altLang="ja-JP" dirty="0"/>
              <a:t>80A CC Mode</a:t>
            </a:r>
            <a:r>
              <a:rPr lang="ja-JP" altLang="en-US" dirty="0"/>
              <a:t>試験があります。これに対応するために</a:t>
            </a:r>
            <a:r>
              <a:rPr lang="en-US" altLang="ja-JP" dirty="0"/>
              <a:t>701930</a:t>
            </a:r>
            <a:r>
              <a:rPr lang="ja-JP" altLang="en-US" dirty="0"/>
              <a:t>電流プローブを使用しました。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21</a:t>
            </a:fld>
            <a:endParaRPr kumimoji="1" lang="ja-JP" altLang="en-US"/>
          </a:p>
        </p:txBody>
      </p:sp>
    </p:spTree>
    <p:extLst>
      <p:ext uri="{BB962C8B-B14F-4D97-AF65-F5344CB8AC3E}">
        <p14:creationId xmlns:p14="http://schemas.microsoft.com/office/powerpoint/2010/main" val="308548636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고객사 </a:t>
            </a:r>
            <a:r>
              <a:rPr lang="en-US" altLang="ko-KR" dirty="0" err="1"/>
              <a:t>Woojin</a:t>
            </a:r>
            <a:r>
              <a:rPr lang="en-US" altLang="ko-KR" dirty="0"/>
              <a:t> </a:t>
            </a:r>
            <a:r>
              <a:rPr lang="ko-KR" altLang="en-US" dirty="0"/>
              <a:t>공업에 설치된 환경입니다</a:t>
            </a:r>
            <a:r>
              <a:rPr lang="en-US" altLang="ko-KR" dirty="0"/>
              <a:t>.</a:t>
            </a:r>
          </a:p>
          <a:p>
            <a:r>
              <a:rPr lang="ko-KR" altLang="en-US" dirty="0"/>
              <a:t>본 연구실은 챔버와 통합시스템으로 가득 차 있었습니다</a:t>
            </a:r>
            <a:r>
              <a:rPr lang="en-US" altLang="ko-KR" dirty="0"/>
              <a:t>.</a:t>
            </a:r>
          </a:p>
          <a:p>
            <a:endParaRPr lang="en-US" altLang="ko-KR" dirty="0"/>
          </a:p>
          <a:p>
            <a:r>
              <a:rPr lang="ko-KR" altLang="en-US" dirty="0"/>
              <a:t>우리에게는 </a:t>
            </a:r>
            <a:r>
              <a:rPr lang="en-US" altLang="ko-KR" dirty="0"/>
              <a:t>DL950</a:t>
            </a:r>
            <a:r>
              <a:rPr lang="ko-KR" altLang="en-US" dirty="0"/>
              <a:t>으로 통합된 솔루션을 새롭게 선보일 수 있는 기회였습니다</a:t>
            </a:r>
            <a:r>
              <a:rPr lang="en-US" altLang="ko-KR" dirty="0"/>
              <a:t>.</a:t>
            </a:r>
          </a:p>
          <a:p>
            <a:r>
              <a:rPr lang="ko-KR" altLang="en-US" dirty="0"/>
              <a:t>장시간 동안 안정된 데이터 처리와 재현성은 고객에게 깊은 신뢰로 다가 설 것입니다</a:t>
            </a:r>
            <a:r>
              <a:rPr lang="en-US" altLang="ko-KR" dirty="0"/>
              <a:t>.</a:t>
            </a:r>
          </a:p>
          <a:p>
            <a:r>
              <a:rPr lang="ko-KR" altLang="en-US" dirty="0"/>
              <a:t>이는 곧 마케팅의 효과로 이어질 수 있을 것이라 예상합니다</a:t>
            </a:r>
            <a:r>
              <a:rPr lang="en-US" altLang="ko-KR" dirty="0"/>
              <a:t>.</a:t>
            </a:r>
          </a:p>
          <a:p>
            <a:endParaRPr lang="en-US" altLang="ko-KR" dirty="0"/>
          </a:p>
          <a:p>
            <a:r>
              <a:rPr lang="ko-KR" altLang="en-US" dirty="0"/>
              <a:t>준비해온 영상을 보시겠습니다</a:t>
            </a:r>
            <a:r>
              <a:rPr lang="en-US" altLang="ko-KR" dirty="0"/>
              <a:t>.</a:t>
            </a:r>
          </a:p>
          <a:p>
            <a:endParaRPr lang="en-US" altLang="ko-KR" dirty="0"/>
          </a:p>
          <a:p>
            <a:r>
              <a:rPr lang="ja-JP" altLang="en-US" dirty="0"/>
              <a:t>お客様の</a:t>
            </a:r>
            <a:r>
              <a:rPr lang="en-US" altLang="ja-JP" dirty="0" err="1"/>
              <a:t>Woojin</a:t>
            </a:r>
            <a:r>
              <a:rPr lang="ja-JP" altLang="en-US" dirty="0"/>
              <a:t>工業に設置された環境です。</a:t>
            </a:r>
            <a:endParaRPr lang="en-US" altLang="ja-JP" dirty="0"/>
          </a:p>
          <a:p>
            <a:r>
              <a:rPr lang="ja-JP" altLang="en-US" dirty="0"/>
              <a:t>この研究室はチャンバーと統合システムでいっぱいでした。</a:t>
            </a:r>
            <a:endParaRPr lang="en-US" altLang="ja-JP" dirty="0"/>
          </a:p>
          <a:p>
            <a:endParaRPr lang="en-US" altLang="ja-JP" dirty="0"/>
          </a:p>
          <a:p>
            <a:r>
              <a:rPr lang="ja-JP" altLang="en-US" dirty="0"/>
              <a:t>私たちにとっては、</a:t>
            </a:r>
            <a:r>
              <a:rPr lang="en-US" altLang="ja-JP" dirty="0"/>
              <a:t>DL950</a:t>
            </a:r>
            <a:r>
              <a:rPr lang="ja-JP" altLang="en-US" dirty="0"/>
              <a:t>に統合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されたソリューションを新</a:t>
            </a:r>
            <a:r>
              <a:rPr lang="en-US" altLang="ja-JP" dirty="0"/>
              <a:t>[</a:t>
            </a:r>
            <a:r>
              <a:rPr lang="ja-JP" altLang="ko-KR" b="0" i="0" u="none" strike="noStrike" dirty="0">
                <a:solidFill>
                  <a:srgbClr val="1B47B9"/>
                </a:solidFill>
                <a:effectLst/>
                <a:ea typeface="-apple-system"/>
                <a:hlinkClick r:id="rId4"/>
              </a:rPr>
              <a:t>あら</a:t>
            </a:r>
            <a:r>
              <a:rPr lang="en-US" altLang="ja-JP" dirty="0"/>
              <a:t>]</a:t>
            </a:r>
            <a:r>
              <a:rPr lang="ja-JP" altLang="en-US" dirty="0"/>
              <a:t>たに披露</a:t>
            </a:r>
            <a:r>
              <a:rPr lang="en-US" altLang="ja-JP" dirty="0"/>
              <a:t>[</a:t>
            </a:r>
            <a:r>
              <a:rPr lang="ja-JP" altLang="ko-KR" b="0" i="0" u="none" strike="noStrike" dirty="0">
                <a:solidFill>
                  <a:srgbClr val="1B47B9"/>
                </a:solidFill>
                <a:effectLst/>
                <a:ea typeface="-apple-system"/>
                <a:hlinkClick r:id="rId5"/>
              </a:rPr>
              <a:t>ひろう</a:t>
            </a:r>
            <a:r>
              <a:rPr lang="en-US" altLang="ja-JP" dirty="0"/>
              <a:t>]</a:t>
            </a:r>
            <a:r>
              <a:rPr lang="ja-JP" altLang="en-US" dirty="0"/>
              <a:t>する機会でした。</a:t>
            </a:r>
            <a:endParaRPr lang="en-US" altLang="ja-JP" dirty="0"/>
          </a:p>
          <a:p>
            <a:r>
              <a:rPr lang="ja-JP" altLang="en-US" dirty="0"/>
              <a:t>長期間にわたって安定したデータ処理と再現性</a:t>
            </a:r>
            <a:r>
              <a:rPr lang="en-US" altLang="ja-JP" dirty="0"/>
              <a:t>[</a:t>
            </a:r>
            <a:r>
              <a:rPr lang="ja-JP" altLang="en-US" b="0" i="0" dirty="0">
                <a:solidFill>
                  <a:srgbClr val="333333"/>
                </a:solidFill>
                <a:effectLst/>
                <a:latin typeface="-apple-system"/>
              </a:rPr>
              <a:t>げんせい</a:t>
            </a:r>
            <a:r>
              <a:rPr lang="en-US" altLang="ja-JP" dirty="0"/>
              <a:t>]</a:t>
            </a:r>
            <a:r>
              <a:rPr lang="ja-JP" altLang="en-US" dirty="0"/>
              <a:t>は、お客様に深</a:t>
            </a:r>
            <a:r>
              <a:rPr lang="en-US" altLang="ja-JP" dirty="0"/>
              <a:t>[</a:t>
            </a:r>
            <a:r>
              <a:rPr lang="ja-JP" altLang="en-US" dirty="0"/>
              <a:t>ふか</a:t>
            </a:r>
            <a:r>
              <a:rPr lang="en-US" altLang="ja-JP" dirty="0"/>
              <a:t>]</a:t>
            </a:r>
            <a:r>
              <a:rPr lang="ja-JP" altLang="en-US" dirty="0"/>
              <a:t>い信頼「</a:t>
            </a:r>
            <a:r>
              <a:rPr lang="ja-JP" altLang="ko-KR" b="0" i="0" u="none" strike="noStrike" dirty="0">
                <a:solidFill>
                  <a:srgbClr val="1B47B9"/>
                </a:solidFill>
                <a:effectLst/>
                <a:ea typeface="-apple-system"/>
                <a:hlinkClick r:id="rId6"/>
              </a:rPr>
              <a:t>しんらい</a:t>
            </a:r>
            <a:r>
              <a:rPr lang="ja-JP" altLang="en-US" dirty="0"/>
              <a:t>」をもたらします。</a:t>
            </a:r>
            <a:endParaRPr lang="en-US" altLang="ja-JP" dirty="0"/>
          </a:p>
          <a:p>
            <a:r>
              <a:rPr lang="ja-JP" altLang="en-US" dirty="0"/>
              <a:t>これはまもなくマーケティングの効果「</a:t>
            </a:r>
            <a:r>
              <a:rPr lang="ja-JP" altLang="ko-KR" b="0" i="0" u="none" strike="noStrike" dirty="0">
                <a:solidFill>
                  <a:srgbClr val="1B47B9"/>
                </a:solidFill>
                <a:effectLst/>
                <a:ea typeface="-apple-system"/>
                <a:hlinkClick r:id="rId7"/>
              </a:rPr>
              <a:t>こうか</a:t>
            </a:r>
            <a:r>
              <a:rPr lang="ja-JP" altLang="en-US" dirty="0"/>
              <a:t>」につながると予想しています。</a:t>
            </a:r>
            <a:endParaRPr lang="en-US" altLang="ja-JP" dirty="0"/>
          </a:p>
          <a:p>
            <a:endParaRPr lang="en-US" altLang="ja-JP" dirty="0"/>
          </a:p>
          <a:p>
            <a:r>
              <a:rPr lang="ja-JP" altLang="en-US" dirty="0"/>
              <a:t>準備してきた映像を見てみましょう。</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22</a:t>
            </a:fld>
            <a:endParaRPr kumimoji="1" lang="ja-JP" altLang="en-US"/>
          </a:p>
        </p:txBody>
      </p:sp>
    </p:spTree>
    <p:extLst>
      <p:ext uri="{BB962C8B-B14F-4D97-AF65-F5344CB8AC3E}">
        <p14:creationId xmlns:p14="http://schemas.microsoft.com/office/powerpoint/2010/main" val="403149752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t>T&amp;M</a:t>
            </a:r>
            <a:r>
              <a:rPr lang="ko-KR" altLang="en-US" dirty="0"/>
              <a:t> </a:t>
            </a:r>
            <a:r>
              <a:rPr lang="en-US" altLang="ko-KR" dirty="0"/>
              <a:t>System </a:t>
            </a:r>
            <a:r>
              <a:rPr lang="ko-KR" altLang="en-US" dirty="0"/>
              <a:t>에서는 많은 측정장치들을 통합하고 있습니다</a:t>
            </a:r>
            <a:r>
              <a:rPr lang="en-US" altLang="ko-KR" dirty="0"/>
              <a:t>.</a:t>
            </a:r>
          </a:p>
          <a:p>
            <a:endParaRPr lang="en-US" altLang="ko-KR" dirty="0"/>
          </a:p>
          <a:p>
            <a:r>
              <a:rPr lang="en-US" altLang="ko-KR" dirty="0"/>
              <a:t>DL950</a:t>
            </a:r>
            <a:r>
              <a:rPr lang="ko-KR" altLang="en-US" dirty="0"/>
              <a:t>은 노이즈에 강합니다</a:t>
            </a:r>
            <a:r>
              <a:rPr lang="en-US" altLang="ko-KR" dirty="0"/>
              <a:t>. </a:t>
            </a:r>
            <a:r>
              <a:rPr lang="ko-KR" altLang="en-US" dirty="0"/>
              <a:t>또한</a:t>
            </a:r>
            <a:r>
              <a:rPr lang="en-US" altLang="ko-KR" dirty="0"/>
              <a:t>,</a:t>
            </a:r>
            <a:r>
              <a:rPr lang="ko-KR" altLang="en-US" dirty="0"/>
              <a:t> 채널 간 절연 그리고 여러 채널 신호측정 동기화</a:t>
            </a:r>
            <a:r>
              <a:rPr lang="en-US" altLang="ko-KR" dirty="0"/>
              <a:t>, </a:t>
            </a:r>
            <a:r>
              <a:rPr lang="ko-KR" altLang="en-US" dirty="0"/>
              <a:t>분석기능 등이 강점입니다</a:t>
            </a:r>
            <a:r>
              <a:rPr lang="en-US" altLang="ko-KR" dirty="0"/>
              <a:t>.</a:t>
            </a:r>
            <a:r>
              <a:rPr lang="ko-KR" altLang="en-US" dirty="0"/>
              <a:t> </a:t>
            </a:r>
          </a:p>
          <a:p>
            <a:r>
              <a:rPr lang="ko-KR" altLang="en-US" dirty="0"/>
              <a:t>우리는 </a:t>
            </a:r>
            <a:r>
              <a:rPr lang="en-US" altLang="ko-KR" dirty="0"/>
              <a:t>DL950</a:t>
            </a:r>
            <a:r>
              <a:rPr lang="ko-KR" altLang="en-US" dirty="0"/>
              <a:t>이 </a:t>
            </a:r>
            <a:r>
              <a:rPr lang="en-US" altLang="ko-KR" dirty="0"/>
              <a:t>NI DAQ </a:t>
            </a:r>
            <a:r>
              <a:rPr lang="ko-KR" altLang="en-US" dirty="0"/>
              <a:t>제품들을 대체하여 </a:t>
            </a:r>
            <a:r>
              <a:rPr lang="en-US" altLang="ko-KR" dirty="0"/>
              <a:t>SYSTEM </a:t>
            </a:r>
            <a:r>
              <a:rPr lang="ko-KR" altLang="en-US" dirty="0"/>
              <a:t>어플리케이션에 적극 검토할 것 입니다</a:t>
            </a:r>
            <a:r>
              <a:rPr lang="en-US" altLang="ko-KR" dirty="0"/>
              <a:t>.</a:t>
            </a:r>
          </a:p>
          <a:p>
            <a:endParaRPr lang="en-US" altLang="ko-KR" dirty="0"/>
          </a:p>
          <a:p>
            <a:r>
              <a:rPr lang="en-US" altLang="ja-JP" dirty="0"/>
              <a:t>T&amp;M System</a:t>
            </a:r>
            <a:r>
              <a:rPr lang="ja-JP" altLang="en-US" dirty="0"/>
              <a:t>は多くの測定装置を統合</a:t>
            </a:r>
            <a:r>
              <a:rPr lang="en-US" altLang="ja-JP" dirty="0"/>
              <a:t>[</a:t>
            </a:r>
            <a:r>
              <a:rPr lang="ja-JP" altLang="ko-KR" b="0" i="0" u="none" strike="noStrike" dirty="0">
                <a:solidFill>
                  <a:srgbClr val="1B47B9"/>
                </a:solidFill>
                <a:effectLst/>
                <a:ea typeface="-apple-system"/>
                <a:hlinkClick r:id="rId3"/>
              </a:rPr>
              <a:t>とうごう</a:t>
            </a:r>
            <a:r>
              <a:rPr lang="en-US" altLang="ja-JP" dirty="0"/>
              <a:t>]</a:t>
            </a:r>
            <a:r>
              <a:rPr lang="ja-JP" altLang="en-US" dirty="0"/>
              <a:t>しています。</a:t>
            </a:r>
            <a:endParaRPr lang="en-US" altLang="ja-JP" dirty="0"/>
          </a:p>
          <a:p>
            <a:r>
              <a:rPr lang="en-US" altLang="ja-JP" dirty="0"/>
              <a:t>DL950</a:t>
            </a:r>
            <a:r>
              <a:rPr lang="ja-JP" altLang="en-US" dirty="0"/>
              <a:t>はノイズに強いです。また、チャネル間の絶縁</a:t>
            </a:r>
            <a:r>
              <a:rPr lang="en-US" altLang="ja-JP" dirty="0"/>
              <a:t>[</a:t>
            </a:r>
            <a:r>
              <a:rPr lang="ja-JP" altLang="ko-KR" sz="1800" dirty="0">
                <a:effectLst/>
                <a:ea typeface="맑은 고딕" panose="020B0503020000020004" pitchFamily="50" charset="-127"/>
                <a:cs typeface="Times New Roman" panose="02020603050405020304" pitchFamily="18" charset="0"/>
              </a:rPr>
              <a:t>ぜつえん</a:t>
            </a:r>
            <a:r>
              <a:rPr lang="en-US" altLang="ja-JP" dirty="0"/>
              <a:t>]</a:t>
            </a:r>
            <a:r>
              <a:rPr lang="ja-JP" altLang="en-US" dirty="0"/>
              <a:t>、複数のチャネル信号測定の同期、</a:t>
            </a:r>
            <a:endParaRPr lang="en-US" altLang="ja-JP" dirty="0"/>
          </a:p>
          <a:p>
            <a:r>
              <a:rPr lang="ja-JP" altLang="en-US" dirty="0"/>
              <a:t>分析機能などが強みです。</a:t>
            </a:r>
            <a:r>
              <a:rPr lang="en-US" altLang="ja-JP" dirty="0"/>
              <a:t>DL950</a:t>
            </a:r>
            <a:r>
              <a:rPr lang="ja-JP" altLang="en-US" dirty="0"/>
              <a:t>は</a:t>
            </a:r>
            <a:r>
              <a:rPr lang="en-US" altLang="ja-JP" dirty="0"/>
              <a:t>NI DAQ</a:t>
            </a:r>
            <a:r>
              <a:rPr lang="ja-JP" altLang="en-US" dirty="0"/>
              <a:t>製品を置き換え</a:t>
            </a:r>
            <a:r>
              <a:rPr lang="en-US" altLang="ja-JP" dirty="0"/>
              <a:t>[</a:t>
            </a:r>
            <a:r>
              <a:rPr lang="ja-JP" altLang="ko-KR" b="0" i="0" u="none" strike="noStrike" dirty="0">
                <a:solidFill>
                  <a:srgbClr val="1B47B9"/>
                </a:solidFill>
                <a:effectLst/>
                <a:ea typeface="-apple-system"/>
              </a:rPr>
              <a:t>おきかえ</a:t>
            </a:r>
            <a:r>
              <a:rPr lang="en-US" altLang="ja-JP" b="0" i="0" u="none" strike="noStrike" dirty="0">
                <a:solidFill>
                  <a:srgbClr val="1B47B9"/>
                </a:solidFill>
                <a:effectLst/>
                <a:ea typeface="-apple-system"/>
              </a:rPr>
              <a:t>]</a:t>
            </a:r>
            <a:r>
              <a:rPr lang="ja-JP" altLang="en-US" dirty="0"/>
              <a:t>て</a:t>
            </a:r>
            <a:r>
              <a:rPr lang="en-US" altLang="ja-JP" dirty="0"/>
              <a:t>SYSTEM</a:t>
            </a:r>
            <a:r>
              <a:rPr lang="ja-JP" altLang="en-US" dirty="0"/>
              <a:t>アプリケーションに積極的</a:t>
            </a:r>
            <a:r>
              <a:rPr lang="en-US" altLang="ja-JP" dirty="0"/>
              <a:t>[</a:t>
            </a:r>
            <a:r>
              <a:rPr lang="ja-JP" altLang="ko-KR" b="0" i="0" u="none" strike="noStrike" dirty="0">
                <a:solidFill>
                  <a:srgbClr val="1B47B9"/>
                </a:solidFill>
                <a:effectLst/>
                <a:ea typeface="-apple-system"/>
                <a:hlinkClick r:id="rId4"/>
              </a:rPr>
              <a:t>せっきょくてき</a:t>
            </a:r>
            <a:r>
              <a:rPr lang="en-US" altLang="ja-JP" dirty="0"/>
              <a:t>]</a:t>
            </a:r>
            <a:r>
              <a:rPr lang="ja-JP" altLang="en-US" dirty="0"/>
              <a:t>に検討します。</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23</a:t>
            </a:fld>
            <a:endParaRPr kumimoji="1" lang="ja-JP" altLang="en-US"/>
          </a:p>
        </p:txBody>
      </p:sp>
    </p:spTree>
    <p:extLst>
      <p:ext uri="{BB962C8B-B14F-4D97-AF65-F5344CB8AC3E}">
        <p14:creationId xmlns:p14="http://schemas.microsoft.com/office/powerpoint/2010/main" val="423266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현재 </a:t>
            </a:r>
            <a:r>
              <a:rPr lang="ko-KR" altLang="en-US" dirty="0" err="1"/>
              <a:t>영업쪽에서</a:t>
            </a:r>
            <a:r>
              <a:rPr lang="ko-KR" altLang="en-US" dirty="0"/>
              <a:t> 진행 검토 중인 </a:t>
            </a:r>
            <a:r>
              <a:rPr lang="en-US" altLang="ko-KR" dirty="0"/>
              <a:t>JOB</a:t>
            </a:r>
            <a:r>
              <a:rPr lang="ko-KR" altLang="en-US" dirty="0"/>
              <a:t>들은 다음과 같습니다</a:t>
            </a:r>
            <a:r>
              <a:rPr lang="en-US" altLang="ko-KR" dirty="0"/>
              <a:t>.</a:t>
            </a:r>
          </a:p>
          <a:p>
            <a:endParaRPr lang="en-US" altLang="ko-KR" dirty="0"/>
          </a:p>
          <a:p>
            <a:r>
              <a:rPr lang="ko-KR" altLang="en-US" dirty="0"/>
              <a:t>삼성은 전류채널 </a:t>
            </a:r>
            <a:r>
              <a:rPr lang="en-US" altLang="ko-KR" dirty="0"/>
              <a:t>48</a:t>
            </a:r>
            <a:r>
              <a:rPr lang="ko-KR" altLang="en-US" dirty="0"/>
              <a:t>개</a:t>
            </a:r>
            <a:r>
              <a:rPr lang="en-US" altLang="ko-KR" dirty="0"/>
              <a:t>(</a:t>
            </a:r>
            <a:r>
              <a:rPr lang="ko-KR" altLang="en-US" dirty="0"/>
              <a:t>전류용량 수 </a:t>
            </a:r>
            <a:r>
              <a:rPr lang="en-US" altLang="ko-KR" dirty="0"/>
              <a:t>A</a:t>
            </a:r>
            <a:r>
              <a:rPr lang="ko-KR" altLang="en-US" dirty="0"/>
              <a:t>급</a:t>
            </a:r>
            <a:r>
              <a:rPr lang="en-US" altLang="ko-KR" dirty="0"/>
              <a:t>)</a:t>
            </a:r>
            <a:r>
              <a:rPr lang="ko-KR" altLang="en-US" dirty="0"/>
              <a:t>의 측정 시스템을 제안하고 있습니다</a:t>
            </a:r>
            <a:r>
              <a:rPr lang="en-US" altLang="ko-KR" dirty="0"/>
              <a:t>. </a:t>
            </a:r>
          </a:p>
          <a:p>
            <a:r>
              <a:rPr lang="en-US" altLang="ko-KR" dirty="0"/>
              <a:t>DL950</a:t>
            </a:r>
            <a:r>
              <a:rPr lang="ko-KR" altLang="en-US" dirty="0"/>
              <a:t>은 보유중이고 모듈을 추가해서 구축할 계획입니다</a:t>
            </a:r>
            <a:r>
              <a:rPr lang="en-US" altLang="ko-KR" dirty="0"/>
              <a:t>.(</a:t>
            </a:r>
            <a:r>
              <a:rPr lang="ko-KR" altLang="en-US" dirty="0"/>
              <a:t>시스템 제안</a:t>
            </a:r>
            <a:r>
              <a:rPr lang="en-US" altLang="ko-KR" dirty="0"/>
              <a:t>)</a:t>
            </a:r>
          </a:p>
          <a:p>
            <a:endParaRPr lang="en-US" altLang="ko-KR" sz="1600" dirty="0">
              <a:solidFill>
                <a:schemeClr val="accent6">
                  <a:lumMod val="60000"/>
                  <a:lumOff val="40000"/>
                </a:schemeClr>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err="1"/>
              <a:t>스테츠칩팩코리아는</a:t>
            </a:r>
            <a:r>
              <a:rPr lang="ko-KR" altLang="en-US" dirty="0"/>
              <a:t> </a:t>
            </a:r>
            <a:r>
              <a:rPr lang="en-US" altLang="ko-KR" dirty="0"/>
              <a:t>1</a:t>
            </a:r>
            <a:r>
              <a:rPr lang="ko-KR" altLang="en-US" dirty="0"/>
              <a:t>대 검토 중입니다</a:t>
            </a:r>
            <a:r>
              <a:rPr lang="en-US" altLang="ko-KR"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sz="1200" dirty="0">
                <a:solidFill>
                  <a:schemeClr val="accent6">
                    <a:lumMod val="60000"/>
                    <a:lumOff val="40000"/>
                  </a:schemeClr>
                </a:solidFill>
              </a:rPr>
              <a:t>반도체 완성테스트</a:t>
            </a:r>
            <a:r>
              <a:rPr lang="en-US" altLang="ko-KR" sz="1200" dirty="0">
                <a:solidFill>
                  <a:schemeClr val="accent6">
                    <a:lumMod val="60000"/>
                    <a:lumOff val="40000"/>
                  </a:schemeClr>
                </a:solidFill>
              </a:rPr>
              <a:t>(</a:t>
            </a:r>
            <a:r>
              <a:rPr lang="ko-KR" altLang="en-US" sz="1200" dirty="0" err="1">
                <a:solidFill>
                  <a:schemeClr val="accent6">
                    <a:lumMod val="60000"/>
                    <a:lumOff val="40000"/>
                  </a:schemeClr>
                </a:solidFill>
              </a:rPr>
              <a:t>루핑테스트</a:t>
            </a:r>
            <a:r>
              <a:rPr lang="en-US" altLang="ko-KR" sz="1200" dirty="0">
                <a:solidFill>
                  <a:schemeClr val="accent6">
                    <a:lumMod val="60000"/>
                    <a:lumOff val="40000"/>
                  </a:schemeClr>
                </a:solidFill>
              </a:rPr>
              <a:t>)</a:t>
            </a:r>
            <a:r>
              <a:rPr lang="ko-KR" altLang="en-US" sz="1200" dirty="0">
                <a:solidFill>
                  <a:schemeClr val="accent6">
                    <a:lumMod val="60000"/>
                    <a:lumOff val="40000"/>
                  </a:schemeClr>
                </a:solidFill>
              </a:rPr>
              <a:t>에 사용되고</a:t>
            </a:r>
            <a:r>
              <a:rPr lang="en-US" altLang="ko-KR" sz="1200" dirty="0">
                <a:solidFill>
                  <a:schemeClr val="accent6">
                    <a:lumMod val="60000"/>
                    <a:lumOff val="40000"/>
                  </a:schemeClr>
                </a:solidFill>
              </a:rPr>
              <a:t> 2</a:t>
            </a:r>
            <a:r>
              <a:rPr lang="ko-KR" altLang="en-US" sz="1200" dirty="0">
                <a:solidFill>
                  <a:schemeClr val="accent6">
                    <a:lumMod val="60000"/>
                    <a:lumOff val="40000"/>
                  </a:schemeClr>
                </a:solidFill>
              </a:rPr>
              <a:t>일정도 </a:t>
            </a:r>
            <a:r>
              <a:rPr lang="ko-KR" altLang="en-US" sz="1200" dirty="0" err="1">
                <a:solidFill>
                  <a:schemeClr val="accent6">
                    <a:lumMod val="60000"/>
                    <a:lumOff val="40000"/>
                  </a:schemeClr>
                </a:solidFill>
              </a:rPr>
              <a:t>운영시험입니다</a:t>
            </a:r>
            <a:r>
              <a:rPr lang="en-US" altLang="ko-KR" sz="1200" dirty="0">
                <a:solidFill>
                  <a:schemeClr val="accent6">
                    <a:lumMod val="60000"/>
                    <a:lumOff val="40000"/>
                  </a:schemeClr>
                </a:solidFill>
              </a:rPr>
              <a:t>. </a:t>
            </a:r>
            <a:r>
              <a:rPr lang="ko-KR" altLang="en-US" sz="1200" dirty="0">
                <a:solidFill>
                  <a:schemeClr val="accent6">
                    <a:lumMod val="60000"/>
                    <a:lumOff val="40000"/>
                  </a:schemeClr>
                </a:solidFill>
              </a:rPr>
              <a:t>오실로스코프로 대응 불가하여 </a:t>
            </a:r>
            <a:r>
              <a:rPr lang="en-US" altLang="ko-KR" sz="1200" dirty="0">
                <a:solidFill>
                  <a:schemeClr val="accent6">
                    <a:lumMod val="60000"/>
                    <a:lumOff val="40000"/>
                  </a:schemeClr>
                </a:solidFill>
              </a:rPr>
              <a:t>DAQ </a:t>
            </a:r>
            <a:r>
              <a:rPr lang="ko-KR" altLang="en-US" sz="1200" dirty="0">
                <a:solidFill>
                  <a:schemeClr val="accent6">
                    <a:lumMod val="60000"/>
                    <a:lumOff val="40000"/>
                  </a:schemeClr>
                </a:solidFill>
              </a:rPr>
              <a:t>기능들이 필요하여 </a:t>
            </a:r>
            <a:r>
              <a:rPr lang="en-US" altLang="ko-KR" sz="1200" dirty="0">
                <a:solidFill>
                  <a:schemeClr val="accent6">
                    <a:lumMod val="60000"/>
                    <a:lumOff val="40000"/>
                  </a:schemeClr>
                </a:solidFill>
              </a:rPr>
              <a:t>DL950</a:t>
            </a:r>
            <a:r>
              <a:rPr lang="ko-KR" altLang="en-US" sz="1200" dirty="0">
                <a:solidFill>
                  <a:schemeClr val="accent6">
                    <a:lumMod val="60000"/>
                    <a:lumOff val="40000"/>
                  </a:schemeClr>
                </a:solidFill>
              </a:rPr>
              <a:t>으로 제안하였습니다</a:t>
            </a:r>
            <a:r>
              <a:rPr lang="en-US" altLang="ko-KR" sz="1200" dirty="0">
                <a:solidFill>
                  <a:schemeClr val="accent6">
                    <a:lumMod val="60000"/>
                    <a:lumOff val="40000"/>
                  </a:schemeClr>
                </a:solidFill>
              </a:rPr>
              <a:t>.</a:t>
            </a:r>
          </a:p>
          <a:p>
            <a:endParaRPr lang="en-US" altLang="ko-KR" dirty="0"/>
          </a:p>
          <a:p>
            <a:r>
              <a:rPr lang="ko-KR" altLang="en-US" dirty="0"/>
              <a:t>포스코는 </a:t>
            </a:r>
            <a:r>
              <a:rPr lang="en-US" altLang="ko-KR" dirty="0"/>
              <a:t>2</a:t>
            </a:r>
            <a:r>
              <a:rPr lang="ko-KR" altLang="en-US" dirty="0"/>
              <a:t>대 검토 중입니다</a:t>
            </a:r>
            <a:r>
              <a:rPr lang="en-US" altLang="ko-KR" dirty="0"/>
              <a:t>.</a:t>
            </a:r>
          </a:p>
          <a:p>
            <a:r>
              <a:rPr lang="ko-KR" altLang="en-US" dirty="0"/>
              <a:t>전기품질모니터링 전압</a:t>
            </a:r>
            <a:r>
              <a:rPr lang="en-US" altLang="ko-KR" dirty="0"/>
              <a:t>, </a:t>
            </a:r>
            <a:r>
              <a:rPr lang="ko-KR" altLang="en-US" dirty="0"/>
              <a:t>전류 그리고 주파수 등을 모니터링하고 분석하는 장비입니다</a:t>
            </a:r>
            <a:r>
              <a:rPr lang="en-US" altLang="ko-KR" dirty="0"/>
              <a:t>. </a:t>
            </a:r>
          </a:p>
          <a:p>
            <a:endParaRPr lang="en-US" altLang="ko-KR" dirty="0"/>
          </a:p>
          <a:p>
            <a:r>
              <a:rPr lang="ko-KR" altLang="en-US" dirty="0"/>
              <a:t>계양전기 </a:t>
            </a:r>
            <a:r>
              <a:rPr lang="en-US" altLang="ko-KR" dirty="0"/>
              <a:t>1</a:t>
            </a:r>
            <a:r>
              <a:rPr lang="ko-KR" altLang="en-US" dirty="0"/>
              <a:t>대 검토 중이며</a:t>
            </a:r>
            <a:r>
              <a:rPr lang="en-US" altLang="ko-KR" dirty="0"/>
              <a:t>, </a:t>
            </a:r>
            <a:r>
              <a:rPr lang="ko-KR" altLang="en-US" dirty="0"/>
              <a:t>자동차 선루프의 모터를 시험하는 어플리케이션에 구성될 예정입니다</a:t>
            </a:r>
            <a:r>
              <a:rPr lang="en-US" altLang="ko-KR" dirty="0"/>
              <a:t>.</a:t>
            </a:r>
          </a:p>
          <a:p>
            <a:endParaRPr lang="en-US" altLang="ko-KR" dirty="0"/>
          </a:p>
          <a:p>
            <a:r>
              <a:rPr lang="en-US" altLang="ko-KR" dirty="0"/>
              <a:t>-------------------------------------------------------------------------------------------------------------------------------------------------------------------------------</a:t>
            </a:r>
          </a:p>
          <a:p>
            <a:endParaRPr lang="en-US" altLang="ja-JP" dirty="0"/>
          </a:p>
          <a:p>
            <a:r>
              <a:rPr lang="ja-JP" altLang="en-US" dirty="0"/>
              <a:t>現在営業側で進行</a:t>
            </a:r>
            <a:r>
              <a:rPr lang="en-US" altLang="ja-JP" dirty="0"/>
              <a:t>[</a:t>
            </a:r>
            <a:r>
              <a:rPr lang="ja-JP" altLang="ko-KR" b="0" i="0" u="none" strike="noStrike" dirty="0">
                <a:solidFill>
                  <a:srgbClr val="1B47B9"/>
                </a:solidFill>
                <a:effectLst/>
                <a:ea typeface="-apple-system"/>
                <a:hlinkClick r:id="rId3"/>
              </a:rPr>
              <a:t>しんこう</a:t>
            </a:r>
            <a:r>
              <a:rPr lang="en-US" altLang="ja-JP" dirty="0"/>
              <a:t>]</a:t>
            </a:r>
            <a:r>
              <a:rPr lang="ja-JP" altLang="en-US" dirty="0"/>
              <a:t>検討中の</a:t>
            </a:r>
            <a:r>
              <a:rPr lang="en-US" altLang="ja-JP" dirty="0"/>
              <a:t>JOB</a:t>
            </a:r>
            <a:r>
              <a:rPr lang="ja-JP" altLang="en-US" dirty="0"/>
              <a:t>は次のとおりです。</a:t>
            </a:r>
            <a:endParaRPr lang="en-US" altLang="ja-JP" dirty="0"/>
          </a:p>
          <a:p>
            <a:endParaRPr lang="en-US" altLang="ja-JP" dirty="0"/>
          </a:p>
          <a:p>
            <a:r>
              <a:rPr lang="en-US" altLang="ja-JP" dirty="0"/>
              <a:t>Samsung</a:t>
            </a:r>
            <a:r>
              <a:rPr lang="ja-JP" altLang="en-US" dirty="0"/>
              <a:t>は、電流チャンネル</a:t>
            </a:r>
            <a:r>
              <a:rPr lang="en-US" altLang="ja-JP" dirty="0"/>
              <a:t>48</a:t>
            </a:r>
            <a:r>
              <a:rPr lang="ja-JP" altLang="en-US" dirty="0"/>
              <a:t>個（電流容量数</a:t>
            </a:r>
            <a:r>
              <a:rPr lang="en-US" altLang="ja-JP" dirty="0"/>
              <a:t>A</a:t>
            </a:r>
            <a:r>
              <a:rPr lang="ja-JP" altLang="en-US" dirty="0"/>
              <a:t>級）の測定システムを提案しています。</a:t>
            </a:r>
            <a:endParaRPr lang="en-US" altLang="ja-JP" dirty="0"/>
          </a:p>
          <a:p>
            <a:r>
              <a:rPr lang="en-US" altLang="ja-JP" dirty="0"/>
              <a:t>DL950</a:t>
            </a:r>
            <a:r>
              <a:rPr lang="ja-JP" altLang="en-US" dirty="0"/>
              <a:t>は保有中で、モジュールを追加して構築する計画です。（システム提案）</a:t>
            </a:r>
            <a:endParaRPr lang="en-US" altLang="ja-JP" dirty="0"/>
          </a:p>
          <a:p>
            <a:endParaRPr lang="en-US" altLang="ja-JP" dirty="0"/>
          </a:p>
          <a:p>
            <a:r>
              <a:rPr lang="ja-JP" altLang="en-US" dirty="0"/>
              <a:t>ステッツチップパックコリアは</a:t>
            </a:r>
            <a:r>
              <a:rPr lang="en-US" altLang="ja-JP" dirty="0"/>
              <a:t>1</a:t>
            </a:r>
            <a:r>
              <a:rPr lang="ja-JP" altLang="en-US" dirty="0"/>
              <a:t>台検討中です。</a:t>
            </a:r>
            <a:endParaRPr lang="en-US" altLang="ja-JP" dirty="0"/>
          </a:p>
          <a:p>
            <a:r>
              <a:rPr lang="ja-JP" altLang="en-US" dirty="0"/>
              <a:t>半導体完成テスト（ルーフィングテスト）に使用され、</a:t>
            </a:r>
            <a:r>
              <a:rPr lang="en-US" altLang="ja-JP" dirty="0"/>
              <a:t>2</a:t>
            </a:r>
            <a:r>
              <a:rPr lang="ja-JP" altLang="en-US" dirty="0"/>
              <a:t>日程度運営試験です。</a:t>
            </a:r>
            <a:endParaRPr lang="en-US" altLang="ja-JP" dirty="0"/>
          </a:p>
          <a:p>
            <a:r>
              <a:rPr lang="ja-JP" altLang="en-US" dirty="0"/>
              <a:t>オシロスコープで対応しません、</a:t>
            </a:r>
            <a:r>
              <a:rPr lang="en-US" altLang="ja-JP" dirty="0"/>
              <a:t>DAQ</a:t>
            </a:r>
            <a:r>
              <a:rPr lang="ja-JP" altLang="en-US" dirty="0"/>
              <a:t>機能が必要で</a:t>
            </a:r>
            <a:r>
              <a:rPr lang="en-US" altLang="ja-JP" dirty="0"/>
              <a:t>DL950</a:t>
            </a:r>
            <a:r>
              <a:rPr lang="ja-JP" altLang="en-US" dirty="0"/>
              <a:t>として提案しました。</a:t>
            </a:r>
            <a:endParaRPr lang="en-US" altLang="ja-JP" dirty="0"/>
          </a:p>
          <a:p>
            <a:endParaRPr lang="en-US" altLang="ja-JP" dirty="0"/>
          </a:p>
          <a:p>
            <a:r>
              <a:rPr lang="en-US" altLang="ja-JP" dirty="0" err="1"/>
              <a:t>posco</a:t>
            </a:r>
            <a:r>
              <a:rPr lang="ja-JP" altLang="en-US" dirty="0"/>
              <a:t>は</a:t>
            </a:r>
            <a:r>
              <a:rPr lang="en-US" altLang="ja-JP" dirty="0"/>
              <a:t>2</a:t>
            </a:r>
            <a:r>
              <a:rPr lang="ja-JP" altLang="en-US" dirty="0"/>
              <a:t>台検討中です。</a:t>
            </a:r>
            <a:endParaRPr lang="en-US" altLang="ja-JP" dirty="0"/>
          </a:p>
          <a:p>
            <a:r>
              <a:rPr lang="ja-JP" altLang="en-US" dirty="0"/>
              <a:t>電気品質モニタリング電圧、電流、周波数などをモニタリング・分析する機器です。</a:t>
            </a:r>
            <a:endParaRPr lang="en-US" altLang="ja-JP" dirty="0"/>
          </a:p>
          <a:p>
            <a:endParaRPr lang="en-US" altLang="ja-JP" dirty="0"/>
          </a:p>
          <a:p>
            <a:r>
              <a:rPr lang="en-US" altLang="ja-JP" dirty="0" err="1"/>
              <a:t>Keyang</a:t>
            </a:r>
            <a:r>
              <a:rPr lang="ja-JP" altLang="en-US" dirty="0"/>
              <a:t>電機</a:t>
            </a:r>
            <a:r>
              <a:rPr lang="en-US" altLang="ja-JP" dirty="0"/>
              <a:t>1</a:t>
            </a:r>
            <a:r>
              <a:rPr lang="ja-JP" altLang="en-US" dirty="0"/>
              <a:t>台検討中であり、自動車</a:t>
            </a:r>
            <a:r>
              <a:rPr lang="ja-JP" altLang="en-US" b="0" i="0" dirty="0">
                <a:solidFill>
                  <a:srgbClr val="333333"/>
                </a:solidFill>
                <a:effectLst/>
                <a:latin typeface="-apple-system"/>
              </a:rPr>
              <a:t>サンルーフ</a:t>
            </a:r>
            <a:r>
              <a:rPr lang="ja-JP" altLang="en-US" dirty="0"/>
              <a:t>のモータを試験するアプリケーションに構成される予定です。</a:t>
            </a:r>
            <a:endParaRPr lang="en-US" altLang="ko-KR" dirty="0"/>
          </a:p>
          <a:p>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24</a:t>
            </a:fld>
            <a:endParaRPr kumimoji="1" lang="ja-JP" altLang="en-US"/>
          </a:p>
        </p:txBody>
      </p:sp>
    </p:spTree>
    <p:extLst>
      <p:ext uri="{BB962C8B-B14F-4D97-AF65-F5344CB8AC3E}">
        <p14:creationId xmlns:p14="http://schemas.microsoft.com/office/powerpoint/2010/main" val="15774442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None/>
            </a:pPr>
            <a:r>
              <a:rPr lang="ko-KR" altLang="en-US" dirty="0"/>
              <a:t>다음은 </a:t>
            </a:r>
            <a:r>
              <a:rPr lang="en-US" altLang="ko-KR" dirty="0"/>
              <a:t>YMI</a:t>
            </a:r>
            <a:r>
              <a:rPr lang="ko-KR" altLang="en-US" dirty="0"/>
              <a:t>에게 요구하는 내용입니다</a:t>
            </a:r>
            <a:r>
              <a:rPr lang="en-US" altLang="ko-KR" dirty="0"/>
              <a:t>.</a:t>
            </a:r>
          </a:p>
          <a:p>
            <a:pPr marL="0" indent="0">
              <a:buNone/>
            </a:pPr>
            <a:endParaRPr lang="en-US" altLang="ko-KR" dirty="0"/>
          </a:p>
          <a:p>
            <a:pPr marL="0" indent="0">
              <a:buNone/>
            </a:pPr>
            <a:r>
              <a:rPr lang="en-US" altLang="ko-KR" dirty="0"/>
              <a:t>- </a:t>
            </a:r>
            <a:r>
              <a:rPr lang="ko-KR" altLang="en-US" dirty="0" err="1"/>
              <a:t>물리층</a:t>
            </a:r>
            <a:r>
              <a:rPr lang="ko-KR" altLang="en-US" dirty="0"/>
              <a:t> 분석 기능 입니다</a:t>
            </a:r>
            <a:r>
              <a:rPr lang="en-US" altLang="ko-KR" dirty="0"/>
              <a:t>.</a:t>
            </a:r>
          </a:p>
          <a:p>
            <a:pPr marL="0" indent="0">
              <a:buNone/>
            </a:pPr>
            <a:r>
              <a:rPr lang="en-US" altLang="ko-KR" dirty="0"/>
              <a:t> : </a:t>
            </a:r>
            <a:r>
              <a:rPr lang="ko-KR" altLang="en-US" dirty="0"/>
              <a:t>오실로스코프의 </a:t>
            </a:r>
            <a:r>
              <a:rPr lang="en-US" altLang="ko-KR" dirty="0"/>
              <a:t>CAN/CANFD </a:t>
            </a:r>
            <a:r>
              <a:rPr lang="ko-KR" altLang="en-US" dirty="0"/>
              <a:t>분석 기능처럼 </a:t>
            </a:r>
            <a:r>
              <a:rPr lang="en-US" altLang="ko-KR" dirty="0"/>
              <a:t>DL950</a:t>
            </a:r>
            <a:r>
              <a:rPr lang="ko-KR" altLang="en-US" dirty="0"/>
              <a:t>에서도 </a:t>
            </a:r>
            <a:r>
              <a:rPr lang="ko-KR" altLang="en-US" dirty="0" err="1"/>
              <a:t>물리층</a:t>
            </a:r>
            <a:r>
              <a:rPr lang="ko-KR" altLang="en-US" dirty="0"/>
              <a:t> 분석 되었으면 합니다</a:t>
            </a:r>
            <a:r>
              <a:rPr lang="en-US" altLang="ko-KR" dirty="0"/>
              <a:t>. </a:t>
            </a:r>
            <a:r>
              <a:rPr lang="ko-KR" altLang="en-US" dirty="0"/>
              <a:t>판매층을 더욱 확대할 수 있을 거 같습니다</a:t>
            </a:r>
            <a:r>
              <a:rPr lang="en-US" altLang="ko-KR" dirty="0"/>
              <a:t>.</a:t>
            </a:r>
          </a:p>
          <a:p>
            <a:pPr marL="0" indent="0">
              <a:buFontTx/>
              <a:buNone/>
            </a:pPr>
            <a:endParaRPr lang="en-US" altLang="ko-KR" dirty="0"/>
          </a:p>
          <a:p>
            <a:pPr marL="171450" indent="-171450">
              <a:buFontTx/>
              <a:buChar char="-"/>
            </a:pPr>
            <a:r>
              <a:rPr lang="ko-KR" altLang="en-US" dirty="0"/>
              <a:t>내장 프린터 기능입니다</a:t>
            </a:r>
            <a:r>
              <a:rPr lang="en-US" altLang="ko-KR" dirty="0"/>
              <a:t>.</a:t>
            </a:r>
          </a:p>
          <a:p>
            <a:pPr marL="0" indent="0">
              <a:buFontTx/>
              <a:buNone/>
            </a:pPr>
            <a:r>
              <a:rPr lang="en-US" altLang="ko-KR" dirty="0"/>
              <a:t> : </a:t>
            </a:r>
            <a:r>
              <a:rPr lang="ko-KR" altLang="en-US" dirty="0"/>
              <a:t>과거 </a:t>
            </a:r>
            <a:r>
              <a:rPr lang="ko-KR" altLang="en-US" dirty="0" err="1"/>
              <a:t>스코프코더에는</a:t>
            </a:r>
            <a:r>
              <a:rPr lang="ko-KR" altLang="en-US" dirty="0"/>
              <a:t> 프린터가 내장되어 있어서</a:t>
            </a:r>
            <a:r>
              <a:rPr lang="en-US" altLang="ko-KR" dirty="0"/>
              <a:t>, </a:t>
            </a:r>
            <a:r>
              <a:rPr lang="ko-KR" altLang="en-US" dirty="0"/>
              <a:t>현장에서 측정 후 바로 종이로 프린트하여 측정 내용을 확인할 수 있었습니다</a:t>
            </a:r>
            <a:r>
              <a:rPr lang="en-US" altLang="ko-KR" dirty="0"/>
              <a:t>.</a:t>
            </a:r>
          </a:p>
          <a:p>
            <a:pPr marL="0" indent="0">
              <a:buFontTx/>
              <a:buNone/>
            </a:pPr>
            <a:r>
              <a:rPr lang="en-US" altLang="ko-KR" dirty="0"/>
              <a:t>  </a:t>
            </a:r>
            <a:r>
              <a:rPr lang="ko-KR" altLang="en-US" dirty="0"/>
              <a:t>지금은 내장 프린터가 없어진 관계로</a:t>
            </a:r>
            <a:r>
              <a:rPr lang="en-US" altLang="ko-KR" dirty="0"/>
              <a:t>, </a:t>
            </a:r>
            <a:r>
              <a:rPr lang="ko-KR" altLang="en-US" dirty="0"/>
              <a:t>현장에서 바로 확인이 어렵습니다</a:t>
            </a:r>
            <a:r>
              <a:rPr lang="en-US" altLang="ko-KR" dirty="0"/>
              <a:t>.</a:t>
            </a:r>
          </a:p>
          <a:p>
            <a:pPr marL="0" indent="0">
              <a:buFontTx/>
              <a:buNone/>
            </a:pPr>
            <a:r>
              <a:rPr lang="en-US" altLang="ko-KR" dirty="0"/>
              <a:t>  </a:t>
            </a:r>
            <a:r>
              <a:rPr lang="ko-KR" altLang="en-US" dirty="0"/>
              <a:t>특히 현대중공업에서는 현장에서 종이로 확인하였는데</a:t>
            </a:r>
            <a:r>
              <a:rPr lang="en-US" altLang="ko-KR" dirty="0"/>
              <a:t>, DL950</a:t>
            </a:r>
            <a:r>
              <a:rPr lang="ko-KR" altLang="en-US" dirty="0"/>
              <a:t>에는 안되기 때문에</a:t>
            </a:r>
            <a:r>
              <a:rPr lang="en-US" altLang="ko-KR" dirty="0"/>
              <a:t>, </a:t>
            </a:r>
            <a:r>
              <a:rPr lang="ko-KR" altLang="en-US" dirty="0"/>
              <a:t>최근 타사 제품</a:t>
            </a:r>
            <a:r>
              <a:rPr lang="en-US" altLang="ko-KR" dirty="0"/>
              <a:t>(</a:t>
            </a:r>
            <a:r>
              <a:rPr lang="ko-KR" altLang="en-US" dirty="0" err="1"/>
              <a:t>히오키</a:t>
            </a:r>
            <a:r>
              <a:rPr lang="en-US" altLang="ko-KR" dirty="0"/>
              <a:t>)</a:t>
            </a:r>
            <a:r>
              <a:rPr lang="ko-KR" altLang="en-US" dirty="0"/>
              <a:t>으로 구매한 경우도 있었습니다</a:t>
            </a:r>
            <a:r>
              <a:rPr lang="en-US" altLang="ko-KR" dirty="0"/>
              <a:t>.</a:t>
            </a:r>
          </a:p>
          <a:p>
            <a:pPr marL="0" indent="0">
              <a:buFontTx/>
              <a:buNone/>
            </a:pPr>
            <a:r>
              <a:rPr lang="en-US" altLang="ko-KR" dirty="0"/>
              <a:t>  OTDR </a:t>
            </a:r>
            <a:r>
              <a:rPr lang="ko-KR" altLang="en-US" dirty="0"/>
              <a:t>처럼</a:t>
            </a:r>
            <a:r>
              <a:rPr lang="en-US" altLang="ko-KR" dirty="0"/>
              <a:t> </a:t>
            </a:r>
            <a:r>
              <a:rPr lang="ko-KR" altLang="en-US" dirty="0"/>
              <a:t>외장형 프린터 드라이버를 설치하여 사용할 수 있도록 해주시면 좋겠습니다</a:t>
            </a:r>
            <a:r>
              <a:rPr lang="en-US" altLang="ko-KR" dirty="0"/>
              <a:t>.</a:t>
            </a:r>
          </a:p>
          <a:p>
            <a:pPr marL="0" indent="0">
              <a:buFontTx/>
              <a:buNone/>
            </a:pPr>
            <a:r>
              <a:rPr lang="en-US" altLang="ko-KR" dirty="0"/>
              <a:t>  WT1800R</a:t>
            </a:r>
            <a:r>
              <a:rPr lang="ko-KR" altLang="en-US" dirty="0"/>
              <a:t>에도</a:t>
            </a:r>
            <a:r>
              <a:rPr lang="en-US" altLang="ko-KR" dirty="0"/>
              <a:t> </a:t>
            </a:r>
            <a:r>
              <a:rPr lang="ko-KR" altLang="en-US" dirty="0"/>
              <a:t>프린터기능이 없어서 </a:t>
            </a:r>
            <a:r>
              <a:rPr lang="ko-KR" altLang="en-US" dirty="0" err="1"/>
              <a:t>불편하라는</a:t>
            </a:r>
            <a:r>
              <a:rPr lang="ko-KR" altLang="en-US" dirty="0"/>
              <a:t> 동일한 요구가 있었습니다</a:t>
            </a:r>
            <a:r>
              <a:rPr lang="en-US" altLang="ko-KR" dirty="0"/>
              <a:t>. </a:t>
            </a:r>
          </a:p>
          <a:p>
            <a:pPr marL="0" indent="0">
              <a:buFontTx/>
              <a:buNone/>
            </a:pPr>
            <a:r>
              <a:rPr lang="en-US" altLang="ko-KR" sz="1200" dirty="0"/>
              <a:t>  </a:t>
            </a:r>
            <a:r>
              <a:rPr lang="ko-KR" altLang="en-US" sz="1200" dirty="0" err="1"/>
              <a:t>메인터넌스</a:t>
            </a:r>
            <a:r>
              <a:rPr lang="ko-KR" altLang="en-US" sz="1200" dirty="0"/>
              <a:t> 시장에서 </a:t>
            </a:r>
            <a:r>
              <a:rPr lang="en-US" altLang="ko-KR" sz="1200" dirty="0"/>
              <a:t>DL950</a:t>
            </a:r>
            <a:r>
              <a:rPr lang="ko-KR" altLang="en-US" sz="1200" dirty="0"/>
              <a:t>을 </a:t>
            </a:r>
            <a:r>
              <a:rPr lang="ko-KR" altLang="en-US" sz="1200" dirty="0" err="1"/>
              <a:t>팔수</a:t>
            </a:r>
            <a:r>
              <a:rPr lang="ko-KR" altLang="en-US" sz="1200" dirty="0"/>
              <a:t> 있는 시장 사이즈가 더 크다고 생각됩니다</a:t>
            </a:r>
            <a:r>
              <a:rPr lang="en-US" altLang="ko-KR" sz="1200" dirty="0"/>
              <a:t>. </a:t>
            </a:r>
          </a:p>
          <a:p>
            <a:pPr marL="0" indent="0">
              <a:buFontTx/>
              <a:buNone/>
            </a:pPr>
            <a:r>
              <a:rPr lang="en-US" altLang="ko-KR" sz="1200" dirty="0"/>
              <a:t>  </a:t>
            </a:r>
            <a:r>
              <a:rPr lang="ko-KR" altLang="en-US" sz="1200" dirty="0"/>
              <a:t>하지만 프린터의 부재로 시장을 놓치고 있습니다</a:t>
            </a:r>
            <a:r>
              <a:rPr lang="en-US" altLang="ko-KR" sz="1200" dirty="0"/>
              <a:t>. </a:t>
            </a:r>
            <a:r>
              <a:rPr lang="ko-KR" altLang="en-US" sz="1200" dirty="0"/>
              <a:t>심플하게 설정하고 출력할 수 있는 프린터 기능이 필요합니다</a:t>
            </a:r>
            <a:r>
              <a:rPr lang="en-US" altLang="ko-KR" sz="1200" dirty="0"/>
              <a:t>.</a:t>
            </a:r>
            <a:r>
              <a:rPr lang="ko-KR" altLang="en-US" sz="1200" dirty="0"/>
              <a:t> </a:t>
            </a:r>
            <a:endParaRPr lang="en-US" altLang="ko-KR" sz="1200" dirty="0"/>
          </a:p>
          <a:p>
            <a:pPr marL="0" indent="0">
              <a:buFontTx/>
              <a:buNone/>
            </a:pPr>
            <a:endParaRPr lang="en-US" altLang="ko-KR" dirty="0"/>
          </a:p>
          <a:p>
            <a:pPr marL="0" indent="0">
              <a:buFontTx/>
              <a:buNone/>
            </a:pPr>
            <a:r>
              <a:rPr lang="en-US" altLang="ko-KR" dirty="0"/>
              <a:t> </a:t>
            </a:r>
          </a:p>
          <a:p>
            <a:pPr marL="171450" indent="-171450">
              <a:buFontTx/>
              <a:buChar char="-"/>
            </a:pPr>
            <a:r>
              <a:rPr lang="ko-KR" altLang="en-US" dirty="0"/>
              <a:t>무게에 대한 사항입니다</a:t>
            </a:r>
            <a:r>
              <a:rPr lang="en-US" altLang="ko-KR" dirty="0"/>
              <a:t>. </a:t>
            </a:r>
            <a:r>
              <a:rPr lang="ko-KR" altLang="en-US" dirty="0"/>
              <a:t>조금 마이너한 사항일 수 있습니다</a:t>
            </a:r>
            <a:r>
              <a:rPr lang="en-US" altLang="ko-KR" dirty="0"/>
              <a:t>.</a:t>
            </a:r>
          </a:p>
          <a:p>
            <a:pPr marL="0" indent="0">
              <a:buFontTx/>
              <a:buNone/>
            </a:pPr>
            <a:r>
              <a:rPr lang="en-US" altLang="ko-KR" dirty="0"/>
              <a:t> : </a:t>
            </a:r>
            <a:r>
              <a:rPr lang="ko-KR" altLang="en-US" dirty="0"/>
              <a:t>너무 무거워서 현장으로의 이동이 어렵습니다</a:t>
            </a:r>
            <a:r>
              <a:rPr lang="en-US" altLang="ko-KR" dirty="0"/>
              <a:t>. (</a:t>
            </a:r>
            <a:r>
              <a:rPr lang="ko-KR" altLang="en-US" dirty="0"/>
              <a:t>특히</a:t>
            </a:r>
            <a:r>
              <a:rPr lang="en-US" altLang="ko-KR" dirty="0"/>
              <a:t>, </a:t>
            </a:r>
            <a:r>
              <a:rPr lang="ko-KR" altLang="en-US" dirty="0"/>
              <a:t>여성 연구원들은 </a:t>
            </a:r>
            <a:r>
              <a:rPr lang="ko-KR" altLang="en-US" dirty="0" err="1"/>
              <a:t>들고다니기</a:t>
            </a:r>
            <a:r>
              <a:rPr lang="ko-KR" altLang="en-US" dirty="0"/>
              <a:t> 무겁습니다</a:t>
            </a:r>
            <a:r>
              <a:rPr lang="en-US" altLang="ko-KR" dirty="0"/>
              <a:t>)</a:t>
            </a:r>
          </a:p>
          <a:p>
            <a:pPr marL="0" indent="0">
              <a:buFontTx/>
              <a:buNone/>
            </a:pPr>
            <a:endParaRPr lang="en-US" altLang="ko-KR" dirty="0"/>
          </a:p>
          <a:p>
            <a:pPr marL="0" indent="0">
              <a:buFontTx/>
              <a:buNone/>
            </a:pPr>
            <a:r>
              <a:rPr lang="en-US" altLang="ko-KR" dirty="0"/>
              <a:t>-----------------------------------------------------------------------------------------------------------------------------</a:t>
            </a:r>
          </a:p>
          <a:p>
            <a:pPr marL="0" indent="0">
              <a:buFontTx/>
              <a:buNone/>
            </a:pPr>
            <a:r>
              <a:rPr lang="ja-JP" altLang="en-US" dirty="0"/>
              <a:t>以下は</a:t>
            </a:r>
            <a:r>
              <a:rPr lang="en-US" altLang="ja-JP" dirty="0"/>
              <a:t>YMI</a:t>
            </a:r>
            <a:r>
              <a:rPr lang="ja-JP" altLang="en-US" dirty="0"/>
              <a:t>に求める内容です。</a:t>
            </a:r>
            <a:endParaRPr lang="en-US" altLang="ja-JP" dirty="0"/>
          </a:p>
          <a:p>
            <a:pPr marL="0" indent="0">
              <a:buFontTx/>
              <a:buNone/>
            </a:pPr>
            <a:endParaRPr lang="en-US" altLang="ja-JP" dirty="0"/>
          </a:p>
          <a:p>
            <a:pPr marL="0" indent="0">
              <a:buFontTx/>
              <a:buNone/>
            </a:pPr>
            <a:r>
              <a:rPr lang="en-US" altLang="ja-JP" dirty="0"/>
              <a:t>- </a:t>
            </a:r>
            <a:r>
              <a:rPr lang="ja-JP" altLang="en-US" dirty="0"/>
              <a:t>物理層分析機能です。 </a:t>
            </a:r>
            <a:endParaRPr lang="en-US" altLang="ja-JP" dirty="0"/>
          </a:p>
          <a:p>
            <a:pPr marL="0" indent="0">
              <a:buFontTx/>
              <a:buNone/>
            </a:pPr>
            <a:r>
              <a:rPr lang="ja-JP" altLang="en-US" dirty="0"/>
              <a:t>：オシロスコープの</a:t>
            </a:r>
            <a:r>
              <a:rPr lang="en-US" altLang="ja-JP" dirty="0"/>
              <a:t>CAN/CANFD</a:t>
            </a:r>
            <a:r>
              <a:rPr lang="ja-JP" altLang="en-US" dirty="0"/>
              <a:t>解析機能のように</a:t>
            </a:r>
            <a:r>
              <a:rPr lang="en-US" altLang="ja-JP" dirty="0"/>
              <a:t>DL950</a:t>
            </a:r>
            <a:r>
              <a:rPr lang="ja-JP" altLang="en-US" dirty="0"/>
              <a:t>でも物理層</a:t>
            </a:r>
            <a:r>
              <a:rPr lang="en-US" altLang="ja-JP" dirty="0"/>
              <a:t>[</a:t>
            </a:r>
            <a:r>
              <a:rPr lang="ja-JP" altLang="ko-KR" b="0" i="0" u="none" strike="noStrike" dirty="0">
                <a:solidFill>
                  <a:srgbClr val="1B47B9"/>
                </a:solidFill>
                <a:effectLst/>
                <a:ea typeface="-apple-system"/>
                <a:hlinkClick r:id="rId3"/>
              </a:rPr>
              <a:t>ぶつりそう</a:t>
            </a:r>
            <a:r>
              <a:rPr lang="en-US" altLang="ja-JP" dirty="0"/>
              <a:t>]</a:t>
            </a:r>
            <a:r>
              <a:rPr lang="ja-JP" altLang="en-US" dirty="0"/>
              <a:t>解析</a:t>
            </a:r>
            <a:r>
              <a:rPr lang="en-US" altLang="ja-JP" dirty="0"/>
              <a:t>[</a:t>
            </a:r>
            <a:r>
              <a:rPr lang="ja-JP" altLang="ko-KR" b="0" i="0" u="none" strike="noStrike" dirty="0">
                <a:solidFill>
                  <a:srgbClr val="1B47B9"/>
                </a:solidFill>
                <a:effectLst/>
                <a:ea typeface="-apple-system"/>
                <a:hlinkClick r:id="rId4"/>
              </a:rPr>
              <a:t>かいせき</a:t>
            </a:r>
            <a:r>
              <a:rPr lang="en-US" altLang="ja-JP" dirty="0"/>
              <a:t>]</a:t>
            </a:r>
            <a:r>
              <a:rPr lang="ja-JP" altLang="en-US" dirty="0"/>
              <a:t>されたらと思います。販売層</a:t>
            </a:r>
            <a:r>
              <a:rPr lang="en-US" altLang="ja-JP" dirty="0"/>
              <a:t>[</a:t>
            </a:r>
            <a:r>
              <a:rPr lang="ja-JP" altLang="en-US" dirty="0"/>
              <a:t>はんばいそう</a:t>
            </a:r>
            <a:r>
              <a:rPr lang="en-US" altLang="ja-JP" dirty="0"/>
              <a:t>]</a:t>
            </a:r>
            <a:r>
              <a:rPr lang="ja-JP" altLang="en-US" dirty="0"/>
              <a:t>をさらに拡大できるようです。</a:t>
            </a:r>
            <a:endParaRPr lang="en-US" altLang="ja-JP" dirty="0"/>
          </a:p>
          <a:p>
            <a:pPr marL="0" indent="0">
              <a:buFontTx/>
              <a:buNone/>
            </a:pPr>
            <a:endParaRPr lang="en-US" altLang="ja-JP" dirty="0"/>
          </a:p>
          <a:p>
            <a:pPr marL="0" indent="0">
              <a:buFontTx/>
              <a:buNone/>
            </a:pPr>
            <a:r>
              <a:rPr lang="en-US" altLang="ja-JP" dirty="0"/>
              <a:t>-</a:t>
            </a:r>
            <a:r>
              <a:rPr lang="ja-JP" altLang="en-US" dirty="0"/>
              <a:t>内蔵プリンタ機能です。 </a:t>
            </a:r>
            <a:endParaRPr lang="en-US" altLang="ja-JP" dirty="0"/>
          </a:p>
          <a:p>
            <a:pPr marL="0" indent="0">
              <a:buFontTx/>
              <a:buNone/>
            </a:pPr>
            <a:r>
              <a:rPr lang="ja-JP" altLang="en-US" dirty="0"/>
              <a:t>：過去</a:t>
            </a:r>
            <a:r>
              <a:rPr lang="en-US" altLang="ja-JP" dirty="0"/>
              <a:t>[</a:t>
            </a:r>
            <a:r>
              <a:rPr lang="ja-JP" altLang="ko-KR" b="0" i="0" u="none" strike="noStrike" dirty="0">
                <a:solidFill>
                  <a:srgbClr val="1B47B9"/>
                </a:solidFill>
                <a:effectLst/>
                <a:ea typeface="-apple-system"/>
                <a:hlinkClick r:id="rId5"/>
              </a:rPr>
              <a:t>かこ</a:t>
            </a:r>
            <a:r>
              <a:rPr lang="en-US" altLang="ja-JP" dirty="0"/>
              <a:t>]</a:t>
            </a:r>
            <a:r>
              <a:rPr lang="ja-JP" altLang="en-US" dirty="0"/>
              <a:t>のスコープコーダーにはプリンタが内蔵されており、現場で測定後すぐに紙に印刷</a:t>
            </a:r>
            <a:r>
              <a:rPr lang="en-US" altLang="ja-JP" dirty="0"/>
              <a:t>[</a:t>
            </a:r>
            <a:r>
              <a:rPr lang="ja-JP" altLang="ko-KR" b="0" i="0" u="none" strike="noStrike" dirty="0">
                <a:solidFill>
                  <a:srgbClr val="1B47B9"/>
                </a:solidFill>
                <a:effectLst/>
                <a:ea typeface="-apple-system"/>
                <a:hlinkClick r:id="rId6"/>
              </a:rPr>
              <a:t>いんさつ</a:t>
            </a:r>
            <a:r>
              <a:rPr lang="en-US" altLang="ja-JP" dirty="0"/>
              <a:t>]</a:t>
            </a:r>
            <a:r>
              <a:rPr lang="ja-JP" altLang="en-US" dirty="0"/>
              <a:t>して測定内容を確認することができました。 </a:t>
            </a:r>
            <a:endParaRPr lang="en-US" altLang="ja-JP" dirty="0"/>
          </a:p>
          <a:p>
            <a:pPr marL="0" indent="0">
              <a:buFontTx/>
              <a:buNone/>
            </a:pPr>
            <a:r>
              <a:rPr lang="ja-JP" altLang="en-US" dirty="0"/>
              <a:t>  今は内蔵プリンタがなくなった関係で、現場ですぐ確認が難しいです。 </a:t>
            </a:r>
            <a:endParaRPr lang="en-US" altLang="ja-JP" dirty="0"/>
          </a:p>
          <a:p>
            <a:pPr marL="0" indent="0">
              <a:buFontTx/>
              <a:buNone/>
            </a:pPr>
            <a:r>
              <a:rPr lang="ja-JP" altLang="en-US" dirty="0"/>
              <a:t> 特に</a:t>
            </a:r>
            <a:r>
              <a:rPr lang="en-US" altLang="ko-KR" b="0" i="0" u="none" strike="noStrike" dirty="0" err="1">
                <a:effectLst/>
                <a:latin typeface="-apple-system"/>
                <a:hlinkClick r:id="rId7"/>
              </a:rPr>
              <a:t>hyundai</a:t>
            </a:r>
            <a:r>
              <a:rPr lang="ja-JP" altLang="en-US" dirty="0"/>
              <a:t>重工業</a:t>
            </a:r>
            <a:r>
              <a:rPr lang="en-US" altLang="ja-JP" dirty="0"/>
              <a:t>[</a:t>
            </a:r>
            <a:r>
              <a:rPr lang="ja-JP" altLang="ko-KR" b="0" i="0" u="none" strike="noStrike" dirty="0">
                <a:solidFill>
                  <a:srgbClr val="1B47B9"/>
                </a:solidFill>
                <a:effectLst/>
                <a:ea typeface="-apple-system"/>
                <a:hlinkClick r:id="rId8"/>
              </a:rPr>
              <a:t>じゅうこうぎょう</a:t>
            </a:r>
            <a:r>
              <a:rPr lang="en-US" altLang="ja-JP" dirty="0"/>
              <a:t>]</a:t>
            </a:r>
            <a:r>
              <a:rPr lang="ja-JP" altLang="en-US" dirty="0"/>
              <a:t>では現場で紙で確認しましたが、</a:t>
            </a:r>
            <a:r>
              <a:rPr lang="en-US" altLang="ja-JP" dirty="0"/>
              <a:t>DL950</a:t>
            </a:r>
            <a:r>
              <a:rPr lang="ja-JP" altLang="en-US" dirty="0"/>
              <a:t>にはならないため、最近他社製品（例えば：ヒオキ）で購入</a:t>
            </a:r>
            <a:r>
              <a:rPr lang="en-US" altLang="ja-JP" dirty="0"/>
              <a:t>[</a:t>
            </a:r>
            <a:r>
              <a:rPr lang="ja-JP" altLang="ko-KR" b="0" i="0" u="none" strike="noStrike" dirty="0">
                <a:solidFill>
                  <a:srgbClr val="1B47B9"/>
                </a:solidFill>
                <a:effectLst/>
                <a:ea typeface="-apple-system"/>
                <a:hlinkClick r:id="rId9"/>
              </a:rPr>
              <a:t>こうにゅう</a:t>
            </a:r>
            <a:r>
              <a:rPr lang="en-US" altLang="ja-JP" dirty="0"/>
              <a:t>]</a:t>
            </a:r>
            <a:r>
              <a:rPr lang="ja-JP" altLang="en-US" dirty="0"/>
              <a:t>した場合もありました。</a:t>
            </a:r>
            <a:endParaRPr lang="en-US" altLang="ja-JP" dirty="0"/>
          </a:p>
          <a:p>
            <a:pPr marL="0" indent="0">
              <a:buFontTx/>
              <a:buNone/>
            </a:pPr>
            <a:r>
              <a:rPr lang="ja-JP" altLang="en-US" dirty="0"/>
              <a:t> </a:t>
            </a:r>
            <a:r>
              <a:rPr lang="en-US" altLang="ja-JP" dirty="0"/>
              <a:t>OTDR</a:t>
            </a:r>
            <a:r>
              <a:rPr lang="ja-JP" altLang="en-US" dirty="0"/>
              <a:t>のように外付け</a:t>
            </a:r>
            <a:r>
              <a:rPr lang="en-US" altLang="ja-JP" dirty="0"/>
              <a:t>[</a:t>
            </a:r>
            <a:r>
              <a:rPr lang="ja-JP" altLang="ko-KR" b="0" i="0" u="none" strike="noStrike" dirty="0">
                <a:solidFill>
                  <a:srgbClr val="1B47B9"/>
                </a:solidFill>
                <a:effectLst/>
                <a:ea typeface="-apple-system"/>
                <a:hlinkClick r:id="rId10"/>
              </a:rPr>
              <a:t>そとづけ</a:t>
            </a:r>
            <a:r>
              <a:rPr lang="en-US" altLang="ja-JP" dirty="0"/>
              <a:t>]</a:t>
            </a:r>
            <a:r>
              <a:rPr lang="ja-JP" altLang="en-US" dirty="0"/>
              <a:t>プリンタドライバをインストールして使用できるようにしてほしいです。 </a:t>
            </a:r>
            <a:endParaRPr lang="en-US" altLang="ja-JP" dirty="0"/>
          </a:p>
          <a:p>
            <a:pPr marL="0" indent="0">
              <a:buFontTx/>
              <a:buNone/>
            </a:pPr>
            <a:r>
              <a:rPr lang="en-US" altLang="ja-JP" dirty="0"/>
              <a:t> WT1800R</a:t>
            </a:r>
            <a:r>
              <a:rPr lang="ja-JP" altLang="en-US" dirty="0"/>
              <a:t>にもプリンタ機能がないので不便</a:t>
            </a:r>
            <a:r>
              <a:rPr lang="en-US" altLang="ja-JP" dirty="0"/>
              <a:t>[</a:t>
            </a:r>
            <a:r>
              <a:rPr lang="ja-JP" altLang="ko-KR" b="0" i="0" u="none" strike="noStrike" dirty="0">
                <a:solidFill>
                  <a:srgbClr val="1B47B9"/>
                </a:solidFill>
                <a:effectLst/>
                <a:ea typeface="-apple-system"/>
                <a:hlinkClick r:id="rId11"/>
              </a:rPr>
              <a:t>ふべん</a:t>
            </a:r>
            <a:r>
              <a:rPr lang="en-US" altLang="ja-JP" dirty="0"/>
              <a:t>]</a:t>
            </a:r>
            <a:r>
              <a:rPr lang="ja-JP" altLang="en-US" dirty="0"/>
              <a:t>という同じ要求がありました。 </a:t>
            </a:r>
            <a:endParaRPr lang="en-US" altLang="ja-JP" dirty="0"/>
          </a:p>
          <a:p>
            <a:pPr marL="0" indent="0">
              <a:buFontTx/>
              <a:buNone/>
            </a:pPr>
            <a:r>
              <a:rPr lang="ja-JP" altLang="en-US" dirty="0"/>
              <a:t>メンテナンス市場で</a:t>
            </a:r>
            <a:r>
              <a:rPr lang="en-US" altLang="ja-JP" dirty="0"/>
              <a:t>DL950</a:t>
            </a:r>
            <a:r>
              <a:rPr lang="ja-JP" altLang="en-US" dirty="0"/>
              <a:t>を売れる市場サイズが大きいと思います。 </a:t>
            </a:r>
            <a:endParaRPr lang="en-US" altLang="ja-JP" dirty="0"/>
          </a:p>
          <a:p>
            <a:pPr marL="0" indent="0">
              <a:buFontTx/>
              <a:buNone/>
            </a:pPr>
            <a:r>
              <a:rPr lang="ja-JP" altLang="en-US" dirty="0"/>
              <a:t>しかし、プリンタの欠如</a:t>
            </a:r>
            <a:r>
              <a:rPr lang="en-US" altLang="ja-JP" dirty="0"/>
              <a:t>[</a:t>
            </a:r>
            <a:r>
              <a:rPr lang="ja-JP" altLang="ko-KR" b="0" i="0" u="none" strike="noStrike" dirty="0">
                <a:solidFill>
                  <a:srgbClr val="1B47B9"/>
                </a:solidFill>
                <a:effectLst/>
                <a:ea typeface="-apple-system"/>
                <a:hlinkClick r:id="rId12"/>
              </a:rPr>
              <a:t>けつじょ</a:t>
            </a:r>
            <a:r>
              <a:rPr lang="en-US" altLang="ja-JP" dirty="0"/>
              <a:t>](</a:t>
            </a:r>
            <a:r>
              <a:rPr lang="ja-JP" altLang="en-US" dirty="0"/>
              <a:t>ない事が</a:t>
            </a:r>
            <a:r>
              <a:rPr lang="en-US" altLang="ja-JP" dirty="0"/>
              <a:t>)</a:t>
            </a:r>
            <a:r>
              <a:rPr lang="ja-JP" altLang="en-US" dirty="0"/>
              <a:t>で市場を見逃し</a:t>
            </a:r>
            <a:r>
              <a:rPr lang="en-US" altLang="ja-JP" dirty="0"/>
              <a:t>[</a:t>
            </a:r>
            <a:r>
              <a:rPr lang="ja-JP" altLang="ko-KR" b="0" i="0" u="none" strike="noStrike" dirty="0">
                <a:solidFill>
                  <a:srgbClr val="1B47B9"/>
                </a:solidFill>
                <a:effectLst/>
                <a:ea typeface="-apple-system"/>
                <a:hlinkClick r:id="rId13"/>
              </a:rPr>
              <a:t>みのがし</a:t>
            </a:r>
            <a:r>
              <a:rPr lang="en-US" altLang="ja-JP" dirty="0"/>
              <a:t>](</a:t>
            </a:r>
            <a:r>
              <a:rPr lang="ko-KR" altLang="en-US" b="0" i="0" dirty="0">
                <a:solidFill>
                  <a:srgbClr val="333333"/>
                </a:solidFill>
                <a:effectLst/>
                <a:latin typeface="-apple-system"/>
              </a:rPr>
              <a:t> </a:t>
            </a:r>
            <a:r>
              <a:rPr lang="ko-KR" altLang="en-US" dirty="0"/>
              <a:t>逃</a:t>
            </a:r>
            <a:r>
              <a:rPr lang="en-US" altLang="ko-KR" dirty="0"/>
              <a:t>[</a:t>
            </a:r>
            <a:r>
              <a:rPr lang="ja-JP" altLang="en-US" dirty="0">
                <a:solidFill>
                  <a:srgbClr val="FB5B63"/>
                </a:solidFill>
                <a:effectLst/>
              </a:rPr>
              <a:t>のが</a:t>
            </a:r>
            <a:r>
              <a:rPr lang="en-US" altLang="ja-JP" dirty="0">
                <a:solidFill>
                  <a:srgbClr val="FB5B63"/>
                </a:solidFill>
                <a:effectLst/>
              </a:rPr>
              <a:t>]</a:t>
            </a:r>
            <a:r>
              <a:rPr lang="ja-JP" altLang="en-US" b="0" i="0" dirty="0">
                <a:solidFill>
                  <a:srgbClr val="333333"/>
                </a:solidFill>
                <a:effectLst/>
                <a:latin typeface="-apple-system"/>
              </a:rPr>
              <a:t>す</a:t>
            </a:r>
            <a:r>
              <a:rPr lang="en-US" altLang="ja-JP" dirty="0"/>
              <a:t>)</a:t>
            </a:r>
            <a:r>
              <a:rPr lang="ja-JP" altLang="en-US" dirty="0"/>
              <a:t>ています。シンプルに設定して出力できるプリンタ機能が必要です</a:t>
            </a:r>
            <a:endParaRPr lang="en-US" altLang="ja-JP" dirty="0"/>
          </a:p>
          <a:p>
            <a:pPr marL="0" indent="0">
              <a:buFontTx/>
              <a:buNone/>
            </a:pPr>
            <a:endParaRPr lang="en-US" altLang="ko-KR" dirty="0"/>
          </a:p>
          <a:p>
            <a:pPr marL="0" indent="0">
              <a:buFontTx/>
              <a:buNone/>
            </a:pPr>
            <a:r>
              <a:rPr lang="ja-JP" altLang="en-US" dirty="0"/>
              <a:t>重量についての事項です。</a:t>
            </a:r>
            <a:endParaRPr lang="en-US" altLang="ja-JP" dirty="0"/>
          </a:p>
          <a:p>
            <a:pPr marL="0" indent="0">
              <a:buFontTx/>
              <a:buNone/>
            </a:pPr>
            <a:r>
              <a:rPr lang="ja-JP" altLang="en-US" dirty="0"/>
              <a:t>少し</a:t>
            </a:r>
            <a:r>
              <a:rPr lang="en-US" altLang="ja-JP" dirty="0"/>
              <a:t>[</a:t>
            </a:r>
            <a:r>
              <a:rPr lang="ja-JP" altLang="ko-KR" b="0" i="0" u="none" strike="noStrike" dirty="0">
                <a:solidFill>
                  <a:srgbClr val="1B47B9"/>
                </a:solidFill>
                <a:effectLst/>
                <a:ea typeface="-apple-system"/>
                <a:hlinkClick r:id="rId14"/>
              </a:rPr>
              <a:t>すこし</a:t>
            </a:r>
            <a:r>
              <a:rPr lang="en-US" altLang="ja-JP" dirty="0"/>
              <a:t>]</a:t>
            </a:r>
            <a:r>
              <a:rPr lang="ja-JP" altLang="en-US" dirty="0"/>
              <a:t>マイナーなことかもしれません。 </a:t>
            </a:r>
            <a:endParaRPr lang="en-US" altLang="ja-JP" dirty="0"/>
          </a:p>
          <a:p>
            <a:pPr marL="0" indent="0">
              <a:buFontTx/>
              <a:buNone/>
            </a:pPr>
            <a:r>
              <a:rPr lang="ja-JP" altLang="en-US" dirty="0"/>
              <a:t>：重すぎて現場への移動が難しいです。 （特に、女性研究者は持ち歩く重いです）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25</a:t>
            </a:fld>
            <a:endParaRPr kumimoji="1" lang="ja-JP" altLang="en-US"/>
          </a:p>
        </p:txBody>
      </p:sp>
    </p:spTree>
    <p:extLst>
      <p:ext uri="{BB962C8B-B14F-4D97-AF65-F5344CB8AC3E}">
        <p14:creationId xmlns:p14="http://schemas.microsoft.com/office/powerpoint/2010/main" val="114282915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indent="0">
              <a:buFontTx/>
              <a:buNone/>
            </a:pPr>
            <a:r>
              <a:rPr lang="en-US" altLang="ko-KR" dirty="0"/>
              <a:t> USB C </a:t>
            </a:r>
            <a:r>
              <a:rPr lang="ko-KR" altLang="en-US" dirty="0"/>
              <a:t>인터페이스 지원이 되었으면 합니다</a:t>
            </a:r>
            <a:r>
              <a:rPr lang="en-US" altLang="ko-KR" dirty="0"/>
              <a:t>.(</a:t>
            </a:r>
            <a:r>
              <a:rPr lang="ko-KR" altLang="en-US" dirty="0"/>
              <a:t>이지훈 소장</a:t>
            </a:r>
            <a:r>
              <a:rPr lang="en-US" altLang="ko-KR" dirty="0"/>
              <a:t>)</a:t>
            </a:r>
          </a:p>
          <a:p>
            <a:pPr marL="0" indent="0">
              <a:buFontTx/>
              <a:buNone/>
            </a:pPr>
            <a:r>
              <a:rPr lang="en-US" altLang="ko-KR" dirty="0"/>
              <a:t> : </a:t>
            </a:r>
            <a:r>
              <a:rPr lang="ko-KR" altLang="en-US" dirty="0"/>
              <a:t>최근에는 </a:t>
            </a:r>
            <a:r>
              <a:rPr lang="en-US" altLang="ko-KR" dirty="0"/>
              <a:t>VGA </a:t>
            </a:r>
            <a:r>
              <a:rPr lang="ko-KR" altLang="en-US" dirty="0"/>
              <a:t>모니터 출력 등을 사용하지 않는다</a:t>
            </a:r>
            <a:r>
              <a:rPr lang="en-US" altLang="ko-KR" dirty="0"/>
              <a:t>. HDMI </a:t>
            </a:r>
            <a:r>
              <a:rPr lang="ko-KR" altLang="en-US" dirty="0"/>
              <a:t>변경도 검토해주십시오</a:t>
            </a:r>
            <a:r>
              <a:rPr lang="en-US" altLang="ko-KR" dirty="0"/>
              <a:t>.</a:t>
            </a:r>
          </a:p>
          <a:p>
            <a:pPr marL="0" indent="0">
              <a:buFontTx/>
              <a:buNone/>
            </a:pPr>
            <a:r>
              <a:rPr lang="en-US" altLang="ko-KR" dirty="0"/>
              <a:t>   </a:t>
            </a:r>
            <a:r>
              <a:rPr lang="ko-KR" altLang="en-US" dirty="0"/>
              <a:t>외장 </a:t>
            </a:r>
            <a:r>
              <a:rPr lang="en-US" altLang="ko-KR" dirty="0"/>
              <a:t>HDD </a:t>
            </a:r>
            <a:r>
              <a:rPr lang="ko-KR" altLang="en-US" dirty="0"/>
              <a:t>나 </a:t>
            </a:r>
            <a:r>
              <a:rPr lang="en-US" altLang="ko-KR" dirty="0"/>
              <a:t>SSD </a:t>
            </a:r>
            <a:r>
              <a:rPr lang="ko-KR" altLang="en-US" dirty="0"/>
              <a:t>도 </a:t>
            </a:r>
            <a:r>
              <a:rPr lang="en-US" altLang="ko-KR" dirty="0"/>
              <a:t>USB C </a:t>
            </a:r>
            <a:r>
              <a:rPr lang="ko-KR" altLang="en-US" dirty="0"/>
              <a:t>포트를 많이 사용합니다</a:t>
            </a:r>
            <a:r>
              <a:rPr lang="en-US" altLang="ko-KR" dirty="0"/>
              <a:t>.</a:t>
            </a:r>
          </a:p>
          <a:p>
            <a:pPr marL="0" indent="0">
              <a:buFontTx/>
              <a:buNone/>
            </a:pPr>
            <a:r>
              <a:rPr lang="en-US" altLang="ko-KR" dirty="0"/>
              <a:t>   DL950</a:t>
            </a:r>
            <a:r>
              <a:rPr lang="ko-KR" altLang="en-US" dirty="0"/>
              <a:t>에서도 </a:t>
            </a:r>
            <a:r>
              <a:rPr lang="en-US" altLang="ko-KR" dirty="0"/>
              <a:t>USB C </a:t>
            </a:r>
            <a:r>
              <a:rPr lang="ko-KR" altLang="en-US" dirty="0"/>
              <a:t>포트를 지원해야 합니다</a:t>
            </a:r>
            <a:r>
              <a:rPr lang="en-US" altLang="ko-KR" dirty="0"/>
              <a:t>.</a:t>
            </a:r>
          </a:p>
          <a:p>
            <a:pPr marL="0" indent="0">
              <a:buFontTx/>
              <a:buNone/>
            </a:pPr>
            <a:r>
              <a:rPr lang="en-US" altLang="ko-KR" dirty="0"/>
              <a:t>   </a:t>
            </a:r>
            <a:r>
              <a:rPr lang="ko-KR" altLang="en-US" dirty="0"/>
              <a:t>최근 기술 트렌드 반영위해 개선이 필요합니다</a:t>
            </a:r>
            <a:r>
              <a:rPr lang="en-US" altLang="ko-KR" dirty="0"/>
              <a:t>.</a:t>
            </a:r>
          </a:p>
          <a:p>
            <a:pPr marL="0" indent="0">
              <a:buFontTx/>
              <a:buNone/>
            </a:pPr>
            <a:endParaRPr lang="en-US" altLang="ko-KR" dirty="0"/>
          </a:p>
          <a:p>
            <a:endParaRPr lang="en-US" altLang="ko-KR" dirty="0"/>
          </a:p>
          <a:p>
            <a:r>
              <a:rPr lang="en-US" altLang="ko-KR" dirty="0"/>
              <a:t>- </a:t>
            </a:r>
            <a:r>
              <a:rPr lang="ko-KR" altLang="en-US" dirty="0"/>
              <a:t>메져 값 표시 시 변수 정렬 기능 필요합니다</a:t>
            </a:r>
            <a:r>
              <a:rPr lang="en-US" altLang="ko-KR" dirty="0"/>
              <a:t>.</a:t>
            </a:r>
          </a:p>
          <a:p>
            <a:r>
              <a:rPr lang="ko-KR" altLang="en-US" dirty="0"/>
              <a:t>현재 </a:t>
            </a:r>
            <a:r>
              <a:rPr lang="ko-KR" altLang="en-US" dirty="0" err="1"/>
              <a:t>메져키를</a:t>
            </a:r>
            <a:r>
              <a:rPr lang="ko-KR" altLang="en-US" dirty="0"/>
              <a:t> 눌러 값을 표시하게 되면</a:t>
            </a:r>
            <a:r>
              <a:rPr lang="en-US" altLang="ko-KR" dirty="0"/>
              <a:t>, </a:t>
            </a:r>
            <a:r>
              <a:rPr lang="ko-KR" altLang="en-US" dirty="0"/>
              <a:t>정해진 순서대로만 스크린에 표시됩니다</a:t>
            </a:r>
            <a:r>
              <a:rPr lang="en-US" altLang="ko-KR" dirty="0"/>
              <a:t>.</a:t>
            </a:r>
          </a:p>
          <a:p>
            <a:r>
              <a:rPr lang="ko-KR" altLang="en-US" dirty="0"/>
              <a:t>고객들은 본인들이 보고 싶은 순서와 위치에</a:t>
            </a:r>
            <a:r>
              <a:rPr lang="en-US" altLang="ko-KR" dirty="0"/>
              <a:t> </a:t>
            </a:r>
            <a:r>
              <a:rPr lang="ko-KR" altLang="en-US" dirty="0"/>
              <a:t>아이템이 나오는 것을 원합니다</a:t>
            </a:r>
            <a:r>
              <a:rPr lang="en-US" altLang="ko-KR" dirty="0"/>
              <a:t>.</a:t>
            </a:r>
          </a:p>
          <a:p>
            <a:r>
              <a:rPr lang="ko-KR" altLang="en-US" dirty="0"/>
              <a:t>메져 값이 표시되는 순서와 위치에 대한 편집 기능이 있으면 좋겠습니다</a:t>
            </a:r>
            <a:r>
              <a:rPr lang="en-US" altLang="ko-KR" dirty="0"/>
              <a:t>.</a:t>
            </a:r>
          </a:p>
          <a:p>
            <a:r>
              <a:rPr lang="ko-KR" altLang="en-US" dirty="0"/>
              <a:t>사용자 정의 </a:t>
            </a:r>
            <a:r>
              <a:rPr lang="ko-KR" altLang="en-US" dirty="0" err="1"/>
              <a:t>메저값</a:t>
            </a:r>
            <a:r>
              <a:rPr lang="ko-KR" altLang="en-US" dirty="0"/>
              <a:t> </a:t>
            </a:r>
            <a:r>
              <a:rPr lang="ko-KR" altLang="en-US" dirty="0" err="1"/>
              <a:t>채널별</a:t>
            </a:r>
            <a:r>
              <a:rPr lang="ko-KR" altLang="en-US" dirty="0"/>
              <a:t> </a:t>
            </a:r>
            <a:r>
              <a:rPr lang="ko-KR" altLang="en-US" dirty="0" err="1"/>
              <a:t>그룹핑</a:t>
            </a:r>
            <a:r>
              <a:rPr lang="ko-KR" altLang="en-US" dirty="0"/>
              <a:t> 가능하였으면 좋겠습니다</a:t>
            </a:r>
            <a:r>
              <a:rPr lang="en-US" altLang="ko-KR" dirty="0"/>
              <a:t>.</a:t>
            </a:r>
          </a:p>
          <a:p>
            <a:pPr marL="0" indent="0">
              <a:buFontTx/>
              <a:buNone/>
            </a:pPr>
            <a:endParaRPr lang="en-US" altLang="ko-KR" dirty="0"/>
          </a:p>
          <a:p>
            <a:pPr marL="0" indent="0">
              <a:buFontTx/>
              <a:buNone/>
            </a:pPr>
            <a:endParaRPr lang="en-US" altLang="ko-KR" dirty="0"/>
          </a:p>
          <a:p>
            <a:pPr marL="0" indent="0">
              <a:buFontTx/>
              <a:buNone/>
            </a:pPr>
            <a:r>
              <a:rPr lang="en-US" altLang="ko-KR" dirty="0"/>
              <a:t>- DC </a:t>
            </a:r>
            <a:r>
              <a:rPr lang="ko-KR" altLang="en-US" dirty="0"/>
              <a:t>전원 출력 기능입니다</a:t>
            </a:r>
            <a:r>
              <a:rPr lang="en-US" altLang="ko-KR" dirty="0"/>
              <a:t>. </a:t>
            </a:r>
            <a:r>
              <a:rPr lang="ko-KR" altLang="en-US" dirty="0"/>
              <a:t>조금 마이너한 사항일 수도 있습니다</a:t>
            </a:r>
            <a:r>
              <a:rPr lang="en-US" altLang="ko-KR" dirty="0"/>
              <a:t>.</a:t>
            </a:r>
          </a:p>
          <a:p>
            <a:pPr marL="0" indent="0">
              <a:buFontTx/>
              <a:buNone/>
            </a:pPr>
            <a:r>
              <a:rPr lang="en-US" altLang="ko-KR" dirty="0"/>
              <a:t> : </a:t>
            </a:r>
            <a:r>
              <a:rPr lang="ko-KR" altLang="en-US" dirty="0"/>
              <a:t>파워</a:t>
            </a:r>
            <a:r>
              <a:rPr lang="en-US" altLang="ko-KR" dirty="0"/>
              <a:t> </a:t>
            </a:r>
            <a:r>
              <a:rPr lang="ko-KR" altLang="en-US" dirty="0"/>
              <a:t>뱅크나 차량용 인버터에서 전원을 끌어 사용할 수도 있으나 무겁고 불편합니다</a:t>
            </a:r>
            <a:r>
              <a:rPr lang="en-US" altLang="ko-KR" dirty="0"/>
              <a:t>. </a:t>
            </a:r>
          </a:p>
          <a:p>
            <a:pPr marL="0" indent="0">
              <a:buFontTx/>
              <a:buNone/>
            </a:pPr>
            <a:r>
              <a:rPr lang="en-US" altLang="ko-KR" dirty="0"/>
              <a:t>  DL950</a:t>
            </a:r>
            <a:r>
              <a:rPr lang="ko-KR" altLang="en-US" dirty="0"/>
              <a:t>에 </a:t>
            </a:r>
            <a:r>
              <a:rPr lang="en-US" altLang="ko-KR" dirty="0"/>
              <a:t>DC </a:t>
            </a:r>
            <a:r>
              <a:rPr lang="ko-KR" altLang="en-US" dirty="0"/>
              <a:t>전원 출력 기능이 있다면</a:t>
            </a:r>
            <a:r>
              <a:rPr lang="en-US" altLang="ko-KR" dirty="0"/>
              <a:t>, </a:t>
            </a:r>
            <a:r>
              <a:rPr lang="ko-KR" altLang="en-US" dirty="0"/>
              <a:t>다양한 </a:t>
            </a:r>
            <a:r>
              <a:rPr lang="ko-KR" altLang="en-US" dirty="0" err="1"/>
              <a:t>어프리케이션에서</a:t>
            </a:r>
            <a:r>
              <a:rPr lang="ko-KR" altLang="en-US" dirty="0"/>
              <a:t> 편리하게 사용할 수 있습니다</a:t>
            </a:r>
            <a:r>
              <a:rPr lang="en-US" altLang="ko-KR" dirty="0"/>
              <a:t>.</a:t>
            </a:r>
          </a:p>
          <a:p>
            <a:pPr marL="0" indent="0">
              <a:buFontTx/>
              <a:buNone/>
            </a:pPr>
            <a:r>
              <a:rPr lang="en-US" altLang="ko-KR" dirty="0"/>
              <a:t> </a:t>
            </a:r>
          </a:p>
          <a:p>
            <a:pPr marL="171450" indent="-171450">
              <a:buFontTx/>
              <a:buChar char="-"/>
            </a:pPr>
            <a:r>
              <a:rPr lang="ko-KR" altLang="en-US" dirty="0"/>
              <a:t>스크린 사이즈가 조금 더 컸으면 합니다</a:t>
            </a:r>
            <a:r>
              <a:rPr lang="en-US" altLang="ko-KR" dirty="0"/>
              <a:t>.</a:t>
            </a:r>
          </a:p>
          <a:p>
            <a:pPr marL="0" indent="0">
              <a:buFontTx/>
              <a:buNone/>
            </a:pPr>
            <a:r>
              <a:rPr lang="en-US" altLang="ko-KR" dirty="0"/>
              <a:t> : DLM </a:t>
            </a:r>
            <a:r>
              <a:rPr lang="ko-KR" altLang="en-US" dirty="0"/>
              <a:t>시리즈에 비하여 조금 작다고 느껴집니다</a:t>
            </a:r>
            <a:r>
              <a:rPr lang="en-US" altLang="ko-KR" dirty="0"/>
              <a:t>. </a:t>
            </a:r>
            <a:r>
              <a:rPr lang="ko-KR" altLang="en-US" dirty="0"/>
              <a:t>스크린 확장 검토 부탁드립니다</a:t>
            </a:r>
            <a:r>
              <a:rPr lang="en-US" altLang="ko-KR" dirty="0"/>
              <a:t>.</a:t>
            </a:r>
          </a:p>
          <a:p>
            <a:pPr marL="0" indent="0">
              <a:buFontTx/>
              <a:buNone/>
            </a:pPr>
            <a:endParaRPr lang="en-US" altLang="ko-KR" dirty="0"/>
          </a:p>
          <a:p>
            <a:pPr marL="0" indent="0">
              <a:buFontTx/>
              <a:buNone/>
            </a:pPr>
            <a:r>
              <a:rPr lang="en-US" altLang="ja-JP" dirty="0"/>
              <a:t>-USB C</a:t>
            </a:r>
            <a:r>
              <a:rPr lang="ja-JP" altLang="en-US" dirty="0"/>
              <a:t>インタフェースサポートになってほしいです。 （イ・ジフンさん） </a:t>
            </a:r>
            <a:endParaRPr lang="en-US" altLang="ja-JP" dirty="0"/>
          </a:p>
          <a:p>
            <a:pPr marL="0" indent="0">
              <a:buFontTx/>
              <a:buNone/>
            </a:pPr>
            <a:r>
              <a:rPr lang="ja-JP" altLang="en-US" dirty="0"/>
              <a:t>：最近は</a:t>
            </a:r>
            <a:r>
              <a:rPr lang="en-US" altLang="ja-JP" dirty="0"/>
              <a:t>VGA</a:t>
            </a:r>
            <a:r>
              <a:rPr lang="ja-JP" altLang="en-US" dirty="0"/>
              <a:t>モニタ出力などを使用していません。 </a:t>
            </a:r>
            <a:endParaRPr lang="en-US" altLang="ja-JP" dirty="0"/>
          </a:p>
          <a:p>
            <a:pPr marL="0" indent="0">
              <a:buFontTx/>
              <a:buNone/>
            </a:pPr>
            <a:r>
              <a:rPr lang="en-US" altLang="ja-JP" dirty="0"/>
              <a:t>  HDMI</a:t>
            </a:r>
            <a:r>
              <a:rPr lang="ja-JP" altLang="en-US" dirty="0"/>
              <a:t>の変更もご検討ください。 </a:t>
            </a:r>
            <a:endParaRPr lang="en-US" altLang="ja-JP" dirty="0"/>
          </a:p>
          <a:p>
            <a:pPr marL="0" indent="0">
              <a:buFontTx/>
              <a:buNone/>
            </a:pPr>
            <a:r>
              <a:rPr lang="ja-JP" altLang="en-US" dirty="0"/>
              <a:t>  外付け</a:t>
            </a:r>
            <a:r>
              <a:rPr lang="en-US" altLang="ja-JP" dirty="0"/>
              <a:t>[</a:t>
            </a:r>
            <a:r>
              <a:rPr lang="ja-JP" altLang="ko-KR" b="0" i="0" u="none" strike="noStrike" dirty="0">
                <a:solidFill>
                  <a:srgbClr val="1B47B9"/>
                </a:solidFill>
                <a:effectLst/>
                <a:ea typeface="-apple-system"/>
                <a:hlinkClick r:id="rId3"/>
              </a:rPr>
              <a:t>そとづけ</a:t>
            </a:r>
            <a:r>
              <a:rPr lang="en-US" altLang="ja-JP" dirty="0"/>
              <a:t>]HDD</a:t>
            </a:r>
            <a:r>
              <a:rPr lang="ja-JP" altLang="en-US" dirty="0"/>
              <a:t>や</a:t>
            </a:r>
            <a:r>
              <a:rPr lang="en-US" altLang="ja-JP" dirty="0"/>
              <a:t>SSD</a:t>
            </a:r>
            <a:r>
              <a:rPr lang="ja-JP" altLang="en-US" dirty="0"/>
              <a:t>も</a:t>
            </a:r>
            <a:r>
              <a:rPr lang="en-US" altLang="ja-JP" dirty="0"/>
              <a:t>USB C</a:t>
            </a:r>
            <a:r>
              <a:rPr lang="ja-JP" altLang="en-US" dirty="0"/>
              <a:t>ポートをたくさん使いします。 </a:t>
            </a:r>
            <a:endParaRPr lang="en-US" altLang="ja-JP" dirty="0"/>
          </a:p>
          <a:p>
            <a:pPr marL="0" indent="0">
              <a:buFontTx/>
              <a:buNone/>
            </a:pPr>
            <a:r>
              <a:rPr lang="ja-JP" altLang="en-US" dirty="0"/>
              <a:t>　</a:t>
            </a:r>
            <a:r>
              <a:rPr lang="en-US" altLang="ja-JP" dirty="0"/>
              <a:t>DL950</a:t>
            </a:r>
            <a:r>
              <a:rPr lang="ja-JP" altLang="en-US" dirty="0"/>
              <a:t>でも</a:t>
            </a:r>
            <a:r>
              <a:rPr lang="en-US" altLang="ja-JP" dirty="0"/>
              <a:t>USB C</a:t>
            </a:r>
            <a:r>
              <a:rPr lang="ja-JP" altLang="en-US" dirty="0"/>
              <a:t>ポートをサポートする必要があります。 </a:t>
            </a:r>
            <a:endParaRPr lang="en-US" altLang="ja-JP" dirty="0"/>
          </a:p>
          <a:p>
            <a:pPr marL="0" indent="0">
              <a:buFontTx/>
              <a:buNone/>
            </a:pPr>
            <a:r>
              <a:rPr lang="ja-JP" altLang="en-US" dirty="0"/>
              <a:t>　最近の技術トレンドを反映</a:t>
            </a:r>
            <a:r>
              <a:rPr lang="en-US" altLang="ja-JP" dirty="0"/>
              <a:t>[</a:t>
            </a:r>
            <a:r>
              <a:rPr lang="ja-JP" altLang="en-US" b="0" i="0" dirty="0">
                <a:solidFill>
                  <a:srgbClr val="333333"/>
                </a:solidFill>
                <a:effectLst/>
                <a:latin typeface="-apple-system"/>
              </a:rPr>
              <a:t>はんえい</a:t>
            </a:r>
            <a:r>
              <a:rPr lang="en-US" altLang="ja-JP" dirty="0"/>
              <a:t>]</a:t>
            </a:r>
            <a:r>
              <a:rPr lang="ja-JP" altLang="en-US" dirty="0"/>
              <a:t>するために改善が必要です。</a:t>
            </a:r>
            <a:endParaRPr lang="en-US" altLang="ja-JP" dirty="0"/>
          </a:p>
          <a:p>
            <a:pPr marL="0" indent="0">
              <a:buFontTx/>
              <a:buNone/>
            </a:pPr>
            <a:endParaRPr lang="en-US" altLang="ja-JP" dirty="0"/>
          </a:p>
          <a:p>
            <a:pPr marL="0" indent="0">
              <a:buFontTx/>
              <a:buNone/>
            </a:pPr>
            <a:r>
              <a:rPr lang="en-US" altLang="ja-JP" dirty="0"/>
              <a:t>-</a:t>
            </a:r>
            <a:r>
              <a:rPr lang="ja-JP" altLang="en-US" dirty="0"/>
              <a:t>メジャー値を表示するときに変数ソート機能が必要です。</a:t>
            </a:r>
            <a:endParaRPr lang="en-US" altLang="ja-JP" dirty="0"/>
          </a:p>
          <a:p>
            <a:pPr marL="0" indent="0">
              <a:buFontTx/>
              <a:buNone/>
            </a:pPr>
            <a:endParaRPr lang="en-US" altLang="ja-JP" dirty="0"/>
          </a:p>
          <a:p>
            <a:pPr marL="0" indent="0">
              <a:buFontTx/>
              <a:buNone/>
            </a:pPr>
            <a:r>
              <a:rPr lang="ja-JP" altLang="en-US" dirty="0"/>
              <a:t> </a:t>
            </a:r>
            <a:r>
              <a:rPr lang="en-US" altLang="ja-JP" dirty="0"/>
              <a:t>: </a:t>
            </a:r>
            <a:r>
              <a:rPr lang="ja-JP" altLang="en-US" dirty="0"/>
              <a:t>現在のメジャーキーを押して値を表示すると、決まった</a:t>
            </a:r>
            <a:r>
              <a:rPr lang="en-US" altLang="ja-JP" dirty="0"/>
              <a:t>[</a:t>
            </a:r>
            <a:r>
              <a:rPr lang="ja-JP" altLang="ko-KR" b="0" i="0" u="none" strike="noStrike" dirty="0">
                <a:solidFill>
                  <a:srgbClr val="1B47B9"/>
                </a:solidFill>
                <a:effectLst/>
                <a:ea typeface="-apple-system"/>
                <a:hlinkClick r:id="rId4"/>
              </a:rPr>
              <a:t>きまった</a:t>
            </a:r>
            <a:r>
              <a:rPr lang="en-US" altLang="ja-JP" dirty="0"/>
              <a:t>]</a:t>
            </a:r>
            <a:r>
              <a:rPr lang="ja-JP" altLang="en-US" dirty="0"/>
              <a:t>順序</a:t>
            </a:r>
            <a:r>
              <a:rPr lang="en-US" altLang="ja-JP" dirty="0"/>
              <a:t>[</a:t>
            </a:r>
            <a:r>
              <a:rPr lang="ja-JP" altLang="ko-KR" b="0" i="0" u="none" strike="noStrike" dirty="0">
                <a:solidFill>
                  <a:srgbClr val="1B47B9"/>
                </a:solidFill>
                <a:effectLst/>
                <a:ea typeface="-apple-system"/>
                <a:hlinkClick r:id="rId5"/>
              </a:rPr>
              <a:t>じゅんじょ </a:t>
            </a:r>
            <a:r>
              <a:rPr lang="en-US" altLang="ja-JP" dirty="0"/>
              <a:t>]</a:t>
            </a:r>
            <a:r>
              <a:rPr lang="ja-JP" altLang="en-US" dirty="0"/>
              <a:t>でのみ画面に表示されます。</a:t>
            </a:r>
            <a:endParaRPr lang="en-US" altLang="ja-JP" dirty="0"/>
          </a:p>
          <a:p>
            <a:pPr marL="0" indent="0">
              <a:buFontTx/>
              <a:buNone/>
            </a:pPr>
            <a:r>
              <a:rPr lang="ja-JP" altLang="en-US" dirty="0"/>
              <a:t> お客様は、自分が見たい順番と場所にアイテムが出てほしいと思います。</a:t>
            </a:r>
            <a:endParaRPr lang="en-US" altLang="ja-JP" dirty="0"/>
          </a:p>
          <a:p>
            <a:pPr marL="0" indent="0">
              <a:buFontTx/>
              <a:buNone/>
            </a:pPr>
            <a:r>
              <a:rPr lang="ja-JP" altLang="en-US" dirty="0"/>
              <a:t> メジャー値が表示される順序と位置の編集機能があればいいです。</a:t>
            </a:r>
            <a:endParaRPr lang="en-US" altLang="ja-JP" dirty="0"/>
          </a:p>
          <a:p>
            <a:pPr marL="0" indent="0">
              <a:buFontTx/>
              <a:buNone/>
            </a:pPr>
            <a:r>
              <a:rPr lang="ja-JP" altLang="en-US" dirty="0"/>
              <a:t> カスタムメジャー値チャンネルごとにグループ化できるようにしたいと思います。</a:t>
            </a:r>
            <a:endParaRPr lang="en-US" altLang="ja-JP" dirty="0"/>
          </a:p>
          <a:p>
            <a:pPr marL="0" indent="0">
              <a:buFontTx/>
              <a:buNone/>
            </a:pPr>
            <a:endParaRPr lang="en-US" altLang="ja-JP" dirty="0"/>
          </a:p>
          <a:p>
            <a:pPr marL="0" indent="0">
              <a:buFontTx/>
              <a:buNone/>
            </a:pPr>
            <a:r>
              <a:rPr lang="en-US" altLang="ja-JP" dirty="0"/>
              <a:t>- DC</a:t>
            </a:r>
            <a:r>
              <a:rPr lang="ja-JP" altLang="en-US" dirty="0"/>
              <a:t>電源出力機能です。少しマイナーなことかもしれません。 </a:t>
            </a:r>
            <a:endParaRPr lang="en-US" altLang="ja-JP" dirty="0"/>
          </a:p>
          <a:p>
            <a:pPr marL="0" indent="0">
              <a:buFontTx/>
              <a:buNone/>
            </a:pPr>
            <a:r>
              <a:rPr lang="ja-JP" altLang="en-US" dirty="0"/>
              <a:t>：パワーバンクや車両用インバータから電源を切って使用することもできますが、重くて不便です。</a:t>
            </a:r>
            <a:endParaRPr lang="en-US" altLang="ja-JP" dirty="0"/>
          </a:p>
          <a:p>
            <a:pPr marL="0" indent="0">
              <a:buFontTx/>
              <a:buNone/>
            </a:pPr>
            <a:r>
              <a:rPr lang="ja-JP" altLang="en-US" dirty="0"/>
              <a:t>  </a:t>
            </a:r>
            <a:r>
              <a:rPr lang="en-US" altLang="ja-JP" dirty="0"/>
              <a:t>DL950</a:t>
            </a:r>
            <a:r>
              <a:rPr lang="ja-JP" altLang="en-US" dirty="0"/>
              <a:t>に</a:t>
            </a:r>
            <a:r>
              <a:rPr lang="en-US" altLang="ja-JP" dirty="0"/>
              <a:t>DC</a:t>
            </a:r>
            <a:r>
              <a:rPr lang="ja-JP" altLang="en-US" dirty="0"/>
              <a:t>電源出力機能がある場合は、さまざまなアプリケーションで便利に使用できます。</a:t>
            </a:r>
            <a:endParaRPr lang="en-US" altLang="ja-JP" dirty="0"/>
          </a:p>
          <a:p>
            <a:pPr marL="0" indent="0">
              <a:buFontTx/>
              <a:buNone/>
            </a:pPr>
            <a:endParaRPr lang="en-US" altLang="ja-JP" dirty="0"/>
          </a:p>
          <a:p>
            <a:pPr marL="0" indent="0">
              <a:buFontTx/>
              <a:buNone/>
            </a:pPr>
            <a:r>
              <a:rPr lang="en-US" altLang="ja-JP" dirty="0"/>
              <a:t>-</a:t>
            </a:r>
            <a:r>
              <a:rPr lang="ja-JP" altLang="en-US" dirty="0"/>
              <a:t>画面サイズがもう少し大きかったらと思います。 </a:t>
            </a:r>
            <a:endParaRPr lang="en-US" altLang="ja-JP" dirty="0"/>
          </a:p>
          <a:p>
            <a:pPr marL="0" indent="0">
              <a:buFontTx/>
              <a:buNone/>
            </a:pPr>
            <a:r>
              <a:rPr lang="ja-JP" altLang="en-US" dirty="0"/>
              <a:t>：</a:t>
            </a:r>
            <a:r>
              <a:rPr lang="en-US" altLang="ja-JP" dirty="0"/>
              <a:t>DLM</a:t>
            </a:r>
            <a:r>
              <a:rPr lang="ja-JP" altLang="en-US" dirty="0"/>
              <a:t>シリーズに比べて少し小さいと感じます。</a:t>
            </a:r>
            <a:endParaRPr lang="en-US" altLang="ja-JP" dirty="0"/>
          </a:p>
          <a:p>
            <a:pPr marL="0" indent="0">
              <a:buFontTx/>
              <a:buNone/>
            </a:pPr>
            <a:r>
              <a:rPr lang="ja-JP" altLang="en-US" dirty="0"/>
              <a:t> スクリーン拡張レビューお願いします。</a:t>
            </a:r>
            <a:endParaRPr lang="en-US" altLang="ko-KR" dirty="0"/>
          </a:p>
          <a:p>
            <a:pPr marL="0" indent="0">
              <a:buFontTx/>
              <a:buNone/>
            </a:pPr>
            <a:endParaRPr lang="en-US" altLang="ko-KR"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26</a:t>
            </a:fld>
            <a:endParaRPr kumimoji="1" lang="ja-JP" altLang="en-US"/>
          </a:p>
        </p:txBody>
      </p:sp>
    </p:spTree>
    <p:extLst>
      <p:ext uri="{BB962C8B-B14F-4D97-AF65-F5344CB8AC3E}">
        <p14:creationId xmlns:p14="http://schemas.microsoft.com/office/powerpoint/2010/main" val="27004022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171450" indent="-171450">
              <a:buFontTx/>
              <a:buChar char="-"/>
            </a:pPr>
            <a:r>
              <a:rPr lang="ko-KR" altLang="en-US" dirty="0" err="1"/>
              <a:t>리모트</a:t>
            </a:r>
            <a:r>
              <a:rPr lang="ko-KR" altLang="en-US" dirty="0"/>
              <a:t> 접근 시 </a:t>
            </a:r>
            <a:r>
              <a:rPr lang="en-US" altLang="ko-KR" dirty="0"/>
              <a:t>Function key </a:t>
            </a:r>
            <a:r>
              <a:rPr lang="ko-KR" altLang="en-US" dirty="0"/>
              <a:t>사용이 안됩니다</a:t>
            </a:r>
            <a:r>
              <a:rPr lang="en-US" altLang="ko-KR" dirty="0"/>
              <a:t>. (</a:t>
            </a:r>
            <a:r>
              <a:rPr lang="ko-KR" altLang="en-US" dirty="0" err="1"/>
              <a:t>키락</a:t>
            </a:r>
            <a:r>
              <a:rPr lang="en-US" altLang="ko-KR" dirty="0"/>
              <a:t>)</a:t>
            </a:r>
          </a:p>
          <a:p>
            <a:pPr marL="0" indent="0">
              <a:buFontTx/>
              <a:buNone/>
            </a:pPr>
            <a:r>
              <a:rPr lang="ko-KR" altLang="en-US" dirty="0"/>
              <a:t>프로그래밍을 통해 데이터를 수신하게 되면</a:t>
            </a:r>
            <a:r>
              <a:rPr lang="en-US" altLang="ko-KR" dirty="0"/>
              <a:t>, DL950</a:t>
            </a:r>
            <a:r>
              <a:rPr lang="ko-KR" altLang="en-US" dirty="0"/>
              <a:t>은 </a:t>
            </a:r>
            <a:r>
              <a:rPr lang="ko-KR" altLang="en-US" dirty="0" err="1"/>
              <a:t>리모트</a:t>
            </a:r>
            <a:r>
              <a:rPr lang="ko-KR" altLang="en-US" dirty="0"/>
              <a:t> 모드로 들어가게 됩니다</a:t>
            </a:r>
            <a:r>
              <a:rPr lang="en-US" altLang="ko-KR" dirty="0"/>
              <a:t>.</a:t>
            </a:r>
          </a:p>
          <a:p>
            <a:pPr marL="0" indent="0">
              <a:buFontTx/>
              <a:buNone/>
            </a:pPr>
            <a:r>
              <a:rPr lang="ko-KR" altLang="en-US" dirty="0"/>
              <a:t>이 때</a:t>
            </a:r>
            <a:r>
              <a:rPr lang="en-US" altLang="ko-KR" dirty="0"/>
              <a:t>, </a:t>
            </a:r>
            <a:r>
              <a:rPr lang="ko-KR" altLang="en-US" dirty="0"/>
              <a:t>본체 키 조작은 불가능하도록 </a:t>
            </a:r>
            <a:r>
              <a:rPr lang="ko-KR" altLang="en-US" dirty="0" err="1"/>
              <a:t>락이</a:t>
            </a:r>
            <a:r>
              <a:rPr lang="ko-KR" altLang="en-US" dirty="0"/>
              <a:t> 걸립니다</a:t>
            </a:r>
            <a:r>
              <a:rPr lang="en-US" altLang="ko-KR" dirty="0"/>
              <a:t>.</a:t>
            </a:r>
          </a:p>
          <a:p>
            <a:pPr marL="0" indent="0">
              <a:buFontTx/>
              <a:buNone/>
            </a:pPr>
            <a:r>
              <a:rPr lang="ko-KR" altLang="en-US" dirty="0"/>
              <a:t>필요에 따라 </a:t>
            </a:r>
            <a:r>
              <a:rPr lang="en-US" altLang="ko-KR" dirty="0"/>
              <a:t>PC</a:t>
            </a:r>
            <a:r>
              <a:rPr lang="ko-KR" altLang="en-US" dirty="0"/>
              <a:t>와 통신 중에도</a:t>
            </a:r>
            <a:r>
              <a:rPr lang="en-US" altLang="ko-KR" dirty="0"/>
              <a:t> </a:t>
            </a:r>
            <a:r>
              <a:rPr lang="ko-KR" altLang="en-US" dirty="0"/>
              <a:t>추가적인 기능을 사용하는 경우가 있습니다</a:t>
            </a:r>
            <a:r>
              <a:rPr lang="en-US" altLang="ko-KR" dirty="0"/>
              <a:t>. </a:t>
            </a:r>
          </a:p>
          <a:p>
            <a:pPr marL="0" indent="0">
              <a:buFontTx/>
              <a:buNone/>
            </a:pPr>
            <a:r>
              <a:rPr lang="ko-KR" altLang="en-US" dirty="0"/>
              <a:t>특히 줌 기능을 활성화 하여 </a:t>
            </a:r>
            <a:r>
              <a:rPr lang="ko-KR" altLang="en-US" dirty="0" err="1"/>
              <a:t>시간축</a:t>
            </a:r>
            <a:r>
              <a:rPr lang="ko-KR" altLang="en-US" dirty="0"/>
              <a:t> 범위조정은 파형 분석에 중요합니다</a:t>
            </a:r>
            <a:r>
              <a:rPr lang="en-US" altLang="ko-KR" dirty="0"/>
              <a:t>. </a:t>
            </a:r>
            <a:r>
              <a:rPr lang="ko-KR" altLang="en-US" dirty="0" err="1"/>
              <a:t>리모트</a:t>
            </a:r>
            <a:r>
              <a:rPr lang="ko-KR" altLang="en-US" dirty="0"/>
              <a:t> 모드에서도 줌 기능을 비롯한 다른 기능들을 사용하였으면 좋겠습니다</a:t>
            </a:r>
            <a:r>
              <a:rPr lang="en-US" altLang="ko-KR" dirty="0"/>
              <a:t>.</a:t>
            </a:r>
          </a:p>
          <a:p>
            <a:pPr marL="0" indent="0">
              <a:buFontTx/>
              <a:buNone/>
            </a:pPr>
            <a:endParaRPr lang="en-US" altLang="ko-KR" dirty="0"/>
          </a:p>
          <a:p>
            <a:pPr marL="171450" indent="-171450">
              <a:buFontTx/>
              <a:buChar char="-"/>
            </a:pPr>
            <a:r>
              <a:rPr lang="ko-KR" altLang="en-US" dirty="0"/>
              <a:t>트리거 대기 동안 데이터 수신 불가합니다</a:t>
            </a:r>
            <a:r>
              <a:rPr lang="en-US" altLang="ko-KR" dirty="0"/>
              <a:t>.(</a:t>
            </a:r>
            <a:r>
              <a:rPr lang="ko-KR" altLang="en-US" dirty="0"/>
              <a:t>제가 기능을 전부다 알지 못했지만 조금 불편했던 부분이다</a:t>
            </a:r>
            <a:r>
              <a:rPr lang="en-US" altLang="ko-KR" dirty="0"/>
              <a:t>.)</a:t>
            </a:r>
          </a:p>
          <a:p>
            <a:pPr marL="0" indent="0">
              <a:buFontTx/>
              <a:buNone/>
            </a:pPr>
            <a:r>
              <a:rPr lang="ko-KR" altLang="en-US" dirty="0"/>
              <a:t>트리거를 기다릴 경우</a:t>
            </a:r>
            <a:r>
              <a:rPr lang="en-US" altLang="ko-KR" dirty="0"/>
              <a:t>, </a:t>
            </a:r>
            <a:r>
              <a:rPr lang="ko-KR" altLang="en-US" dirty="0"/>
              <a:t>다른 </a:t>
            </a:r>
            <a:r>
              <a:rPr lang="ko-KR" altLang="en-US" dirty="0" err="1"/>
              <a:t>측정모듈의</a:t>
            </a:r>
            <a:r>
              <a:rPr lang="ko-KR" altLang="en-US" dirty="0"/>
              <a:t> 데이터 수집이 안됩니다</a:t>
            </a:r>
            <a:r>
              <a:rPr lang="en-US" altLang="ko-KR" dirty="0"/>
              <a:t>. </a:t>
            </a:r>
          </a:p>
          <a:p>
            <a:pPr marL="0" indent="0">
              <a:buFontTx/>
              <a:buNone/>
            </a:pPr>
            <a:r>
              <a:rPr lang="ko-KR" altLang="en-US" dirty="0"/>
              <a:t>예를 들어</a:t>
            </a:r>
            <a:r>
              <a:rPr lang="en-US" altLang="ko-KR" dirty="0"/>
              <a:t>, </a:t>
            </a:r>
            <a:r>
              <a:rPr lang="ko-KR" altLang="en-US" dirty="0"/>
              <a:t>온도 측정은 중요한 요소입니다</a:t>
            </a:r>
            <a:r>
              <a:rPr lang="en-US" altLang="ko-KR" dirty="0"/>
              <a:t>. </a:t>
            </a:r>
            <a:r>
              <a:rPr lang="ko-KR" altLang="en-US" dirty="0"/>
              <a:t>화재와 같은 비상상황에서 필요합니다</a:t>
            </a:r>
            <a:r>
              <a:rPr lang="en-US" altLang="ko-KR" dirty="0"/>
              <a:t>. </a:t>
            </a:r>
          </a:p>
          <a:p>
            <a:pPr marL="0" indent="0">
              <a:buFontTx/>
              <a:buNone/>
            </a:pPr>
            <a:r>
              <a:rPr lang="ko-KR" altLang="en-US" dirty="0"/>
              <a:t>온도 트렌드를 볼 수도 있습니다</a:t>
            </a:r>
            <a:r>
              <a:rPr lang="en-US" altLang="ko-KR" dirty="0"/>
              <a:t>. </a:t>
            </a:r>
            <a:r>
              <a:rPr lang="ko-KR" altLang="en-US" dirty="0"/>
              <a:t>하지만 전압 채널의 트리거를 기다리는 동안에는 데이터 수집이 안됩니다</a:t>
            </a:r>
            <a:r>
              <a:rPr lang="en-US" altLang="ko-KR" dirty="0"/>
              <a:t>.</a:t>
            </a:r>
          </a:p>
          <a:p>
            <a:pPr marL="0" indent="0">
              <a:buFontTx/>
              <a:buNone/>
            </a:pPr>
            <a:r>
              <a:rPr lang="ko-KR" altLang="en-US" dirty="0"/>
              <a:t>트리거 기능과 </a:t>
            </a:r>
            <a:r>
              <a:rPr lang="en-US" altLang="ko-KR" dirty="0"/>
              <a:t>Continuous</a:t>
            </a:r>
            <a:r>
              <a:rPr lang="ko-KR" altLang="en-US" dirty="0"/>
              <a:t> 기능을 혼합하여 사용하면 좋을 거 같습니다</a:t>
            </a:r>
            <a:r>
              <a:rPr lang="en-US" altLang="ko-KR" dirty="0"/>
              <a:t>..</a:t>
            </a:r>
            <a:r>
              <a:rPr lang="ko-KR" altLang="en-US" dirty="0"/>
              <a:t> </a:t>
            </a:r>
            <a:endParaRPr lang="en-US" altLang="ko-KR" dirty="0"/>
          </a:p>
          <a:p>
            <a:pPr marL="0" indent="0">
              <a:buFontTx/>
              <a:buNone/>
            </a:pPr>
            <a:endParaRPr lang="en-US" altLang="ko-KR" dirty="0"/>
          </a:p>
          <a:p>
            <a:pPr marL="171450" indent="-171450">
              <a:buFontTx/>
              <a:buChar char="-"/>
            </a:pPr>
            <a:r>
              <a:rPr lang="en-US" altLang="ko-KR" dirty="0"/>
              <a:t>DL950 </a:t>
            </a:r>
            <a:r>
              <a:rPr lang="ko-KR" altLang="en-US" dirty="0" err="1"/>
              <a:t>랩뷰</a:t>
            </a:r>
            <a:r>
              <a:rPr lang="ko-KR" altLang="en-US" dirty="0"/>
              <a:t> 드라이버 지원이 필요합니다</a:t>
            </a:r>
            <a:r>
              <a:rPr lang="en-US" altLang="ko-KR" dirty="0"/>
              <a:t>.</a:t>
            </a:r>
          </a:p>
          <a:p>
            <a:pPr marL="0" indent="0">
              <a:buFontTx/>
              <a:buNone/>
            </a:pPr>
            <a:r>
              <a:rPr lang="ko-KR" altLang="en-US" dirty="0"/>
              <a:t>현재 </a:t>
            </a:r>
            <a:r>
              <a:rPr lang="ko-KR" altLang="en-US" dirty="0" err="1"/>
              <a:t>랩뷰</a:t>
            </a:r>
            <a:r>
              <a:rPr lang="ko-KR" altLang="en-US" dirty="0"/>
              <a:t> 드라이버에는 통신 커맨드에서 제공하는 기능 중 일부는 빠져 있습니다</a:t>
            </a:r>
            <a:r>
              <a:rPr lang="en-US" altLang="ko-KR" dirty="0"/>
              <a:t>.</a:t>
            </a:r>
          </a:p>
          <a:p>
            <a:pPr marL="0" indent="0">
              <a:buFontTx/>
              <a:buNone/>
            </a:pPr>
            <a:r>
              <a:rPr lang="ko-KR" altLang="en-US" dirty="0" err="1"/>
              <a:t>랩뷰</a:t>
            </a:r>
            <a:r>
              <a:rPr lang="ko-KR" altLang="en-US" dirty="0"/>
              <a:t> 드라이버 지원과 어플리케이션 예제가 많았으면 좋겠습니다</a:t>
            </a:r>
            <a:r>
              <a:rPr lang="en-US" altLang="ko-KR" dirty="0"/>
              <a:t>. </a:t>
            </a:r>
          </a:p>
          <a:p>
            <a:pPr marL="0" indent="0">
              <a:buFontTx/>
              <a:buNone/>
            </a:pPr>
            <a:r>
              <a:rPr lang="ko-KR" altLang="en-US" dirty="0"/>
              <a:t>이는 개발 공수를 줄일 수 있으며</a:t>
            </a:r>
            <a:r>
              <a:rPr lang="en-US" altLang="ko-KR" dirty="0"/>
              <a:t>, DL950</a:t>
            </a:r>
            <a:r>
              <a:rPr lang="ko-KR" altLang="en-US" dirty="0"/>
              <a:t>의 </a:t>
            </a:r>
            <a:r>
              <a:rPr lang="ko-KR" altLang="en-US" dirty="0" err="1"/>
              <a:t>랩뷰</a:t>
            </a:r>
            <a:r>
              <a:rPr lang="ko-KR" altLang="en-US" dirty="0"/>
              <a:t> 접근성을 개선하는 효과가 있습니다</a:t>
            </a:r>
            <a:r>
              <a:rPr lang="en-US" altLang="ko-KR" dirty="0"/>
              <a:t>.</a:t>
            </a:r>
          </a:p>
          <a:p>
            <a:pPr marL="0" indent="0">
              <a:buFontTx/>
              <a:buNone/>
            </a:pPr>
            <a:r>
              <a:rPr lang="ko-KR" altLang="en-US" dirty="0" err="1"/>
              <a:t>랩뷰를</a:t>
            </a:r>
            <a:r>
              <a:rPr lang="ko-KR" altLang="en-US" dirty="0"/>
              <a:t> 사용하는 글로벌 엔지니어에게 좋은 소식일 것입니다</a:t>
            </a:r>
            <a:r>
              <a:rPr lang="en-US" altLang="ko-KR" dirty="0"/>
              <a:t>. </a:t>
            </a:r>
          </a:p>
          <a:p>
            <a:pPr marL="0" indent="0">
              <a:buFontTx/>
              <a:buNone/>
            </a:pPr>
            <a:r>
              <a:rPr lang="en-US" altLang="ko-KR" dirty="0"/>
              <a:t> </a:t>
            </a:r>
            <a:r>
              <a:rPr lang="ko-KR" altLang="en-US" dirty="0"/>
              <a:t> </a:t>
            </a:r>
            <a:endParaRPr lang="en-US" altLang="ko-KR" dirty="0"/>
          </a:p>
          <a:p>
            <a:pPr marL="0" indent="0">
              <a:buFontTx/>
              <a:buNone/>
            </a:pPr>
            <a:endParaRPr lang="en-US" altLang="ko-KR" dirty="0"/>
          </a:p>
          <a:p>
            <a:pPr marL="0" indent="0">
              <a:buFontTx/>
              <a:buNone/>
            </a:pPr>
            <a:endParaRPr lang="en-US" altLang="ko-KR" dirty="0"/>
          </a:p>
          <a:p>
            <a:pPr marL="0" indent="0">
              <a:buFontTx/>
              <a:buNone/>
            </a:pPr>
            <a:r>
              <a:rPr lang="en-US" altLang="ja-JP" dirty="0"/>
              <a:t>-</a:t>
            </a:r>
            <a:r>
              <a:rPr lang="ja-JP" altLang="en-US" dirty="0"/>
              <a:t>リモートアクセス時にファンクションキーを使用しないでください。 </a:t>
            </a:r>
            <a:r>
              <a:rPr lang="en-US" altLang="ja-JP" dirty="0"/>
              <a:t>(</a:t>
            </a:r>
            <a:r>
              <a:rPr lang="ja-JP" altLang="en-US" dirty="0"/>
              <a:t>キーロック</a:t>
            </a:r>
            <a:r>
              <a:rPr lang="en-US" altLang="ja-JP" dirty="0"/>
              <a:t>)</a:t>
            </a:r>
          </a:p>
          <a:p>
            <a:pPr marL="0" indent="0">
              <a:buFontTx/>
              <a:buNone/>
            </a:pPr>
            <a:r>
              <a:rPr lang="ja-JP" altLang="en-US" dirty="0"/>
              <a:t>プログラミングを通じてデータを受信すると、</a:t>
            </a:r>
            <a:r>
              <a:rPr lang="en-US" altLang="ja-JP" dirty="0"/>
              <a:t>DL950</a:t>
            </a:r>
            <a:r>
              <a:rPr lang="ja-JP" altLang="en-US" dirty="0"/>
              <a:t>はリモートモードに入ります。</a:t>
            </a:r>
            <a:endParaRPr lang="en-US" altLang="ja-JP" dirty="0"/>
          </a:p>
          <a:p>
            <a:pPr marL="0" indent="0">
              <a:buFontTx/>
              <a:buNone/>
            </a:pPr>
            <a:r>
              <a:rPr lang="ja-JP" altLang="en-US" dirty="0"/>
              <a:t>このとき、本体キーの操作はできないようにロックがかかります。</a:t>
            </a:r>
            <a:endParaRPr lang="en-US" altLang="ja-JP" dirty="0"/>
          </a:p>
          <a:p>
            <a:pPr marL="0" indent="0">
              <a:buFontTx/>
              <a:buNone/>
            </a:pPr>
            <a:r>
              <a:rPr lang="ja-JP" altLang="en-US" dirty="0"/>
              <a:t>必要に応じて</a:t>
            </a:r>
            <a:r>
              <a:rPr lang="en-US" altLang="ja-JP" dirty="0"/>
              <a:t>PC</a:t>
            </a:r>
            <a:r>
              <a:rPr lang="ja-JP" altLang="en-US" dirty="0"/>
              <a:t>と通信中に追加機能を使用する場合があります。</a:t>
            </a:r>
            <a:endParaRPr lang="en-US" altLang="ja-JP" dirty="0"/>
          </a:p>
          <a:p>
            <a:pPr marL="0" indent="0">
              <a:buFontTx/>
              <a:buNone/>
            </a:pPr>
            <a:r>
              <a:rPr lang="ja-JP" altLang="en-US" dirty="0"/>
              <a:t>特にズーム機能を有効にすることで、時間軸の範囲調整は波形解析に重要です。</a:t>
            </a:r>
            <a:endParaRPr lang="en-US" altLang="ja-JP" dirty="0"/>
          </a:p>
          <a:p>
            <a:pPr marL="0" indent="0">
              <a:buFontTx/>
              <a:buNone/>
            </a:pPr>
            <a:r>
              <a:rPr lang="ja-JP" altLang="en-US" dirty="0"/>
              <a:t>リモートモードでもズーム機能をはじめとする他の機能を使ってほしいです。</a:t>
            </a:r>
            <a:endParaRPr lang="en-US" altLang="ja-JP" dirty="0"/>
          </a:p>
          <a:p>
            <a:pPr marL="0" indent="0">
              <a:buFontTx/>
              <a:buNone/>
            </a:pPr>
            <a:endParaRPr lang="en-US" altLang="ja-JP" dirty="0"/>
          </a:p>
          <a:p>
            <a:pPr marL="0" indent="0">
              <a:buFontTx/>
              <a:buNone/>
            </a:pPr>
            <a:r>
              <a:rPr lang="en-US" altLang="ja-JP" dirty="0"/>
              <a:t>-</a:t>
            </a:r>
            <a:r>
              <a:rPr lang="ja-JP" altLang="en-US" dirty="0"/>
              <a:t>トリガ待機中にデータを受信できません。トリガーを待つと、他の測定モジュールからのデータ収集はできません。</a:t>
            </a:r>
            <a:endParaRPr lang="en-US" altLang="ja-JP" dirty="0"/>
          </a:p>
          <a:p>
            <a:pPr marL="0" indent="0">
              <a:buFontTx/>
              <a:buNone/>
            </a:pPr>
            <a:r>
              <a:rPr lang="ja-JP" altLang="en-US" dirty="0"/>
              <a:t>たとえば、温度測定は重要な要素です。火災などの緊急事態で必要です。</a:t>
            </a:r>
            <a:endParaRPr lang="en-US" altLang="ja-JP" dirty="0"/>
          </a:p>
          <a:p>
            <a:pPr marL="0" indent="0">
              <a:buFontTx/>
              <a:buNone/>
            </a:pPr>
            <a:r>
              <a:rPr lang="ja-JP" altLang="en-US" dirty="0"/>
              <a:t>温度トレンドを見ることもできます。ただし、電圧チャネルのトリガを待っている間はデータ収集はできません。</a:t>
            </a:r>
            <a:endParaRPr lang="en-US" altLang="ja-JP" dirty="0"/>
          </a:p>
          <a:p>
            <a:pPr marL="0" indent="0">
              <a:buFontTx/>
              <a:buNone/>
            </a:pPr>
            <a:r>
              <a:rPr lang="ja-JP" altLang="en-US" dirty="0"/>
              <a:t>トリガ機能と</a:t>
            </a:r>
            <a:r>
              <a:rPr lang="en-US" altLang="ja-JP" dirty="0"/>
              <a:t>Continuous</a:t>
            </a:r>
            <a:r>
              <a:rPr lang="ja-JP" altLang="en-US" dirty="0"/>
              <a:t>機能を混合</a:t>
            </a:r>
            <a:r>
              <a:rPr lang="en-US" altLang="ko-KR" sz="1800" dirty="0">
                <a:effectLst/>
                <a:latin typeface="맑은 고딕" panose="020B0503020000020004" pitchFamily="50" charset="-127"/>
                <a:cs typeface="맑은 고딕" panose="020B0503020000020004" pitchFamily="50" charset="-127"/>
              </a:rPr>
              <a:t>[</a:t>
            </a:r>
            <a:r>
              <a:rPr lang="ja-JP" altLang="ko-KR" sz="1800" dirty="0">
                <a:effectLst/>
                <a:ea typeface="맑은 고딕" panose="020B0503020000020004" pitchFamily="50" charset="-127"/>
                <a:cs typeface="맑은 고딕" panose="020B0503020000020004" pitchFamily="50" charset="-127"/>
              </a:rPr>
              <a:t>こんごう</a:t>
            </a:r>
            <a:r>
              <a:rPr lang="en-US" altLang="ko-KR" sz="1800" dirty="0">
                <a:effectLst/>
                <a:latin typeface="맑은 고딕" panose="020B0503020000020004" pitchFamily="50" charset="-127"/>
                <a:cs typeface="맑은 고딕" panose="020B0503020000020004" pitchFamily="50" charset="-127"/>
              </a:rPr>
              <a:t>]</a:t>
            </a:r>
            <a:r>
              <a:rPr lang="ja-JP" altLang="en-US" dirty="0"/>
              <a:t>して使用といいと思います。</a:t>
            </a:r>
            <a:endParaRPr lang="en-US" altLang="ja-JP" dirty="0"/>
          </a:p>
          <a:p>
            <a:pPr marL="0" indent="0">
              <a:buFontTx/>
              <a:buNone/>
            </a:pPr>
            <a:endParaRPr lang="en-US" altLang="ja-JP" dirty="0"/>
          </a:p>
          <a:p>
            <a:pPr marL="0" indent="0">
              <a:buFontTx/>
              <a:buNone/>
            </a:pPr>
            <a:r>
              <a:rPr lang="en-US" altLang="ja-JP" dirty="0"/>
              <a:t>-DL950</a:t>
            </a:r>
            <a:r>
              <a:rPr lang="ja-JP" altLang="en-US" dirty="0"/>
              <a:t>ラボビュードライバのサポートが必要です。</a:t>
            </a:r>
            <a:endParaRPr lang="en-US" altLang="ja-JP" dirty="0"/>
          </a:p>
          <a:p>
            <a:pPr marL="0" indent="0">
              <a:buFontTx/>
              <a:buNone/>
            </a:pPr>
            <a:r>
              <a:rPr lang="ja-JP" altLang="en-US" dirty="0"/>
              <a:t>現在、ラボビュードライバには通信コマンドが提供する機能の一部が欠け</a:t>
            </a:r>
            <a:r>
              <a:rPr lang="en-US" altLang="ja-JP" dirty="0"/>
              <a:t>[</a:t>
            </a:r>
            <a:r>
              <a:rPr lang="ja-JP" altLang="ko-KR" b="0" i="0" u="none" strike="noStrike" dirty="0">
                <a:solidFill>
                  <a:srgbClr val="1B47B9"/>
                </a:solidFill>
                <a:effectLst/>
                <a:ea typeface="-apple-system"/>
                <a:hlinkClick r:id="rId3"/>
              </a:rPr>
              <a:t>かけ</a:t>
            </a:r>
            <a:r>
              <a:rPr lang="en-US" altLang="ja-JP" dirty="0"/>
              <a:t>]</a:t>
            </a:r>
            <a:r>
              <a:rPr lang="ja-JP" altLang="en-US" dirty="0"/>
              <a:t>ています。</a:t>
            </a:r>
            <a:endParaRPr lang="en-US" altLang="ja-JP" dirty="0"/>
          </a:p>
          <a:p>
            <a:pPr marL="0" indent="0">
              <a:buFontTx/>
              <a:buNone/>
            </a:pPr>
            <a:r>
              <a:rPr lang="ja-JP" altLang="en-US" dirty="0"/>
              <a:t>ラボビュードライバーのサポートとアプリケーションの例がたくさんあります。</a:t>
            </a:r>
            <a:endParaRPr lang="en-US" altLang="ja-JP" dirty="0"/>
          </a:p>
          <a:p>
            <a:pPr marL="0" indent="0">
              <a:buFontTx/>
              <a:buNone/>
            </a:pPr>
            <a:r>
              <a:rPr lang="ja-JP" altLang="en-US" dirty="0"/>
              <a:t>これにより、開発工数を減らすことができ、</a:t>
            </a:r>
            <a:r>
              <a:rPr lang="en-US" altLang="ja-JP" dirty="0"/>
              <a:t>DL950</a:t>
            </a:r>
            <a:r>
              <a:rPr lang="ja-JP" altLang="en-US" dirty="0"/>
              <a:t>のラップビューアクセシビリティを向上させる効果があります。</a:t>
            </a:r>
            <a:endParaRPr lang="en-US" altLang="ja-JP" dirty="0"/>
          </a:p>
          <a:p>
            <a:pPr marL="0" indent="0">
              <a:buFontTx/>
              <a:buNone/>
            </a:pPr>
            <a:r>
              <a:rPr lang="ja-JP" altLang="en-US" dirty="0"/>
              <a:t>ラップビューを使用するグローバルエンジニアにとって良いニュースと思います。</a:t>
            </a:r>
            <a:endParaRPr lang="en-US" altLang="ja-JP" dirty="0"/>
          </a:p>
          <a:p>
            <a:pPr marL="0" indent="0">
              <a:buFontTx/>
              <a:buNone/>
            </a:pP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27</a:t>
            </a:fld>
            <a:endParaRPr kumimoji="1" lang="ja-JP" altLang="en-US"/>
          </a:p>
        </p:txBody>
      </p:sp>
    </p:spTree>
    <p:extLst>
      <p:ext uri="{BB962C8B-B14F-4D97-AF65-F5344CB8AC3E}">
        <p14:creationId xmlns:p14="http://schemas.microsoft.com/office/powerpoint/2010/main" val="213464728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ja-JP" altLang="en-US" dirty="0"/>
              <a:t>以上です。</a:t>
            </a:r>
            <a:endParaRPr lang="en-US" altLang="ja-JP"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28</a:t>
            </a:fld>
            <a:endParaRPr kumimoji="1" lang="ja-JP" altLang="en-US"/>
          </a:p>
        </p:txBody>
      </p:sp>
    </p:spTree>
    <p:extLst>
      <p:ext uri="{BB962C8B-B14F-4D97-AF65-F5344CB8AC3E}">
        <p14:creationId xmlns:p14="http://schemas.microsoft.com/office/powerpoint/2010/main" val="304641640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DL950success stories</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お客</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といつ自動車部品製造</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せいぞう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会</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社です。</a:t>
            </a:r>
            <a:endParaRPr lang="en-US" altLang="ja-JP" sz="1800" kern="1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で入れた</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は全体６だいです。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Pre-charge Relay System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に入れたモジュ</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ル</a:t>
            </a:r>
            <a:r>
              <a:rPr lang="ja-JP" altLang="en-US"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したの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容です。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r>
              <a:rPr lang="ja-JP" altLang="en-US" dirty="0"/>
              <a:t>参照してください。</a:t>
            </a:r>
            <a:endParaRPr lang="en-US" altLang="ja-JP" dirty="0"/>
          </a:p>
          <a:p>
            <a:endParaRPr lang="en-US" altLang="ko-KR" dirty="0"/>
          </a:p>
          <a:p>
            <a:r>
              <a:rPr lang="ja-JP" altLang="en-US" dirty="0"/>
              <a:t>受注</a:t>
            </a:r>
            <a:r>
              <a:rPr lang="en-US" altLang="ja-JP" dirty="0"/>
              <a:t>[</a:t>
            </a:r>
            <a:r>
              <a:rPr lang="ja-JP" altLang="en-US" b="0" i="0" dirty="0">
                <a:solidFill>
                  <a:srgbClr val="FB5B63"/>
                </a:solidFill>
                <a:effectLst/>
                <a:latin typeface="-apple-system"/>
              </a:rPr>
              <a:t>じゅちゅう</a:t>
            </a:r>
            <a:r>
              <a:rPr lang="en-US" altLang="ja-JP" b="0" i="0" dirty="0">
                <a:solidFill>
                  <a:srgbClr val="FB5B63"/>
                </a:solidFill>
                <a:effectLst/>
                <a:latin typeface="-apple-system"/>
              </a:rPr>
              <a:t>]</a:t>
            </a:r>
            <a:r>
              <a:rPr lang="ja-JP" altLang="en-US" b="0" i="0" dirty="0">
                <a:solidFill>
                  <a:srgbClr val="FB5B63"/>
                </a:solidFill>
                <a:effectLst/>
                <a:latin typeface="-apple-system"/>
              </a:rPr>
              <a:t>金額は</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ja-JP" altLang="en-US" sz="1200" kern="100" dirty="0">
                <a:effectLst/>
                <a:latin typeface="맑은 고딕" panose="020B0503020000020004" pitchFamily="50" charset="-127"/>
                <a:ea typeface="맑은 고딕" panose="020B0503020000020004" pitchFamily="50" charset="-127"/>
                <a:cs typeface="Times New Roman" panose="02020603050405020304" pitchFamily="18" charset="0"/>
              </a:rPr>
              <a:t>　２億５千万　</a:t>
            </a:r>
            <a:r>
              <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rPr>
              <a:t>WON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b="0" i="0" dirty="0"/>
              <a:t>Pre-charge Relay System </a:t>
            </a:r>
            <a:r>
              <a:rPr lang="ja-JP" altLang="en-US" b="0" i="0" dirty="0"/>
              <a:t>は１億２千万　</a:t>
            </a:r>
            <a:r>
              <a:rPr lang="en-US" altLang="ja-JP" b="0" i="0" dirty="0"/>
              <a:t>WON</a:t>
            </a:r>
            <a:r>
              <a:rPr lang="ja-JP" altLang="en-US" b="0" i="0" dirty="0"/>
              <a:t>　です。</a:t>
            </a:r>
            <a:endParaRPr lang="en-US" altLang="ko-KR" b="0" i="0"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4</a:t>
            </a:fld>
            <a:endParaRPr kumimoji="1" lang="ja-JP" altLang="en-US"/>
          </a:p>
        </p:txBody>
      </p:sp>
    </p:spTree>
    <p:extLst>
      <p:ext uri="{BB962C8B-B14F-4D97-AF65-F5344CB8AC3E}">
        <p14:creationId xmlns:p14="http://schemas.microsoft.com/office/powerpoint/2010/main" val="10366622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ko-KR" dirty="0">
                <a:solidFill>
                  <a:srgbClr val="222222"/>
                </a:solidFill>
                <a:latin typeface="Nanum Square"/>
              </a:rPr>
              <a:t>30CH </a:t>
            </a:r>
            <a:r>
              <a:rPr lang="ko-KR" altLang="en-US" dirty="0">
                <a:solidFill>
                  <a:srgbClr val="222222"/>
                </a:solidFill>
                <a:latin typeface="Nanum Square"/>
              </a:rPr>
              <a:t>작동 및 전류 측정</a:t>
            </a:r>
            <a:endParaRPr lang="en-US" altLang="ko-KR" dirty="0">
              <a:solidFill>
                <a:srgbClr val="222222"/>
              </a:solidFill>
              <a:latin typeface="Nanum Square"/>
            </a:endParaRPr>
          </a:p>
          <a:p>
            <a:endParaRPr lang="en-US" altLang="ko-KR" dirty="0">
              <a:solidFill>
                <a:srgbClr val="222222"/>
              </a:solidFill>
              <a:latin typeface="Nanum Square"/>
            </a:endParaRPr>
          </a:p>
          <a:p>
            <a:r>
              <a:rPr lang="ko-KR" altLang="en-US" dirty="0">
                <a:solidFill>
                  <a:srgbClr val="222222"/>
                </a:solidFill>
                <a:latin typeface="Nanum Square"/>
              </a:rPr>
              <a:t>그룹 </a:t>
            </a:r>
            <a:r>
              <a:rPr lang="en-US" altLang="ko-KR" dirty="0">
                <a:solidFill>
                  <a:srgbClr val="222222"/>
                </a:solidFill>
                <a:latin typeface="Nanum Square"/>
              </a:rPr>
              <a:t>5EA </a:t>
            </a:r>
            <a:r>
              <a:rPr lang="ko-KR" altLang="en-US" dirty="0">
                <a:solidFill>
                  <a:srgbClr val="222222"/>
                </a:solidFill>
                <a:latin typeface="Nanum Square"/>
              </a:rPr>
              <a:t>각각 전체 그룹의 전류를 측정하여 점화 코일이 작동하는지 확인합니다</a:t>
            </a:r>
            <a:r>
              <a:rPr lang="en-US" altLang="ko-KR" dirty="0">
                <a:solidFill>
                  <a:srgbClr val="222222"/>
                </a:solidFill>
                <a:latin typeface="Nanum Square"/>
              </a:rPr>
              <a:t>.</a:t>
            </a:r>
          </a:p>
          <a:p>
            <a:endParaRPr lang="en-US" altLang="ko-KR" b="0" i="0" dirty="0">
              <a:solidFill>
                <a:srgbClr val="222222"/>
              </a:solidFill>
              <a:effectLst/>
              <a:latin typeface="Nanum Square"/>
            </a:endParaRPr>
          </a:p>
          <a:p>
            <a:r>
              <a:rPr lang="ko-KR" altLang="en-US" b="0" i="0" dirty="0">
                <a:solidFill>
                  <a:srgbClr val="222222"/>
                </a:solidFill>
                <a:effectLst/>
                <a:latin typeface="Nanum Square"/>
              </a:rPr>
              <a:t>엔진내부에서 불꽃 방전을 일으키기 위한 고전압 전류를 발생시키는</a:t>
            </a:r>
            <a:r>
              <a:rPr lang="ko-KR" altLang="en-US" b="0" i="0" dirty="0">
                <a:solidFill>
                  <a:srgbClr val="328FD1"/>
                </a:solidFill>
                <a:effectLst/>
                <a:latin typeface="Nanum Square"/>
              </a:rPr>
              <a:t> 엔진의 핵심 구동장치</a:t>
            </a:r>
            <a:endParaRPr lang="en-US" altLang="ko-KR" b="0" i="0" dirty="0">
              <a:solidFill>
                <a:srgbClr val="328FD1"/>
              </a:solidFill>
              <a:effectLst/>
              <a:latin typeface="Nanum Square"/>
            </a:endParaRPr>
          </a:p>
          <a:p>
            <a:endParaRPr lang="en-US" altLang="ko-KR" b="0" i="0" dirty="0">
              <a:solidFill>
                <a:srgbClr val="328FD1"/>
              </a:solidFill>
              <a:effectLst/>
              <a:latin typeface="Nanum Square"/>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plug System</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先ずはお客さんの要求</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事項は</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負荷（ふか）は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メガ</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om</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最大５０</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KV</a:t>
            </a: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30CH</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正常</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動作（どうさ）および電流（でんりゅう）測定（そくてい）</a:t>
            </a: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30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チャンネルから</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グル</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プに分けて製作</a:t>
            </a:r>
            <a:r>
              <a:rPr lang="en-US" altLang="ja-JP" sz="1800" kern="100" dirty="0">
                <a:effectLst/>
                <a:latin typeface="맑은 고딕" panose="020B0503020000020004" pitchFamily="50" charset="-127"/>
                <a:ea typeface="맑은 고딕" panose="020B0503020000020004" pitchFamily="50" charset="-127"/>
                <a:cs typeface="맑은 고딕" panose="020B0503020000020004" pitchFamily="50" charset="-127"/>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全体の電流を測定して、イグニッションコイルが動作していることを確認</a:t>
            </a: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今回</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が必要な理由はこの事項ためです。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COSTOMER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Hyundai Motor group</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からねがうですが</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必ず</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6</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ヶ月以上</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WAVE</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波形ファイル提出</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ていしゅつ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submit)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が重要な理由でした。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そして</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YURATECH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の現場環境は</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厳</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しい環境で</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だちはとても</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狭</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くに固定ジグに配置されてノイズがたくさんあります。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必須「ひっす」事項でノイズに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強</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くなければならないでアイソレ</a:t>
            </a:r>
            <a:r>
              <a:rPr lang="ja-JP" altLang="ko-KR" sz="1800" kern="100" dirty="0">
                <a:effectLst/>
                <a:latin typeface="맑은 고딕" panose="020B0503020000020004" pitchFamily="50" charset="-127"/>
                <a:ea typeface="MS Mincho" panose="02020609040205080304" pitchFamily="49" charset="-128"/>
                <a:cs typeface="MS Mincho" panose="02020609040205080304" pitchFamily="49" charset="-128"/>
              </a:rPr>
              <a:t>ー</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ション</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絶</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縁</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ぜつえん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機能も必要し</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DL950</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が投入</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とうにゅう</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しました。</a:t>
            </a:r>
            <a:endPar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DUT </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機能情報</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エンジン</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部で</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火花</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ひばな</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放電「ほうでん」を起こすための高電</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圧</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「こうでんあつ」電流を</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発</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生させるエンジンの核心「かくしん</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駆</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動「くどう</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」装置です。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5</a:t>
            </a:fld>
            <a:endParaRPr kumimoji="1" lang="ja-JP" altLang="en-US"/>
          </a:p>
        </p:txBody>
      </p:sp>
    </p:spTree>
    <p:extLst>
      <p:ext uri="{BB962C8B-B14F-4D97-AF65-F5344CB8AC3E}">
        <p14:creationId xmlns:p14="http://schemas.microsoft.com/office/powerpoint/2010/main" val="33267395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この</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SYSTEM</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H/W</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は測定だけですが回路</a:t>
            </a:r>
            <a:r>
              <a:rPr lang="ja-JP" altLang="ko-KR" sz="1200" kern="100" dirty="0">
                <a:effectLst/>
                <a:latin typeface="맑은 고딕" panose="020B0503020000020004" pitchFamily="50" charset="-127"/>
                <a:ea typeface="새굴림" panose="02030600000101010101" pitchFamily="18" charset="-127"/>
                <a:cs typeface="새굴림" panose="02030600000101010101" pitchFamily="18" charset="-127"/>
              </a:rPr>
              <a:t>図</a:t>
            </a:r>
            <a:r>
              <a:rPr lang="ja-JP" altLang="ko-KR" sz="1200" kern="100" dirty="0">
                <a:effectLst/>
                <a:latin typeface="맑은 고딕" panose="020B0503020000020004" pitchFamily="50" charset="-127"/>
                <a:ea typeface="맑은 고딕" panose="020B0503020000020004" pitchFamily="50" charset="-127"/>
                <a:cs typeface="맑은 고딕" panose="020B0503020000020004" pitchFamily="50" charset="-127"/>
              </a:rPr>
              <a:t>はないです。</a:t>
            </a: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r>
              <a:rPr lang="ko-KR" altLang="en-US" dirty="0"/>
              <a:t>構成</a:t>
            </a:r>
            <a:r>
              <a:rPr lang="ja-JP" altLang="en-US" dirty="0"/>
              <a:t>はシンプル</a:t>
            </a:r>
            <a:r>
              <a:rPr lang="en-US" altLang="ko-KR" dirty="0"/>
              <a:t>PC</a:t>
            </a:r>
            <a:r>
              <a:rPr lang="ja-JP" altLang="en-US" dirty="0"/>
              <a:t>と</a:t>
            </a:r>
            <a:r>
              <a:rPr lang="en-US" altLang="ko-KR" dirty="0"/>
              <a:t>DL950</a:t>
            </a:r>
          </a:p>
          <a:p>
            <a:r>
              <a:rPr lang="ja-JP" altLang="en-US" dirty="0"/>
              <a:t>通信は大量の</a:t>
            </a:r>
            <a:r>
              <a:rPr lang="en-US" altLang="ja-JP" dirty="0"/>
              <a:t>DATA</a:t>
            </a:r>
            <a:r>
              <a:rPr lang="ja-JP" altLang="en-US" dirty="0"/>
              <a:t>を収集</a:t>
            </a:r>
            <a:r>
              <a:rPr lang="en-US" altLang="ja-JP" dirty="0"/>
              <a:t>[</a:t>
            </a:r>
            <a:r>
              <a:rPr lang="ja-JP" altLang="ko-KR" b="0" i="0" u="none" strike="noStrike" dirty="0">
                <a:solidFill>
                  <a:srgbClr val="1B47B9"/>
                </a:solidFill>
                <a:effectLst/>
                <a:ea typeface="-apple-system"/>
                <a:hlinkClick r:id="rId3"/>
              </a:rPr>
              <a:t>しゅうしゅう</a:t>
            </a:r>
            <a:r>
              <a:rPr lang="en-US" altLang="ja-JP" dirty="0"/>
              <a:t>]</a:t>
            </a:r>
            <a:r>
              <a:rPr lang="ja-JP" altLang="en-US" dirty="0"/>
              <a:t>するために</a:t>
            </a:r>
            <a:r>
              <a:rPr lang="en-US" altLang="ja-JP" dirty="0"/>
              <a:t>10G</a:t>
            </a:r>
            <a:r>
              <a:rPr lang="ja-JP" altLang="en-US" dirty="0"/>
              <a:t>モジュールを使用</a:t>
            </a:r>
            <a:endParaRPr lang="en-US" altLang="ja-JP" dirty="0"/>
          </a:p>
          <a:p>
            <a:r>
              <a:rPr lang="en-US" altLang="ja-JP" dirty="0"/>
              <a:t>DUT</a:t>
            </a:r>
            <a:r>
              <a:rPr lang="ja-JP" altLang="en-US" dirty="0"/>
              <a:t>動作は過去</a:t>
            </a:r>
            <a:r>
              <a:rPr lang="en-US" altLang="ja-JP" dirty="0"/>
              <a:t>[</a:t>
            </a:r>
            <a:r>
              <a:rPr lang="ja-JP" altLang="ko-KR" b="0" i="0" u="none" strike="noStrike" dirty="0">
                <a:solidFill>
                  <a:srgbClr val="1B47B9"/>
                </a:solidFill>
                <a:effectLst/>
                <a:ea typeface="-apple-system"/>
                <a:hlinkClick r:id="rId4"/>
              </a:rPr>
              <a:t>かこ</a:t>
            </a:r>
            <a:r>
              <a:rPr lang="en-US" altLang="ja-JP" dirty="0"/>
              <a:t>]</a:t>
            </a:r>
            <a:r>
              <a:rPr lang="ja-JP" altLang="en-US" dirty="0"/>
              <a:t>に納品</a:t>
            </a:r>
            <a:r>
              <a:rPr lang="en-US" altLang="ja-JP" dirty="0"/>
              <a:t>[</a:t>
            </a:r>
            <a:r>
              <a:rPr lang="ja-JP" altLang="ko-KR" b="0" i="0" u="none" strike="noStrike" dirty="0">
                <a:solidFill>
                  <a:srgbClr val="1B47B9"/>
                </a:solidFill>
                <a:effectLst/>
                <a:ea typeface="-apple-system"/>
                <a:hlinkClick r:id="rId5"/>
              </a:rPr>
              <a:t>のうひん</a:t>
            </a:r>
            <a:r>
              <a:rPr lang="en-US" altLang="ja-JP" dirty="0"/>
              <a:t>]</a:t>
            </a:r>
            <a:r>
              <a:rPr lang="ja-JP" altLang="en-US" dirty="0"/>
              <a:t>した駆動</a:t>
            </a:r>
            <a:r>
              <a:rPr lang="en-US" altLang="ja-JP" dirty="0"/>
              <a:t>[</a:t>
            </a:r>
            <a:r>
              <a:rPr lang="ja-JP" altLang="ko-KR" b="0" i="0" u="none" strike="noStrike" dirty="0">
                <a:solidFill>
                  <a:srgbClr val="1B47B9"/>
                </a:solidFill>
                <a:effectLst/>
                <a:ea typeface="-apple-system"/>
                <a:hlinkClick r:id="rId6"/>
              </a:rPr>
              <a:t>くどう</a:t>
            </a:r>
            <a:r>
              <a:rPr lang="en-US" altLang="ja-JP" dirty="0"/>
              <a:t>]</a:t>
            </a:r>
            <a:r>
              <a:rPr lang="ja-JP" altLang="en-US" dirty="0"/>
              <a:t>装置を使用</a:t>
            </a:r>
            <a:endParaRPr lang="en-US" altLang="ja-JP" dirty="0"/>
          </a:p>
          <a:p>
            <a:endParaRPr lang="en-US" altLang="ja-JP" dirty="0"/>
          </a:p>
          <a:p>
            <a:r>
              <a:rPr lang="ja-JP" altLang="en-US" dirty="0"/>
              <a:t>大容量</a:t>
            </a:r>
            <a:r>
              <a:rPr lang="en-US" altLang="ja-JP" dirty="0"/>
              <a:t>DATA</a:t>
            </a:r>
            <a:r>
              <a:rPr lang="ja-JP" altLang="en-US" dirty="0"/>
              <a:t>送信用</a:t>
            </a:r>
            <a:r>
              <a:rPr lang="en-US" altLang="ja-JP" dirty="0"/>
              <a:t>10G</a:t>
            </a:r>
            <a:r>
              <a:rPr lang="ja-JP" altLang="en-US" dirty="0"/>
              <a:t>モミュール</a:t>
            </a:r>
            <a:r>
              <a:rPr lang="en-US" altLang="ja-JP" dirty="0"/>
              <a:t>API</a:t>
            </a:r>
            <a:r>
              <a:rPr lang="ja-JP" altLang="en-US" dirty="0"/>
              <a:t>サポートを受けました</a:t>
            </a:r>
            <a:r>
              <a:rPr lang="en-US" altLang="ja-JP" dirty="0"/>
              <a:t>.</a:t>
            </a:r>
          </a:p>
          <a:p>
            <a:r>
              <a:rPr lang="ja-JP" altLang="en-US" dirty="0"/>
              <a:t>サポート受けでよく</a:t>
            </a:r>
            <a:r>
              <a:rPr lang="en-US" altLang="ja-JP" dirty="0"/>
              <a:t>PROGRAM</a:t>
            </a:r>
            <a:r>
              <a:rPr lang="ja-JP" altLang="en-US" dirty="0"/>
              <a:t>を作りました。</a:t>
            </a:r>
            <a:endParaRPr lang="en-US" altLang="ja-JP" dirty="0"/>
          </a:p>
          <a:p>
            <a:r>
              <a:rPr lang="ja-JP" altLang="en-US" dirty="0"/>
              <a:t>本当にありがとうございました。</a:t>
            </a:r>
            <a:endParaRPr lang="en-US" altLang="ja-JP" dirty="0"/>
          </a:p>
          <a:p>
            <a:endParaRPr lang="en-US" altLang="ja-JP" dirty="0"/>
          </a:p>
          <a:p>
            <a:r>
              <a:rPr lang="ja-JP" altLang="en-US" dirty="0"/>
              <a:t>分けた理由は大容量</a:t>
            </a:r>
            <a:r>
              <a:rPr lang="en-US" altLang="ja-JP" dirty="0"/>
              <a:t>DATA</a:t>
            </a:r>
            <a:r>
              <a:rPr lang="ja-JP" altLang="en-US" dirty="0"/>
              <a:t>処理ために６</a:t>
            </a:r>
            <a:r>
              <a:rPr lang="en-US" altLang="ja-JP" dirty="0"/>
              <a:t>CH</a:t>
            </a:r>
            <a:r>
              <a:rPr lang="ja-JP" altLang="en-US" dirty="0"/>
              <a:t>で分けたですけど</a:t>
            </a:r>
            <a:endParaRPr lang="en-US" altLang="ja-JP" dirty="0"/>
          </a:p>
          <a:p>
            <a:r>
              <a:rPr lang="ja-JP" altLang="en-US" dirty="0"/>
              <a:t>この試験が終わったら</a:t>
            </a:r>
            <a:r>
              <a:rPr lang="en-US" altLang="ja-JP" dirty="0"/>
              <a:t>DL950</a:t>
            </a:r>
            <a:r>
              <a:rPr lang="ja-JP" altLang="en-US" dirty="0"/>
              <a:t>別々で使用予定ですから</a:t>
            </a:r>
            <a:endParaRPr lang="en-US" altLang="ja-JP" dirty="0"/>
          </a:p>
          <a:p>
            <a:r>
              <a:rPr lang="ja-JP" altLang="en-US" dirty="0"/>
              <a:t>必要な</a:t>
            </a:r>
            <a:r>
              <a:rPr lang="en-US" altLang="ja-JP" dirty="0"/>
              <a:t>DL950</a:t>
            </a:r>
            <a:r>
              <a:rPr lang="ja-JP" altLang="en-US" dirty="0"/>
              <a:t>台数で</a:t>
            </a:r>
            <a:r>
              <a:rPr lang="en-US" altLang="ja-JP" dirty="0"/>
              <a:t>group</a:t>
            </a:r>
            <a:r>
              <a:rPr lang="ja-JP" altLang="en-US" dirty="0"/>
              <a:t>で分けました。</a:t>
            </a:r>
            <a:endParaRPr lang="en-US" altLang="ja-JP" dirty="0"/>
          </a:p>
          <a:p>
            <a:endParaRPr lang="en-US" altLang="ja-JP" dirty="0"/>
          </a:p>
          <a:p>
            <a:endParaRPr lang="en-US" altLang="ja-JP" dirty="0"/>
          </a:p>
          <a:p>
            <a:endParaRPr lang="en-US" altLang="ko-KR" dirty="0"/>
          </a:p>
          <a:p>
            <a:endParaRPr lang="en-US" altLang="ko-KR" dirty="0"/>
          </a:p>
          <a:p>
            <a:endParaRPr lang="en-US" altLang="ko-KR" dirty="0"/>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6</a:t>
            </a:fld>
            <a:endParaRPr kumimoji="1" lang="ja-JP" altLang="en-US"/>
          </a:p>
        </p:txBody>
      </p:sp>
    </p:spTree>
    <p:extLst>
      <p:ext uri="{BB962C8B-B14F-4D97-AF65-F5344CB8AC3E}">
        <p14:creationId xmlns:p14="http://schemas.microsoft.com/office/powerpoint/2010/main" val="69394840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SW</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機能簡</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説</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明します。</a:t>
            </a:r>
            <a:endParaRPr lang="en-US" altLang="ja-JP" sz="1800" kern="100" dirty="0">
              <a:effectLst/>
              <a:latin typeface="맑은 고딕" panose="020B0503020000020004" pitchFamily="50" charset="-127"/>
              <a:ea typeface="맑은 고딕" panose="020B0503020000020004" pitchFamily="50" charset="-127"/>
              <a:cs typeface="맑은 고딕" panose="020B0503020000020004" pitchFamily="50" charset="-127"/>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기능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1 -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一次側</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차 측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spark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전압  측정 </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スパーク電圧測定</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측정 된 전압 파형 중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2</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차 </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peak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측정 및 판단</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測定</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された</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電圧波形</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の</a:t>
            </a:r>
            <a:r>
              <a:rPr lang="en-US" altLang="ja-JP" sz="1800" kern="100" dirty="0">
                <a:effectLst/>
                <a:latin typeface="맑은 고딕" panose="020B0503020000020004" pitchFamily="50" charset="-127"/>
                <a:ea typeface="맑은 고딕" panose="020B0503020000020004" pitchFamily="50" charset="-127"/>
                <a:cs typeface="Times New Roman" panose="02020603050405020304" pitchFamily="18" charset="0"/>
              </a:rPr>
              <a:t>2</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次</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ピーク​​の</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測定</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と</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判断</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ko-KR"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측정된 파형 저장</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測定された波形の保存</a:t>
            </a: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その</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絵</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は</a:t>
            </a:r>
            <a:r>
              <a:rPr lang="en-US"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1</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CH</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波形表示して </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DL950</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からもらった</a:t>
            </a:r>
            <a:r>
              <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DATA</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です。</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一番目そくてい</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赤色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二番目測定</a:t>
            </a:r>
            <a:r>
              <a:rPr lang="en-US" altLang="ja-JP" sz="1800" kern="100" dirty="0">
                <a:effectLst/>
                <a:latin typeface="맑은 고딕" panose="020B0503020000020004" pitchFamily="50" charset="-127"/>
                <a:ea typeface="Yu Mincho" panose="02020400000000000000" pitchFamily="18" charset="-128"/>
                <a:cs typeface="Times New Roman" panose="02020603050405020304" pitchFamily="18" charset="0"/>
              </a:rPr>
              <a:t>MAX</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値判断「</a:t>
            </a:r>
            <a:r>
              <a:rPr lang="ko-KR" altLang="en-US" sz="2800" b="0" i="0" dirty="0">
                <a:solidFill>
                  <a:srgbClr val="333333"/>
                </a:solidFill>
                <a:effectLst/>
                <a:latin typeface="-apple-system"/>
              </a:rPr>
              <a:t>紫色</a:t>
            </a:r>
            <a:r>
              <a:rPr lang="ja-JP" altLang="en-US" sz="1800" kern="100" dirty="0">
                <a:effectLst/>
                <a:latin typeface="맑은 고딕" panose="020B0503020000020004" pitchFamily="50" charset="-127"/>
                <a:ea typeface="Yu Mincho" panose="02020400000000000000" pitchFamily="18" charset="-128"/>
                <a:cs typeface="Times New Roman" panose="02020603050405020304" pitchFamily="18" charset="0"/>
              </a:rPr>
              <a:t>点」</a:t>
            </a:r>
            <a:endParaRPr lang="en-US"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endParaRPr>
          </a:p>
          <a:p>
            <a:pPr algn="just" latinLnBrk="1">
              <a:lnSpc>
                <a:spcPct val="107000"/>
              </a:lnSpc>
              <a:spcAft>
                <a:spcPts val="800"/>
              </a:spcAft>
            </a:pP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Second PEAK</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は範</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囲</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はんい</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内</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NORMAL</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以外は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OVER</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表示します。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en-US" altLang="ko-KR" dirty="0"/>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長時間保存方法</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solidFill>
                  <a:srgbClr val="333333"/>
                </a:solidFill>
                <a:effectLst/>
                <a:latin typeface="Arial" panose="020B0604020202020204" pitchFamily="34" charset="0"/>
                <a:ea typeface="맑은 고딕" panose="020B0503020000020004" pitchFamily="50" charset="-127"/>
                <a:cs typeface="Arial" panose="020B0604020202020204" pitchFamily="34" charset="0"/>
              </a:rPr>
              <a:t>点火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てんか</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solidFill>
                  <a:srgbClr val="333333"/>
                </a:solidFill>
                <a:effectLst/>
                <a:latin typeface="Arial" panose="020B0604020202020204" pitchFamily="34" charset="0"/>
                <a:ea typeface="Yu Mincho" panose="02020400000000000000" pitchFamily="18" charset="-128"/>
                <a:cs typeface="Arial" panose="020B0604020202020204" pitchFamily="34" charset="0"/>
              </a:rPr>
              <a:t>波形が一番</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重要</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です</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最大</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7000RPM</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場合</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58HZ 1</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秒５８個</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 </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波形だけ保存し以外は保存しないです。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solidFill>
                  <a:srgbClr val="333333"/>
                </a:solidFill>
                <a:effectLst/>
                <a:latin typeface="Arial" panose="020B0604020202020204" pitchFamily="34" charset="0"/>
                <a:ea typeface="맑은 고딕" panose="020B0503020000020004" pitchFamily="50" charset="-127"/>
                <a:cs typeface="Arial" panose="020B0604020202020204" pitchFamily="34" charset="0"/>
              </a:rPr>
              <a:t>点火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てんか</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solidFill>
                  <a:srgbClr val="333333"/>
                </a:solidFill>
                <a:effectLst/>
                <a:latin typeface="Arial" panose="020B0604020202020204" pitchFamily="34" charset="0"/>
                <a:ea typeface="Yu Mincho" panose="02020400000000000000" pitchFamily="18" charset="-128"/>
                <a:cs typeface="Arial" panose="020B0604020202020204" pitchFamily="34" charset="0"/>
              </a:rPr>
              <a:t>波形時間が短い</a:t>
            </a:r>
            <a:r>
              <a:rPr lang="en-US" altLang="ko-KR" sz="1800" kern="100" dirty="0">
                <a:solidFill>
                  <a:srgbClr val="333333"/>
                </a:solidFill>
                <a:effectLst/>
                <a:latin typeface="Yu Mincho" panose="02020400000000000000" pitchFamily="18" charset="-128"/>
                <a:ea typeface="맑은 고딕" panose="020B0503020000020004" pitchFamily="50" charset="-127"/>
                <a:cs typeface="Arial" panose="020B0604020202020204" pitchFamily="34" charset="0"/>
              </a:rPr>
              <a:t>500us[</a:t>
            </a:r>
            <a:r>
              <a:rPr lang="ja-JP" altLang="ko-KR" sz="1800" kern="100" dirty="0">
                <a:solidFill>
                  <a:srgbClr val="333333"/>
                </a:solidFill>
                <a:effectLst/>
                <a:latin typeface="Arial" panose="020B0604020202020204" pitchFamily="34" charset="0"/>
                <a:ea typeface="Yu Mincho" panose="02020400000000000000" pitchFamily="18" charset="-128"/>
                <a:cs typeface="Arial" panose="020B0604020202020204" pitchFamily="34" charset="0"/>
              </a:rPr>
              <a:t>マイクロ</a:t>
            </a:r>
            <a:r>
              <a:rPr lang="en-US" altLang="ko-KR" sz="1800" kern="100" dirty="0">
                <a:solidFill>
                  <a:srgbClr val="333333"/>
                </a:solidFill>
                <a:effectLst/>
                <a:latin typeface="Arial" panose="020B0604020202020204" pitchFamily="34" charset="0"/>
                <a:ea typeface="맑은 고딕" panose="020B0503020000020004" pitchFamily="50" charset="-127"/>
                <a:cs typeface="Times New Roman" panose="02020603050405020304" pitchFamily="18" charset="0"/>
              </a:rPr>
              <a:t>]</a:t>
            </a:r>
            <a:r>
              <a:rPr lang="ja-JP" altLang="ko-KR" sz="1800" kern="100" dirty="0">
                <a:solidFill>
                  <a:srgbClr val="333333"/>
                </a:solidFill>
                <a:effectLst/>
                <a:latin typeface="Arial" panose="020B0604020202020204" pitchFamily="34" charset="0"/>
                <a:ea typeface="맑은 고딕" panose="020B0503020000020004" pitchFamily="50" charset="-127"/>
                <a:cs typeface="Arial" panose="020B0604020202020204" pitchFamily="34" charset="0"/>
              </a:rPr>
              <a:t>未</a:t>
            </a:r>
            <a:r>
              <a:rPr lang="ja-JP" altLang="ko-KR" sz="1800" kern="100" dirty="0">
                <a:solidFill>
                  <a:srgbClr val="333333"/>
                </a:solidFill>
                <a:effectLst/>
                <a:latin typeface="맑은 고딕" panose="020B0503020000020004" pitchFamily="50" charset="-127"/>
                <a:ea typeface="새굴림" panose="02030600000101010101" pitchFamily="18" charset="-127"/>
                <a:cs typeface="새굴림" panose="02030600000101010101" pitchFamily="18" charset="-127"/>
              </a:rPr>
              <a:t>満</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みまん</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solidFill>
                  <a:srgbClr val="333333"/>
                </a:solidFill>
                <a:effectLst/>
                <a:latin typeface="Arial" panose="020B0604020202020204" pitchFamily="34" charset="0"/>
                <a:ea typeface="Yu Mincho" panose="02020400000000000000" pitchFamily="18" charset="-128"/>
                <a:cs typeface="Arial" panose="020B0604020202020204" pitchFamily="34"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保存</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ファイル</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拡</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張子</a:t>
            </a:r>
            <a:r>
              <a:rPr lang="en-US"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かくちょうし</a:t>
            </a:r>
            <a:r>
              <a:rPr lang="en-US"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は</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TDMS Ni</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から提供する</a:t>
            </a:r>
            <a:r>
              <a:rPr lang="en-US" altLang="ko-KR" sz="1800" kern="100" dirty="0">
                <a:effectLst/>
                <a:latin typeface="Yu Mincho" panose="02020400000000000000" pitchFamily="18" charset="-128"/>
                <a:ea typeface="맑은 고딕" panose="020B0503020000020004" pitchFamily="50" charset="-127"/>
                <a:cs typeface="Times New Roman" panose="02020603050405020304" pitchFamily="18" charset="0"/>
              </a:rPr>
              <a:t>API</a:t>
            </a:r>
            <a:r>
              <a:rPr lang="ja-JP" altLang="ko-KR" sz="1800" kern="100" dirty="0">
                <a:effectLst/>
                <a:latin typeface="맑은 고딕" panose="020B0503020000020004" pitchFamily="50" charset="-127"/>
                <a:ea typeface="Yu Mincho" panose="02020400000000000000" pitchFamily="18" charset="-128"/>
                <a:cs typeface="Times New Roman" panose="02020603050405020304" pitchFamily="18" charset="0"/>
              </a:rPr>
              <a:t>です。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6ch </a:t>
            </a:r>
            <a:r>
              <a:rPr lang="ja-JP" altLang="ko-KR" sz="1800" kern="100" dirty="0">
                <a:solidFill>
                  <a:srgbClr val="333333"/>
                </a:solidFill>
                <a:effectLst/>
                <a:latin typeface="Arial" panose="020B0604020202020204" pitchFamily="34" charset="0"/>
                <a:ea typeface="맑은 고딕" panose="020B0503020000020004" pitchFamily="50" charset="-127"/>
                <a:cs typeface="Arial" panose="020B0604020202020204" pitchFamily="34" charset="0"/>
              </a:rPr>
              <a:t>同時</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en-US"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どうじ</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秒に</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58</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個を判</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断</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するのは</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PC</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仕</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様</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によって無理になることがあります。</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lnSpc>
                <a:spcPct val="107000"/>
              </a:lnSpc>
              <a:spcAft>
                <a:spcPts val="800"/>
              </a:spcAft>
            </a:pP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たとえば、</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5</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つのうち</a:t>
            </a:r>
            <a:r>
              <a:rPr lang="en-US"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1</a:t>
            </a:r>
            <a:r>
              <a:rPr lang="ja-JP"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rPr>
              <a:t>つの判</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断</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で</a:t>
            </a:r>
            <a:r>
              <a:rPr lang="ja-JP" altLang="ko-KR" sz="1800" kern="100" dirty="0">
                <a:effectLst/>
                <a:latin typeface="맑은 고딕" panose="020B0503020000020004" pitchFamily="50" charset="-127"/>
                <a:ea typeface="새굴림" panose="02030600000101010101" pitchFamily="18" charset="-127"/>
                <a:cs typeface="새굴림" panose="02030600000101010101" pitchFamily="18" charset="-127"/>
              </a:rPr>
              <a:t>処</a:t>
            </a:r>
            <a:r>
              <a:rPr lang="ja-JP" altLang="ko-KR" sz="1800" kern="100" dirty="0">
                <a:effectLst/>
                <a:latin typeface="맑은 고딕" panose="020B0503020000020004" pitchFamily="50" charset="-127"/>
                <a:ea typeface="맑은 고딕" panose="020B0503020000020004" pitchFamily="50" charset="-127"/>
                <a:cs typeface="맑은 고딕" panose="020B0503020000020004" pitchFamily="50" charset="-127"/>
              </a:rPr>
              <a:t>理しました。</a:t>
            </a:r>
            <a:endParaRPr lang="ko-KR" altLang="ko-KR" sz="18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7</a:t>
            </a:fld>
            <a:endParaRPr kumimoji="1" lang="ja-JP" altLang="en-US"/>
          </a:p>
        </p:txBody>
      </p:sp>
    </p:spTree>
    <p:extLst>
      <p:ext uri="{BB962C8B-B14F-4D97-AF65-F5344CB8AC3E}">
        <p14:creationId xmlns:p14="http://schemas.microsoft.com/office/powerpoint/2010/main" val="19295684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dirty="0"/>
              <a:t>動作画面</a:t>
            </a:r>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8</a:t>
            </a:fld>
            <a:endParaRPr kumimoji="1" lang="ja-JP" altLang="en-US"/>
          </a:p>
        </p:txBody>
      </p:sp>
    </p:spTree>
    <p:extLst>
      <p:ext uri="{BB962C8B-B14F-4D97-AF65-F5344CB8AC3E}">
        <p14:creationId xmlns:p14="http://schemas.microsoft.com/office/powerpoint/2010/main" val="30211363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ko-KR" altLang="en-US" b="0" i="0" dirty="0">
                <a:solidFill>
                  <a:srgbClr val="000000"/>
                </a:solidFill>
                <a:effectLst/>
                <a:latin typeface="-apple-system"/>
              </a:rPr>
              <a:t>現場写真</a:t>
            </a:r>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9</a:t>
            </a:fld>
            <a:endParaRPr kumimoji="1" lang="ja-JP" altLang="en-US"/>
          </a:p>
        </p:txBody>
      </p:sp>
    </p:spTree>
    <p:extLst>
      <p:ext uri="{BB962C8B-B14F-4D97-AF65-F5344CB8AC3E}">
        <p14:creationId xmlns:p14="http://schemas.microsoft.com/office/powerpoint/2010/main" val="29960370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algn="l" fontAlgn="ct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최대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24V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전압 프로그래밍</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p>
          <a:p>
            <a:pPr algn="l" fontAlgn="ctr"/>
            <a:r>
              <a:rPr lang="ja-JP" altLang="en-US" sz="1200" b="0" i="0" u="none" strike="noStrike"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DC up to 24V (voltage programming)</a:t>
            </a:r>
          </a:p>
          <a:p>
            <a:pPr algn="l" fontAlgn="ct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부하</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DC 450~800V,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프리차지저항</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저항 변동 有</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err="1">
                <a:solidFill>
                  <a:srgbClr val="000000"/>
                </a:solidFill>
                <a:effectLst/>
                <a:latin typeface="맑은 고딕" panose="020B0503020000020004" pitchFamily="50" charset="-127"/>
                <a:ea typeface="맑은 고딕" panose="020B0503020000020004" pitchFamily="50" charset="-127"/>
              </a:rPr>
              <a:t>커패시터</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1000</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동시 제어 시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50A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or 6Ch (</a:t>
            </a:r>
            <a:r>
              <a:rPr lang="ko-KR" altLang="en-US" sz="1200" b="0" i="0" u="none" strike="noStrike" baseline="0" dirty="0">
                <a:solidFill>
                  <a:srgbClr val="000000"/>
                </a:solidFill>
                <a:effectLst/>
                <a:latin typeface="맑은 고딕" panose="020B0503020000020004" pitchFamily="50" charset="-127"/>
                <a:ea typeface="+mn-ea"/>
              </a:rPr>
              <a:t>최대 </a:t>
            </a:r>
            <a:r>
              <a:rPr lang="en-US" altLang="ko-KR" sz="1200" b="0" i="0" u="none" strike="noStrike" baseline="0" dirty="0">
                <a:solidFill>
                  <a:srgbClr val="000000"/>
                </a:solidFill>
                <a:effectLst/>
                <a:latin typeface="맑은 고딕" panose="020B0503020000020004" pitchFamily="50" charset="-127"/>
                <a:ea typeface="+mn-ea"/>
              </a:rPr>
              <a:t>100A </a:t>
            </a:r>
            <a:r>
              <a:rPr lang="ko-KR" altLang="en-US" sz="1200" b="0" i="0" u="none" strike="noStrike" baseline="0" dirty="0">
                <a:solidFill>
                  <a:srgbClr val="000000"/>
                </a:solidFill>
                <a:effectLst/>
                <a:latin typeface="맑은 고딕" panose="020B0503020000020004" pitchFamily="50" charset="-127"/>
                <a:ea typeface="+mn-ea"/>
              </a:rPr>
              <a:t>예상</a:t>
            </a:r>
            <a:r>
              <a:rPr lang="en-US" altLang="ko-KR" sz="1200" b="0" i="0" u="none" strike="noStrike" baseline="0" dirty="0">
                <a:solidFill>
                  <a:srgbClr val="000000"/>
                </a:solidFill>
                <a:effectLst/>
                <a:latin typeface="맑은 고딕" panose="020B0503020000020004" pitchFamily="50" charset="-127"/>
                <a:ea typeface="+mn-ea"/>
              </a:rPr>
              <a:t>) </a:t>
            </a:r>
          </a:p>
          <a:p>
            <a:pPr algn="just" latinLnBrk="1"/>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모니터링</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데이터 저장</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dirty="0">
                <a:solidFill>
                  <a:srgbClr val="000000"/>
                </a:solidFill>
                <a:effectLst/>
                <a:latin typeface="맑은 고딕" panose="020B0503020000020004" pitchFamily="50" charset="-127"/>
                <a:ea typeface="맑은 고딕" panose="020B0503020000020004" pitchFamily="50" charset="-127"/>
              </a:rPr>
              <a:t>동작 </a:t>
            </a:r>
            <a:r>
              <a:rPr lang="en-US" altLang="ko-KR" sz="1200" b="0" i="0" u="none" strike="noStrike" dirty="0">
                <a:solidFill>
                  <a:srgbClr val="000000"/>
                </a:solidFill>
                <a:effectLst/>
                <a:latin typeface="맑은 고딕" panose="020B0503020000020004" pitchFamily="50" charset="-127"/>
                <a:ea typeface="맑은 고딕" panose="020B0503020000020004" pitchFamily="50" charset="-127"/>
              </a:rPr>
              <a:t>On/Off</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반복 제어</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과전류</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고온 알람 기능</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 </a:t>
            </a:r>
          </a:p>
          <a:p>
            <a:pPr algn="just" latinLnBrk="1"/>
            <a:r>
              <a:rPr lang="ko-KR" altLang="en-US" sz="1200" b="0" i="0" u="none" strike="noStrike" dirty="0" err="1">
                <a:solidFill>
                  <a:srgbClr val="000000"/>
                </a:solidFill>
                <a:effectLst/>
                <a:latin typeface="맑은 고딕" panose="020B0503020000020004" pitchFamily="50" charset="-127"/>
                <a:ea typeface="+mn-ea"/>
              </a:rPr>
              <a:t>항온항습기</a:t>
            </a:r>
            <a:r>
              <a:rPr lang="ko-KR" altLang="en-US" sz="1200" b="0" i="0" u="none" strike="noStrike" dirty="0">
                <a:solidFill>
                  <a:srgbClr val="000000"/>
                </a:solidFill>
                <a:effectLst/>
                <a:latin typeface="맑은 고딕" panose="020B0503020000020004" pitchFamily="50" charset="-127"/>
                <a:ea typeface="+mn-ea"/>
              </a:rPr>
              <a:t> 패턴 구간</a:t>
            </a:r>
            <a:r>
              <a:rPr lang="ko-KR" altLang="en-US" sz="1200" b="0" i="0" u="none" strike="noStrike" baseline="0" dirty="0">
                <a:solidFill>
                  <a:srgbClr val="000000"/>
                </a:solidFill>
                <a:effectLst/>
                <a:latin typeface="맑은 고딕" panose="020B0503020000020004" pitchFamily="50" charset="-127"/>
                <a:ea typeface="+mn-ea"/>
              </a:rPr>
              <a:t> 별에 따라 전압</a:t>
            </a:r>
            <a:r>
              <a:rPr lang="en-US" altLang="ko-KR" sz="1200" b="0" i="0" u="none" strike="noStrike" baseline="0" dirty="0">
                <a:solidFill>
                  <a:srgbClr val="000000"/>
                </a:solidFill>
                <a:effectLst/>
                <a:latin typeface="맑은 고딕" panose="020B0503020000020004" pitchFamily="50" charset="-127"/>
                <a:ea typeface="+mn-ea"/>
              </a:rPr>
              <a:t> </a:t>
            </a:r>
            <a:r>
              <a:rPr lang="ko-KR" altLang="en-US" sz="1200" b="0" i="0" u="none" strike="noStrike" baseline="0" dirty="0">
                <a:solidFill>
                  <a:srgbClr val="000000"/>
                </a:solidFill>
                <a:effectLst/>
                <a:latin typeface="맑은 고딕" panose="020B0503020000020004" pitchFamily="50" charset="-127"/>
                <a:ea typeface="+mn-ea"/>
              </a:rPr>
              <a:t>동작 제어 필요 </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 </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endParaRPr lang="ko-KR" altLang="en-US" sz="1200" b="0" i="0" u="none" strike="noStrike"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solidFill>
                  <a:srgbClr val="222222"/>
                </a:solidFill>
                <a:latin typeface="Nanum Square"/>
              </a:rPr>
              <a:t>전기자동차</a:t>
            </a:r>
            <a:r>
              <a:rPr lang="en-US" altLang="ko-KR" dirty="0">
                <a:solidFill>
                  <a:srgbClr val="222222"/>
                </a:solidFill>
                <a:latin typeface="Nanum Square"/>
              </a:rPr>
              <a:t>(EV)</a:t>
            </a:r>
            <a:r>
              <a:rPr lang="ko-KR" altLang="en-US" dirty="0">
                <a:solidFill>
                  <a:srgbClr val="222222"/>
                </a:solidFill>
                <a:latin typeface="Nanum Square"/>
              </a:rPr>
              <a:t> 배터리와 인버터</a:t>
            </a:r>
            <a:r>
              <a:rPr lang="en-US" altLang="ko-KR" dirty="0">
                <a:solidFill>
                  <a:srgbClr val="222222"/>
                </a:solidFill>
                <a:latin typeface="Nanum Square"/>
              </a:rPr>
              <a:t>/</a:t>
            </a:r>
            <a:r>
              <a:rPr lang="ko-KR" altLang="en-US" dirty="0">
                <a:solidFill>
                  <a:srgbClr val="222222"/>
                </a:solidFill>
                <a:latin typeface="Nanum Square"/>
              </a:rPr>
              <a:t>충전기를 연결 및 차단 하는 핵심 부품</a:t>
            </a:r>
            <a:endParaRPr lang="en-US" altLang="ko-KR" dirty="0">
              <a:solidFill>
                <a:srgbClr val="222222"/>
              </a:solidFill>
              <a:latin typeface="Nanum Squar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dirty="0">
                <a:solidFill>
                  <a:srgbClr val="222222"/>
                </a:solidFill>
                <a:latin typeface="Nanum Square"/>
              </a:rPr>
              <a:t>Components that connect and blocks electric vehicle (EV) batteries and inverters/chargers</a:t>
            </a:r>
          </a:p>
          <a:p>
            <a:endParaRPr lang="en-US" altLang="ko-KR" dirty="0"/>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お客さんの要求</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ようきゅう</a:t>
            </a:r>
            <a:r>
              <a:rPr lang="en-US"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a:t>
            </a:r>
            <a:r>
              <a:rPr lang="ja-JP"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rPr>
              <a:t>事項</a:t>
            </a:r>
            <a:endParaRPr lang="en-US" altLang="ja-JP"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ko-KR" altLang="ko-KR" sz="1200" kern="100" dirty="0">
              <a:effectLst/>
              <a:latin typeface="맑은 고딕" panose="020B0503020000020004" pitchFamily="50" charset="-127"/>
              <a:ea typeface="맑은 고딕" panose="020B0503020000020004" pitchFamily="50" charset="-127"/>
              <a:cs typeface="Times New Roman" panose="02020603050405020304" pitchFamily="18" charset="0"/>
            </a:endParaRPr>
          </a:p>
          <a:p>
            <a:r>
              <a:rPr lang="ja-JP" altLang="en-US" dirty="0"/>
              <a:t>最大２４</a:t>
            </a:r>
            <a:r>
              <a:rPr lang="en-US" altLang="ja-JP" dirty="0"/>
              <a:t>V</a:t>
            </a:r>
            <a:r>
              <a:rPr lang="ja-JP" altLang="en-US" dirty="0"/>
              <a:t>（電圧プログラミング）</a:t>
            </a:r>
            <a:r>
              <a:rPr lang="ko-KR" altLang="en-US" dirty="0"/>
              <a:t>可変</a:t>
            </a:r>
            <a:r>
              <a:rPr lang="en-US" altLang="ko-KR" dirty="0"/>
              <a:t>[</a:t>
            </a:r>
            <a:r>
              <a:rPr lang="ja-JP" altLang="en-US" dirty="0">
                <a:solidFill>
                  <a:srgbClr val="FB5B63"/>
                </a:solidFill>
                <a:effectLst/>
              </a:rPr>
              <a:t>かへん</a:t>
            </a:r>
            <a:r>
              <a:rPr lang="en-US" altLang="ja-JP" b="0" i="0" dirty="0">
                <a:solidFill>
                  <a:srgbClr val="333333"/>
                </a:solidFill>
                <a:effectLst/>
                <a:latin typeface="-apple-system"/>
              </a:rPr>
              <a:t>]</a:t>
            </a:r>
            <a:r>
              <a:rPr lang="ja-JP" altLang="en-US" b="0" i="0" dirty="0">
                <a:solidFill>
                  <a:srgbClr val="333333"/>
                </a:solidFill>
                <a:effectLst/>
                <a:latin typeface="-apple-system"/>
              </a:rPr>
              <a:t>可能</a:t>
            </a:r>
            <a:r>
              <a:rPr lang="ja-JP" altLang="en-US" dirty="0"/>
              <a:t>　</a:t>
            </a:r>
            <a:endParaRPr lang="en-US" altLang="ja-JP" dirty="0"/>
          </a:p>
          <a:p>
            <a:pPr marL="0" marR="0" lvl="0" indent="0" algn="l" defTabSz="914400" rtl="0" eaLnBrk="1" fontAlgn="auto" latinLnBrk="0" hangingPunct="1">
              <a:lnSpc>
                <a:spcPct val="100000"/>
              </a:lnSpc>
              <a:spcBef>
                <a:spcPts val="0"/>
              </a:spcBef>
              <a:spcAft>
                <a:spcPts val="0"/>
              </a:spcAft>
              <a:buClrTx/>
              <a:buSzTx/>
              <a:buFontTx/>
              <a:buNone/>
              <a:tabLst/>
              <a:defRPr/>
            </a:pPr>
            <a:r>
              <a:rPr lang="ko-KR" altLang="en-US" dirty="0"/>
              <a:t>負荷</a:t>
            </a:r>
            <a:r>
              <a:rPr lang="en-US" altLang="ko-KR" dirty="0"/>
              <a:t>[</a:t>
            </a:r>
            <a:r>
              <a:rPr lang="ja-JP" altLang="en-US" dirty="0">
                <a:solidFill>
                  <a:srgbClr val="FB5B63"/>
                </a:solidFill>
                <a:effectLst/>
              </a:rPr>
              <a:t>ふか</a:t>
            </a:r>
            <a:r>
              <a:rPr lang="en-US" altLang="ja-JP" b="0" i="0" dirty="0">
                <a:solidFill>
                  <a:srgbClr val="333333"/>
                </a:solidFill>
                <a:effectLst/>
                <a:latin typeface="-apple-system"/>
              </a:rPr>
              <a:t>]</a:t>
            </a:r>
            <a:r>
              <a:rPr lang="en-US" altLang="ja-JP" dirty="0"/>
              <a:t>DC 450</a:t>
            </a:r>
            <a:r>
              <a:rPr lang="ja-JP" altLang="en-US" dirty="0"/>
              <a:t>～８００</a:t>
            </a:r>
            <a:r>
              <a:rPr lang="en-US" altLang="ja-JP" dirty="0"/>
              <a:t>V</a:t>
            </a:r>
            <a:r>
              <a:rPr lang="ja-JP" altLang="en-US" dirty="0"/>
              <a:t>　抵抗</a:t>
            </a:r>
            <a:r>
              <a:rPr lang="en-US" altLang="ja-JP" dirty="0"/>
              <a:t>[</a:t>
            </a:r>
            <a:r>
              <a:rPr lang="ja-JP" altLang="en-US" dirty="0">
                <a:solidFill>
                  <a:srgbClr val="FB5B63"/>
                </a:solidFill>
                <a:effectLst/>
              </a:rPr>
              <a:t>ていこう</a:t>
            </a:r>
            <a:r>
              <a:rPr lang="en-US" altLang="ja-JP" b="0" i="0" dirty="0">
                <a:solidFill>
                  <a:srgbClr val="333333"/>
                </a:solidFill>
                <a:effectLst/>
                <a:latin typeface="-apple-system"/>
              </a:rPr>
              <a:t>]50ohm(</a:t>
            </a:r>
            <a:r>
              <a:rPr lang="ja-JP" altLang="en-US" dirty="0"/>
              <a:t>抵抗変動</a:t>
            </a:r>
            <a:r>
              <a:rPr lang="en-US" altLang="ja-JP" dirty="0"/>
              <a:t>[</a:t>
            </a:r>
            <a:r>
              <a:rPr lang="ja-JP" altLang="en-US" dirty="0">
                <a:solidFill>
                  <a:srgbClr val="FB5B63"/>
                </a:solidFill>
                <a:effectLst/>
              </a:rPr>
              <a:t>へんどう</a:t>
            </a:r>
            <a:r>
              <a:rPr lang="en-US" altLang="ja-JP" b="0" i="0" dirty="0">
                <a:solidFill>
                  <a:srgbClr val="333333"/>
                </a:solidFill>
                <a:effectLst/>
                <a:latin typeface="-apple-system"/>
              </a:rPr>
              <a:t>] </a:t>
            </a:r>
            <a:r>
              <a:rPr lang="ja-JP" altLang="en-US" b="0" i="0" dirty="0">
                <a:solidFill>
                  <a:srgbClr val="333333"/>
                </a:solidFill>
                <a:effectLst/>
                <a:latin typeface="-apple-system"/>
              </a:rPr>
              <a:t>あり</a:t>
            </a:r>
            <a:r>
              <a:rPr lang="en-US" altLang="ja-JP" b="0" i="0" dirty="0">
                <a:solidFill>
                  <a:srgbClr val="333333"/>
                </a:solidFill>
                <a:effectLst/>
                <a:latin typeface="-apple-system"/>
              </a:rPr>
              <a:t>)</a:t>
            </a:r>
            <a:r>
              <a:rPr lang="ja-JP" altLang="en-US" b="0" i="0" dirty="0">
                <a:solidFill>
                  <a:srgbClr val="333333"/>
                </a:solidFill>
                <a:effectLst/>
                <a:latin typeface="-apple-system"/>
              </a:rPr>
              <a:t> コンデンサ１０００</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（同時制御 時 最大</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50A</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予想）</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モニタリング、データ保存、動作オン</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オフ繰り返し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3"/>
              </a:rPr>
              <a:t>くりかえし</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制御、過電流</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4"/>
              </a:rPr>
              <a:t>かでんりゅう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高温アラーム機能</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Chamber</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恒温</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こうおん</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恒湿器</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5"/>
              </a:rPr>
              <a:t>こうしつき</a:t>
            </a:r>
            <a:r>
              <a:rPr lang="en-US" altLang="ja-JP" b="0" i="0" u="none" strike="noStrike" dirty="0">
                <a:solidFill>
                  <a:srgbClr val="1B47B9"/>
                </a:solidFill>
                <a:effectLst/>
                <a:ea typeface="-apple-system"/>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パターン区間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ko-KR" b="0" i="0" u="none" strike="noStrike" dirty="0">
                <a:solidFill>
                  <a:srgbClr val="1B47B9"/>
                </a:solidFill>
                <a:effectLst/>
                <a:ea typeface="-apple-system"/>
                <a:hlinkClick r:id="rId6"/>
              </a:rPr>
              <a:t>くかん</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別に応</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おう</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じて電圧動作制御が必要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3CH</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동작 </a:t>
            </a: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6S</a:t>
            </a:r>
            <a:r>
              <a:rPr lang="ko-KR"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이내 완료 되는 조건</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3CH</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動作 </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6S</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以内に完了する条件です。</a:t>
            </a: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rPr>
              <a:t>DUT </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説明です。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電気自動車（</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EV</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）バッテリーと</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 </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インバーター</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充電器を接続「</a:t>
            </a:r>
            <a:r>
              <a:rPr lang="ja-JP" altLang="ko-KR" b="0" i="0" u="none" strike="noStrike" dirty="0">
                <a:solidFill>
                  <a:srgbClr val="1B47B9"/>
                </a:solidFill>
                <a:effectLst/>
                <a:ea typeface="-apple-system"/>
                <a:hlinkClick r:id="rId7"/>
              </a:rPr>
              <a:t>せつぞく</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」および遮断「</a:t>
            </a:r>
            <a:r>
              <a:rPr lang="ja-JP" altLang="ko-KR" b="0" i="0" u="none" strike="noStrike" dirty="0">
                <a:solidFill>
                  <a:srgbClr val="1B47B9"/>
                </a:solidFill>
                <a:effectLst/>
                <a:ea typeface="-apple-system"/>
                <a:hlinkClick r:id="rId8"/>
              </a:rPr>
              <a:t>しゃだん</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」するコア部品</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DUT</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の詳しくものは後</a:t>
            </a:r>
            <a:r>
              <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rPr>
              <a:t>JUNG</a:t>
            </a:r>
            <a:r>
              <a:rPr lang="ja-JP" altLang="en-US" sz="1200" b="0" i="0" u="none" strike="noStrike" baseline="0" dirty="0">
                <a:solidFill>
                  <a:srgbClr val="000000"/>
                </a:solidFill>
                <a:effectLst/>
                <a:latin typeface="맑은 고딕" panose="020B0503020000020004" pitchFamily="50" charset="-127"/>
                <a:ea typeface="맑은 고딕" panose="020B0503020000020004" pitchFamily="50" charset="-127"/>
              </a:rPr>
              <a:t>さんが説明します。</a:t>
            </a:r>
            <a:endParaRPr lang="en-US" altLang="ja-JP"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ko-KR" sz="1200" b="0" i="0" u="none" strike="noStrike" baseline="0" dirty="0">
              <a:solidFill>
                <a:srgbClr val="000000"/>
              </a:solidFill>
              <a:effectLst/>
              <a:latin typeface="맑은 고딕" panose="020B0503020000020004" pitchFamily="50" charset="-127"/>
              <a:ea typeface="맑은 고딕" panose="020B0503020000020004" pitchFamily="50" charset="-127"/>
            </a:endParaRPr>
          </a:p>
          <a:p>
            <a:endParaRPr lang="ko-KR" altLang="en-US" dirty="0"/>
          </a:p>
        </p:txBody>
      </p:sp>
      <p:sp>
        <p:nvSpPr>
          <p:cNvPr id="4" name="슬라이드 번호 개체 틀 3"/>
          <p:cNvSpPr>
            <a:spLocks noGrp="1"/>
          </p:cNvSpPr>
          <p:nvPr>
            <p:ph type="sldNum" sz="quarter" idx="5"/>
          </p:nvPr>
        </p:nvSpPr>
        <p:spPr/>
        <p:txBody>
          <a:bodyPr/>
          <a:lstStyle/>
          <a:p>
            <a:fld id="{234BF75D-FAA7-4C74-927E-D481AAC481B6}" type="slidenum">
              <a:rPr kumimoji="1" lang="ja-JP" altLang="en-US" smtClean="0"/>
              <a:t>10</a:t>
            </a:fld>
            <a:endParaRPr kumimoji="1" lang="ja-JP" altLang="en-US"/>
          </a:p>
        </p:txBody>
      </p:sp>
    </p:spTree>
    <p:extLst>
      <p:ext uri="{BB962C8B-B14F-4D97-AF65-F5344CB8AC3E}">
        <p14:creationId xmlns:p14="http://schemas.microsoft.com/office/powerpoint/2010/main" val="29728611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Cover">
    <p:bg>
      <p:bgPr>
        <a:solidFill>
          <a:schemeClr val="accent1"/>
        </a:solidFill>
        <a:effectLst/>
      </p:bgPr>
    </p:bg>
    <p:spTree>
      <p:nvGrpSpPr>
        <p:cNvPr id="1" name=""/>
        <p:cNvGrpSpPr/>
        <p:nvPr/>
      </p:nvGrpSpPr>
      <p:grpSpPr>
        <a:xfrm>
          <a:off x="0" y="0"/>
          <a:ext cx="0" cy="0"/>
          <a:chOff x="0" y="0"/>
          <a:chExt cx="0" cy="0"/>
        </a:xfrm>
      </p:grpSpPr>
      <p:sp>
        <p:nvSpPr>
          <p:cNvPr id="3" name="正方形/長方形 2">
            <a:extLst>
              <a:ext uri="{FF2B5EF4-FFF2-40B4-BE49-F238E27FC236}">
                <a16:creationId xmlns:a16="http://schemas.microsoft.com/office/drawing/2014/main" id="{F8536ED1-455B-4DD1-AC0E-800FB7E4ADA4}"/>
              </a:ext>
            </a:extLst>
          </p:cNvPr>
          <p:cNvSpPr/>
          <p:nvPr userDrawn="1"/>
        </p:nvSpPr>
        <p:spPr>
          <a:xfrm>
            <a:off x="0" y="0"/>
            <a:ext cx="30492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14" name="図 13" descr="黒い背景に白い文字がある&#10;&#10;中程度の精度で自動的に生成された説明">
            <a:extLst>
              <a:ext uri="{FF2B5EF4-FFF2-40B4-BE49-F238E27FC236}">
                <a16:creationId xmlns:a16="http://schemas.microsoft.com/office/drawing/2014/main" id="{497ED59C-FE6C-4EF1-A50C-F72C2D9F3905}"/>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48102" y="410845"/>
            <a:ext cx="2152996" cy="605348"/>
          </a:xfrm>
          <a:prstGeom prst="rect">
            <a:avLst/>
          </a:prstGeom>
        </p:spPr>
      </p:pic>
      <p:pic>
        <p:nvPicPr>
          <p:cNvPr id="5" name="図 4" descr="モニター画面に映る文字&#10;&#10;自動的に生成された説明">
            <a:extLst>
              <a:ext uri="{FF2B5EF4-FFF2-40B4-BE49-F238E27FC236}">
                <a16:creationId xmlns:a16="http://schemas.microsoft.com/office/drawing/2014/main" id="{41E5647C-F0B0-41C0-BC1A-6102B76B0C4A}"/>
              </a:ext>
            </a:extLst>
          </p:cNvPr>
          <p:cNvPicPr>
            <a:picLocks noChangeAspect="1"/>
          </p:cNvPicPr>
          <p:nvPr userDrawn="1"/>
        </p:nvPicPr>
        <p:blipFill rotWithShape="1">
          <a:blip r:embed="rId3" cstate="screen">
            <a:extLst>
              <a:ext uri="{28A0092B-C50C-407E-A947-70E740481C1C}">
                <a14:useLocalDpi xmlns:a14="http://schemas.microsoft.com/office/drawing/2010/main" val="0"/>
              </a:ext>
            </a:extLst>
          </a:blip>
          <a:srcRect/>
          <a:stretch/>
        </p:blipFill>
        <p:spPr>
          <a:xfrm>
            <a:off x="3049200" y="1758333"/>
            <a:ext cx="2326656" cy="3314089"/>
          </a:xfrm>
          <a:prstGeom prst="rect">
            <a:avLst/>
          </a:prstGeom>
        </p:spPr>
      </p:pic>
      <p:sp>
        <p:nvSpPr>
          <p:cNvPr id="7" name="タイトル 1">
            <a:extLst>
              <a:ext uri="{FF2B5EF4-FFF2-40B4-BE49-F238E27FC236}">
                <a16:creationId xmlns:a16="http://schemas.microsoft.com/office/drawing/2014/main" id="{A742C218-90A3-40E1-BF8B-7F384AAFC876}"/>
              </a:ext>
            </a:extLst>
          </p:cNvPr>
          <p:cNvSpPr>
            <a:spLocks noGrp="1"/>
          </p:cNvSpPr>
          <p:nvPr>
            <p:ph type="ctrTitle" hasCustomPrompt="1"/>
          </p:nvPr>
        </p:nvSpPr>
        <p:spPr>
          <a:xfrm>
            <a:off x="5264402" y="2536265"/>
            <a:ext cx="6512266" cy="1772496"/>
          </a:xfrm>
        </p:spPr>
        <p:txBody>
          <a:bodyPr anchor="ctr">
            <a:normAutofit/>
          </a:bodyPr>
          <a:lstStyle>
            <a:lvl1pPr>
              <a:defRPr sz="3200" b="1">
                <a:solidFill>
                  <a:schemeClr val="bg1"/>
                </a:solidFill>
                <a:latin typeface="+mn-lt"/>
              </a:defRPr>
            </a:lvl1pPr>
          </a:lstStyle>
          <a:p>
            <a:r>
              <a:rPr kumimoji="1" lang="en-US" altLang="ja-JP" dirty="0"/>
              <a:t>Presentation title here</a:t>
            </a:r>
            <a:endParaRPr kumimoji="1" lang="ja-JP" altLang="en-US" dirty="0"/>
          </a:p>
        </p:txBody>
      </p:sp>
      <p:sp>
        <p:nvSpPr>
          <p:cNvPr id="8" name="テキスト プレースホルダー 10">
            <a:extLst>
              <a:ext uri="{FF2B5EF4-FFF2-40B4-BE49-F238E27FC236}">
                <a16:creationId xmlns:a16="http://schemas.microsoft.com/office/drawing/2014/main" id="{714ACDEC-7535-4FC9-8AE9-A88C40E3C9CC}"/>
              </a:ext>
            </a:extLst>
          </p:cNvPr>
          <p:cNvSpPr>
            <a:spLocks noGrp="1"/>
          </p:cNvSpPr>
          <p:nvPr>
            <p:ph type="body" sz="quarter" idx="13" hasCustomPrompt="1"/>
          </p:nvPr>
        </p:nvSpPr>
        <p:spPr>
          <a:xfrm>
            <a:off x="5264402" y="4681725"/>
            <a:ext cx="5307863" cy="416078"/>
          </a:xfrm>
        </p:spPr>
        <p:txBody>
          <a:bodyPr anchor="b">
            <a:noAutofit/>
          </a:bodyPr>
          <a:lstStyle>
            <a:lvl1pPr marL="0" indent="0">
              <a:buFontTx/>
              <a:buNone/>
              <a:defRPr sz="2000" b="1">
                <a:solidFill>
                  <a:schemeClr val="bg1"/>
                </a:solidFill>
              </a:defRPr>
            </a:lvl1pPr>
          </a:lstStyle>
          <a:p>
            <a:pPr lvl="0"/>
            <a:r>
              <a:rPr kumimoji="1" lang="en-US" altLang="ja-JP" dirty="0"/>
              <a:t>Presenter Name</a:t>
            </a:r>
            <a:endParaRPr kumimoji="1" lang="ja-JP" altLang="en-US" dirty="0"/>
          </a:p>
        </p:txBody>
      </p:sp>
      <p:sp>
        <p:nvSpPr>
          <p:cNvPr id="9" name="テキスト プレースホルダー 10">
            <a:extLst>
              <a:ext uri="{FF2B5EF4-FFF2-40B4-BE49-F238E27FC236}">
                <a16:creationId xmlns:a16="http://schemas.microsoft.com/office/drawing/2014/main" id="{9E33A0B0-15A6-4DC2-965D-6436364BE558}"/>
              </a:ext>
            </a:extLst>
          </p:cNvPr>
          <p:cNvSpPr>
            <a:spLocks noGrp="1"/>
          </p:cNvSpPr>
          <p:nvPr>
            <p:ph type="body" sz="quarter" idx="14" hasCustomPrompt="1"/>
          </p:nvPr>
        </p:nvSpPr>
        <p:spPr>
          <a:xfrm>
            <a:off x="5264402" y="5093413"/>
            <a:ext cx="5307863" cy="630302"/>
          </a:xfrm>
        </p:spPr>
        <p:txBody>
          <a:bodyPr anchor="t">
            <a:noAutofit/>
          </a:bodyPr>
          <a:lstStyle>
            <a:lvl1pPr marL="0" indent="0">
              <a:lnSpc>
                <a:spcPct val="100000"/>
              </a:lnSpc>
              <a:spcBef>
                <a:spcPts val="600"/>
              </a:spcBef>
              <a:buFontTx/>
              <a:buNone/>
              <a:defRPr sz="1400" b="0">
                <a:solidFill>
                  <a:schemeClr val="bg1"/>
                </a:solidFill>
              </a:defRPr>
            </a:lvl1pPr>
          </a:lstStyle>
          <a:p>
            <a:pPr lvl="0"/>
            <a:r>
              <a:rPr kumimoji="1" lang="en-US" altLang="ja-JP" dirty="0"/>
              <a:t>Profile</a:t>
            </a:r>
          </a:p>
          <a:p>
            <a:pPr lvl="0"/>
            <a:r>
              <a:rPr kumimoji="1" lang="en-US" altLang="ja-JP" dirty="0"/>
              <a:t>Profile</a:t>
            </a:r>
          </a:p>
        </p:txBody>
      </p:sp>
      <p:sp>
        <p:nvSpPr>
          <p:cNvPr id="10" name="テキスト プレースホルダー 10">
            <a:extLst>
              <a:ext uri="{FF2B5EF4-FFF2-40B4-BE49-F238E27FC236}">
                <a16:creationId xmlns:a16="http://schemas.microsoft.com/office/drawing/2014/main" id="{1CD9B5D1-9BD4-49F9-8342-A74301BA0E53}"/>
              </a:ext>
            </a:extLst>
          </p:cNvPr>
          <p:cNvSpPr>
            <a:spLocks noGrp="1"/>
          </p:cNvSpPr>
          <p:nvPr>
            <p:ph type="body" sz="quarter" idx="15" hasCustomPrompt="1"/>
          </p:nvPr>
        </p:nvSpPr>
        <p:spPr>
          <a:xfrm>
            <a:off x="5264403" y="5787336"/>
            <a:ext cx="3867622" cy="267216"/>
          </a:xfrm>
        </p:spPr>
        <p:txBody>
          <a:bodyPr anchor="t">
            <a:noAutofit/>
          </a:bodyPr>
          <a:lstStyle>
            <a:lvl1pPr marL="0" indent="0">
              <a:buFontTx/>
              <a:buNone/>
              <a:defRPr sz="1400" b="0">
                <a:solidFill>
                  <a:schemeClr val="bg1"/>
                </a:solidFill>
              </a:defRPr>
            </a:lvl1pPr>
          </a:lstStyle>
          <a:p>
            <a:pPr lvl="0"/>
            <a:r>
              <a:rPr kumimoji="1" lang="en-US" altLang="ja-JP" dirty="0"/>
              <a:t>Month DD, YYYY</a:t>
            </a:r>
            <a:endParaRPr kumimoji="1" lang="ja-JP" altLang="en-US" dirty="0"/>
          </a:p>
        </p:txBody>
      </p:sp>
      <p:sp>
        <p:nvSpPr>
          <p:cNvPr id="11" name="TextBox 10">
            <a:extLst>
              <a:ext uri="{FF2B5EF4-FFF2-40B4-BE49-F238E27FC236}">
                <a16:creationId xmlns:a16="http://schemas.microsoft.com/office/drawing/2014/main" id="{2B97C47B-ED9F-4FBF-949A-4DDDD8BCB589}"/>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502174675"/>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840" userDrawn="1">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_B-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a:t>
            </a:r>
            <a:r>
              <a:rPr kumimoji="1" lang="ja-JP" altLang="en-US" dirty="0"/>
              <a:t> （</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5" name="コンテンツ プレースホルダー 6">
            <a:extLst>
              <a:ext uri="{FF2B5EF4-FFF2-40B4-BE49-F238E27FC236}">
                <a16:creationId xmlns:a16="http://schemas.microsoft.com/office/drawing/2014/main" id="{9900876A-DF0D-4E40-B8CF-1DB937D26057}"/>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55D98167-FFB8-43AB-8223-CEB7D9DF32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7117E86F-EB4D-4589-B1B7-41BED046D39F}"/>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139844566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_B-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3D82198D-E071-4B75-9D47-FDE2D3CE49FC}"/>
              </a:ext>
            </a:extLst>
          </p:cNvPr>
          <p:cNvSpPr>
            <a:spLocks noGrp="1"/>
          </p:cNvSpPr>
          <p:nvPr>
            <p:ph sz="quarter" idx="12" hasCustomPrompt="1"/>
          </p:nvPr>
        </p:nvSpPr>
        <p:spPr>
          <a:xfrm>
            <a:off x="524571" y="2555875"/>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306D5901-EC09-488B-BF04-6F836C7AC064}"/>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r>
              <a:rPr kumimoji="1" lang="ja-JP" altLang="en-US" dirty="0"/>
              <a:t>）</a:t>
            </a:r>
          </a:p>
        </p:txBody>
      </p:sp>
      <p:cxnSp>
        <p:nvCxnSpPr>
          <p:cNvPr id="12" name="直線コネクタ 11">
            <a:extLst>
              <a:ext uri="{FF2B5EF4-FFF2-40B4-BE49-F238E27FC236}">
                <a16:creationId xmlns:a16="http://schemas.microsoft.com/office/drawing/2014/main" id="{B307D79A-52BE-4146-A331-7B04C4DDBD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935F8434-B942-4193-8DE2-91DA898A9F95}"/>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0411329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Content_C">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57"/>
          </a:xfrm>
        </p:spPr>
        <p:txBody>
          <a:bodyPr>
            <a:no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r>
              <a:rPr kumimoji="1" lang="ja-JP" altLang="en-US" dirty="0"/>
              <a:t>箇条書きレベル</a:t>
            </a:r>
            <a:r>
              <a:rPr kumimoji="1" lang="en-US" altLang="ja-JP" dirty="0"/>
              <a:t>2</a:t>
            </a:r>
          </a:p>
          <a:p>
            <a:pPr lvl="2"/>
            <a:r>
              <a:rPr kumimoji="1" lang="en-US" altLang="ja-JP" dirty="0"/>
              <a:t>Bullets level 3 </a:t>
            </a:r>
            <a:r>
              <a:rPr kumimoji="1" lang="ja-JP" altLang="en-US" dirty="0"/>
              <a:t>箇条書きレベル</a:t>
            </a:r>
            <a:r>
              <a:rPr kumimoji="1" lang="en-US" altLang="ja-JP" dirty="0"/>
              <a:t>3</a:t>
            </a:r>
            <a:endParaRPr kumimoji="1" lang="ja-JP" altLang="en-US" dirty="0"/>
          </a:p>
        </p:txBody>
      </p:sp>
      <p:cxnSp>
        <p:nvCxnSpPr>
          <p:cNvPr id="12" name="直線コネクタ 11">
            <a:extLst>
              <a:ext uri="{FF2B5EF4-FFF2-40B4-BE49-F238E27FC236}">
                <a16:creationId xmlns:a16="http://schemas.microsoft.com/office/drawing/2014/main" id="{C41B10FA-8D83-4BCA-A608-4A184FC94190}"/>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21775D48-9383-4CD8-BE74-ED59A04E4C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252431635"/>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ontent_C-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indent="-285750">
              <a:buClr>
                <a:schemeClr val="accent1"/>
              </a:buClr>
              <a:buFont typeface="Wingdings" panose="05000000000000000000" pitchFamily="2" charset="2"/>
              <a:buChar char="n"/>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6" name="コンテンツ プレースホルダー 6">
            <a:extLst>
              <a:ext uri="{FF2B5EF4-FFF2-40B4-BE49-F238E27FC236}">
                <a16:creationId xmlns:a16="http://schemas.microsoft.com/office/drawing/2014/main" id="{1C5ED058-BE07-45DA-AE41-64A4727D56BD}"/>
              </a:ext>
            </a:extLst>
          </p:cNvPr>
          <p:cNvSpPr>
            <a:spLocks noGrp="1"/>
          </p:cNvSpPr>
          <p:nvPr>
            <p:ph sz="quarter" idx="12" hasCustomPrompt="1"/>
          </p:nvPr>
        </p:nvSpPr>
        <p:spPr>
          <a:xfrm>
            <a:off x="524571" y="2555875"/>
            <a:ext cx="1114968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  Contents area (Text, Chart, Image) </a:t>
            </a:r>
            <a:endParaRPr kumimoji="1" lang="ja-JP" altLang="en-US" dirty="0"/>
          </a:p>
        </p:txBody>
      </p:sp>
      <p:cxnSp>
        <p:nvCxnSpPr>
          <p:cNvPr id="12" name="直線コネクタ 11">
            <a:extLst>
              <a:ext uri="{FF2B5EF4-FFF2-40B4-BE49-F238E27FC236}">
                <a16:creationId xmlns:a16="http://schemas.microsoft.com/office/drawing/2014/main" id="{FD2BFE38-4F7B-4277-8905-6BAF4EA3B45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86EA13C1-0DD5-43FD-8ED3-0AAFC145D5BC}"/>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46864644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ontent_C-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1172116"/>
          </a:xfrm>
        </p:spPr>
        <p:txBody>
          <a:bodyPr>
            <a:normAutofit/>
          </a:bodyPr>
          <a:lstStyle>
            <a:lvl1pPr marL="285750" marR="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sz="2400" b="1"/>
            </a:lvl1pPr>
            <a:lvl2pPr marL="538163" indent="-196850">
              <a:lnSpc>
                <a:spcPct val="100000"/>
              </a:lnSpc>
              <a:spcBef>
                <a:spcPts val="1200"/>
              </a:spcBef>
              <a:buFont typeface="Arial" panose="020B0604020202020204" pitchFamily="34" charset="0"/>
              <a:buChar char="•"/>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marL="285750" marR="0" lvl="0" indent="-285750" algn="l" defTabSz="914400" rtl="0" eaLnBrk="1" fontAlgn="auto" latinLnBrk="0" hangingPunct="1">
              <a:lnSpc>
                <a:spcPct val="90000"/>
              </a:lnSpc>
              <a:spcBef>
                <a:spcPts val="1000"/>
              </a:spcBef>
              <a:spcAft>
                <a:spcPts val="0"/>
              </a:spcAft>
              <a:buClr>
                <a:schemeClr val="accent1"/>
              </a:buClr>
              <a:buSzTx/>
              <a:buFont typeface="Wingdings" panose="05000000000000000000" pitchFamily="2" charset="2"/>
              <a:buChar char="n"/>
              <a:tabLst/>
              <a:defRPr/>
            </a:pPr>
            <a:r>
              <a:rPr kumimoji="1" lang="en-US" altLang="ja-JP" dirty="0"/>
              <a:t>Bullets</a:t>
            </a:r>
            <a:r>
              <a:rPr kumimoji="1" lang="ja-JP" altLang="en-US" dirty="0"/>
              <a:t> </a:t>
            </a:r>
            <a:r>
              <a:rPr kumimoji="1" lang="en-US" altLang="ja-JP" dirty="0"/>
              <a:t>level 1 24pt.</a:t>
            </a:r>
            <a:r>
              <a:rPr kumimoji="1" lang="ja-JP" altLang="en-US" dirty="0"/>
              <a:t> （</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sp>
        <p:nvSpPr>
          <p:cNvPr id="19" name="コンテンツ プレースホルダー 6">
            <a:extLst>
              <a:ext uri="{FF2B5EF4-FFF2-40B4-BE49-F238E27FC236}">
                <a16:creationId xmlns:a16="http://schemas.microsoft.com/office/drawing/2014/main" id="{E5D7E7B2-4C8D-4EEA-9FE7-1F4F7895D8C1}"/>
              </a:ext>
            </a:extLst>
          </p:cNvPr>
          <p:cNvSpPr>
            <a:spLocks noGrp="1"/>
          </p:cNvSpPr>
          <p:nvPr>
            <p:ph sz="quarter" idx="12" hasCustomPrompt="1"/>
          </p:nvPr>
        </p:nvSpPr>
        <p:spPr>
          <a:xfrm>
            <a:off x="524571" y="2555875"/>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20" name="コンテンツ プレースホルダー 6">
            <a:extLst>
              <a:ext uri="{FF2B5EF4-FFF2-40B4-BE49-F238E27FC236}">
                <a16:creationId xmlns:a16="http://schemas.microsoft.com/office/drawing/2014/main" id="{BFC2A24A-338B-4F59-9444-366485FBAF8A}"/>
              </a:ext>
            </a:extLst>
          </p:cNvPr>
          <p:cNvSpPr>
            <a:spLocks noGrp="1"/>
          </p:cNvSpPr>
          <p:nvPr>
            <p:ph sz="quarter" idx="13" hasCustomPrompt="1"/>
          </p:nvPr>
        </p:nvSpPr>
        <p:spPr>
          <a:xfrm>
            <a:off x="6273454" y="2555874"/>
            <a:ext cx="5393977" cy="3413125"/>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en-US" altLang="ja-JP" dirty="0"/>
              <a:t>Contents area (Text, Chart, Image) </a:t>
            </a:r>
            <a:endParaRPr kumimoji="1" lang="ja-JP" altLang="en-US" dirty="0"/>
          </a:p>
        </p:txBody>
      </p:sp>
      <p:cxnSp>
        <p:nvCxnSpPr>
          <p:cNvPr id="12" name="直線コネクタ 11">
            <a:extLst>
              <a:ext uri="{FF2B5EF4-FFF2-40B4-BE49-F238E27FC236}">
                <a16:creationId xmlns:a16="http://schemas.microsoft.com/office/drawing/2014/main" id="{58EBCA68-5498-4B3B-9FFE-F3070AC77FD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387E11A1-1ED4-4AEB-89DC-2A00E9EA10A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418222359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Content_D-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12" name="テキスト プレースホルダー 2">
            <a:extLst>
              <a:ext uri="{FF2B5EF4-FFF2-40B4-BE49-F238E27FC236}">
                <a16:creationId xmlns:a16="http://schemas.microsoft.com/office/drawing/2014/main" id="{9C657823-6020-461F-BB81-9AE8A3BADC41}"/>
              </a:ext>
            </a:extLst>
          </p:cNvPr>
          <p:cNvSpPr>
            <a:spLocks noGrp="1"/>
          </p:cNvSpPr>
          <p:nvPr>
            <p:ph type="body" sz="quarter" idx="12" hasCustomPrompt="1"/>
          </p:nvPr>
        </p:nvSpPr>
        <p:spPr>
          <a:xfrm>
            <a:off x="517055" y="1256043"/>
            <a:ext cx="4485785" cy="4662435"/>
          </a:xfrm>
        </p:spPr>
        <p:txBody>
          <a:bodyPr>
            <a:noAutofit/>
          </a:bodyPr>
          <a:lstStyle>
            <a:lvl1pPr marL="0" marR="0" indent="0" algn="l" defTabSz="914400" rtl="0" eaLnBrk="1" fontAlgn="auto" latinLnBrk="0" hangingPunct="1">
              <a:lnSpc>
                <a:spcPct val="100000"/>
              </a:lnSpc>
              <a:spcBef>
                <a:spcPts val="1000"/>
              </a:spcBef>
              <a:spcAft>
                <a:spcPts val="600"/>
              </a:spcAft>
              <a:buClr>
                <a:schemeClr val="accent1"/>
              </a:buClr>
              <a:buSzTx/>
              <a:buFontTx/>
              <a:buNone/>
              <a:tabLst/>
              <a:defRPr sz="2400" b="1">
                <a:solidFill>
                  <a:schemeClr val="accent1"/>
                </a:solidFill>
              </a:defRPr>
            </a:lvl1pPr>
            <a:lvl2pPr marL="177800" indent="-177800">
              <a:lnSpc>
                <a:spcPct val="150000"/>
              </a:lnSpc>
              <a:spcBef>
                <a:spcPts val="1200"/>
              </a:spcBef>
              <a:buClr>
                <a:schemeClr val="accent1"/>
              </a:buClr>
              <a:buFont typeface="Arial" panose="020B0604020202020204" pitchFamily="34" charset="0"/>
              <a:buChar char="•"/>
              <a:defRPr sz="1800"/>
            </a:lvl2pPr>
            <a:lvl3pPr marL="1200150" indent="-285750">
              <a:buFont typeface="Arial" panose="020B0604020202020204" pitchFamily="34" charset="0"/>
              <a:buChar char="•"/>
              <a:defRPr sz="1400"/>
            </a:lvl3pPr>
            <a:lvl4pPr marL="1371600" indent="0">
              <a:buFontTx/>
              <a:buNone/>
              <a:defRPr sz="1800"/>
            </a:lvl4pPr>
            <a:lvl5pPr marL="1828800" indent="0">
              <a:buFontTx/>
              <a:buNone/>
              <a:defRPr sz="1800"/>
            </a:lvl5pPr>
          </a:lstStyle>
          <a:p>
            <a:pPr marL="0" marR="0" lvl="0" indent="0" algn="l" defTabSz="914400" rtl="0" eaLnBrk="1" fontAlgn="auto" latinLnBrk="0" hangingPunct="1">
              <a:lnSpc>
                <a:spcPct val="100000"/>
              </a:lnSpc>
              <a:spcBef>
                <a:spcPts val="1000"/>
              </a:spcBef>
              <a:spcAft>
                <a:spcPts val="600"/>
              </a:spcAft>
              <a:buClr>
                <a:schemeClr val="accent1"/>
              </a:buClr>
              <a:buSzTx/>
              <a:buFontTx/>
              <a:buNone/>
              <a:tabLst/>
              <a:defRPr/>
            </a:pPr>
            <a:r>
              <a:rPr kumimoji="1" lang="en-US" altLang="ja-JP" dirty="0"/>
              <a:t>Bullets</a:t>
            </a:r>
            <a:r>
              <a:rPr kumimoji="1" lang="ja-JP" altLang="en-US" dirty="0"/>
              <a:t> </a:t>
            </a:r>
            <a:r>
              <a:rPr kumimoji="1" lang="en-US" altLang="ja-JP" dirty="0"/>
              <a:t>level 1 </a:t>
            </a:r>
            <a:r>
              <a:rPr kumimoji="1" lang="ja-JP" altLang="en-US" dirty="0"/>
              <a:t>（</a:t>
            </a:r>
            <a:r>
              <a:rPr kumimoji="1" lang="en-US" altLang="ja-JP" dirty="0"/>
              <a:t>Bullets level</a:t>
            </a:r>
            <a:r>
              <a:rPr kumimoji="1" lang="ja-JP" altLang="en-US" dirty="0"/>
              <a:t>の変更はインデントボタンを押してください。</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endParaRPr kumimoji="1" lang="ja-JP" altLang="en-US" dirty="0"/>
          </a:p>
        </p:txBody>
      </p:sp>
      <p:sp>
        <p:nvSpPr>
          <p:cNvPr id="15" name="コンテンツ プレースホルダー 6">
            <a:extLst>
              <a:ext uri="{FF2B5EF4-FFF2-40B4-BE49-F238E27FC236}">
                <a16:creationId xmlns:a16="http://schemas.microsoft.com/office/drawing/2014/main" id="{938C2E17-BBCA-4F4F-9BCA-E2CE44D41D7D}"/>
              </a:ext>
            </a:extLst>
          </p:cNvPr>
          <p:cNvSpPr>
            <a:spLocks noGrp="1"/>
          </p:cNvSpPr>
          <p:nvPr>
            <p:ph sz="quarter" idx="13" hasCustomPrompt="1"/>
          </p:nvPr>
        </p:nvSpPr>
        <p:spPr>
          <a:xfrm>
            <a:off x="5303251" y="1256044"/>
            <a:ext cx="6371694" cy="4634384"/>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　</a:t>
            </a:r>
            <a:r>
              <a:rPr kumimoji="1" lang="en-US" altLang="ja-JP" dirty="0"/>
              <a:t>/  Contents area (Text, Chart, Image) </a:t>
            </a:r>
            <a:endParaRPr kumimoji="1" lang="ja-JP" altLang="en-US" dirty="0"/>
          </a:p>
        </p:txBody>
      </p:sp>
      <p:cxnSp>
        <p:nvCxnSpPr>
          <p:cNvPr id="16" name="直線コネクタ 15">
            <a:extLst>
              <a:ext uri="{FF2B5EF4-FFF2-40B4-BE49-F238E27FC236}">
                <a16:creationId xmlns:a16="http://schemas.microsoft.com/office/drawing/2014/main" id="{ABA07C0B-8D2A-4C03-A924-8EC9070994F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A35D1D2-0FAE-46F5-B3EB-927E4DB69DA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6587359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Content_D-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8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256044"/>
            <a:ext cx="4476976" cy="4634387"/>
          </a:xfrm>
        </p:spPr>
        <p:txBody>
          <a:bodyPr wrap="square" anchor="ctr">
            <a:normAutofit/>
          </a:bodyPr>
          <a:lstStyle>
            <a:lvl1pPr marL="0" indent="0">
              <a:lnSpc>
                <a:spcPct val="150000"/>
              </a:lnSpc>
              <a:spcBef>
                <a:spcPts val="0"/>
              </a:spcBef>
              <a:buClr>
                <a:schemeClr val="bg2"/>
              </a:buClr>
              <a:buFontTx/>
              <a:buNone/>
              <a:defRPr sz="1800"/>
            </a:lvl1pPr>
            <a:lvl2pPr marL="341313" indent="0">
              <a:lnSpc>
                <a:spcPct val="150000"/>
              </a:lnSpc>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ja-JP" altLang="en-US" dirty="0"/>
              <a:t>説明文挿入 </a:t>
            </a:r>
            <a:r>
              <a:rPr kumimoji="1" lang="en-US" altLang="ja-JP" dirty="0"/>
              <a:t>/ Description</a:t>
            </a:r>
            <a:r>
              <a:rPr kumimoji="1" lang="ja-JP" altLang="en-US" dirty="0"/>
              <a:t>　</a:t>
            </a:r>
            <a:r>
              <a:rPr kumimoji="1" lang="en-US" altLang="ja-JP" dirty="0"/>
              <a:t>text </a:t>
            </a:r>
            <a:r>
              <a:rPr kumimoji="1" lang="ja-JP" altLang="en-US" dirty="0"/>
              <a:t>　</a:t>
            </a:r>
            <a:r>
              <a:rPr kumimoji="1" lang="en-US" altLang="ja-JP" dirty="0"/>
              <a:t>20pt.</a:t>
            </a:r>
            <a:endParaRPr kumimoji="1" lang="ja-JP" altLang="en-US" dirty="0"/>
          </a:p>
        </p:txBody>
      </p:sp>
      <p:sp>
        <p:nvSpPr>
          <p:cNvPr id="12" name="コンテンツ プレースホルダー 6">
            <a:extLst>
              <a:ext uri="{FF2B5EF4-FFF2-40B4-BE49-F238E27FC236}">
                <a16:creationId xmlns:a16="http://schemas.microsoft.com/office/drawing/2014/main" id="{23AB1C7E-2524-4AAF-8D8A-86C5BDDC4F67}"/>
              </a:ext>
            </a:extLst>
          </p:cNvPr>
          <p:cNvSpPr>
            <a:spLocks noGrp="1"/>
          </p:cNvSpPr>
          <p:nvPr>
            <p:ph sz="quarter" idx="12" hasCustomPrompt="1"/>
          </p:nvPr>
        </p:nvSpPr>
        <p:spPr>
          <a:xfrm>
            <a:off x="5303251" y="1256044"/>
            <a:ext cx="6371694" cy="4634384"/>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ja-JP" altLang="en-US" dirty="0"/>
              <a:t>コンテンツを挿入　</a:t>
            </a:r>
            <a:r>
              <a:rPr kumimoji="1" lang="en-US" altLang="ja-JP" dirty="0"/>
              <a:t>/  Contents area (Text, Chart, Image) </a:t>
            </a:r>
            <a:endParaRPr kumimoji="1" lang="ja-JP" altLang="en-US" dirty="0"/>
          </a:p>
        </p:txBody>
      </p:sp>
      <p:cxnSp>
        <p:nvCxnSpPr>
          <p:cNvPr id="15" name="直線コネクタ 14">
            <a:extLst>
              <a:ext uri="{FF2B5EF4-FFF2-40B4-BE49-F238E27FC236}">
                <a16:creationId xmlns:a16="http://schemas.microsoft.com/office/drawing/2014/main" id="{45FD2A67-0D0A-430A-BC49-DC401BD1E47E}"/>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D3A0199B-D90C-48CD-AAE6-FB7BB1A93716}"/>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1916407420"/>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preserve="1" userDrawn="1">
  <p:cSld name="Final">
    <p:bg>
      <p:bgPr>
        <a:solidFill>
          <a:schemeClr val="accent1"/>
        </a:solidFill>
        <a:effectLst/>
      </p:bgPr>
    </p:bg>
    <p:spTree>
      <p:nvGrpSpPr>
        <p:cNvPr id="1" name=""/>
        <p:cNvGrpSpPr/>
        <p:nvPr/>
      </p:nvGrpSpPr>
      <p:grpSpPr>
        <a:xfrm>
          <a:off x="0" y="0"/>
          <a:ext cx="0" cy="0"/>
          <a:chOff x="0" y="0"/>
          <a:chExt cx="0" cy="0"/>
        </a:xfrm>
      </p:grpSpPr>
      <p:sp>
        <p:nvSpPr>
          <p:cNvPr id="13" name="正方形/長方形 12">
            <a:extLst>
              <a:ext uri="{FF2B5EF4-FFF2-40B4-BE49-F238E27FC236}">
                <a16:creationId xmlns:a16="http://schemas.microsoft.com/office/drawing/2014/main" id="{A9FF1E53-0F36-4477-A813-49E627229CD4}"/>
              </a:ext>
            </a:extLst>
          </p:cNvPr>
          <p:cNvSpPr/>
          <p:nvPr userDrawn="1"/>
        </p:nvSpPr>
        <p:spPr>
          <a:xfrm>
            <a:off x="-1" y="0"/>
            <a:ext cx="5923109"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3" name="図 2" descr="モニター画面に映る文字&#10;&#10;自動的に生成された説明">
            <a:extLst>
              <a:ext uri="{FF2B5EF4-FFF2-40B4-BE49-F238E27FC236}">
                <a16:creationId xmlns:a16="http://schemas.microsoft.com/office/drawing/2014/main" id="{BE7BC897-37ED-43ED-9DD4-52EE07FB6E56}"/>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5923109" y="1758333"/>
            <a:ext cx="2326656" cy="3314089"/>
          </a:xfrm>
          <a:prstGeom prst="rect">
            <a:avLst/>
          </a:prstGeom>
        </p:spPr>
      </p:pic>
      <p:sp>
        <p:nvSpPr>
          <p:cNvPr id="7" name="スライド番号プレースホルダー 6">
            <a:extLst>
              <a:ext uri="{FF2B5EF4-FFF2-40B4-BE49-F238E27FC236}">
                <a16:creationId xmlns:a16="http://schemas.microsoft.com/office/drawing/2014/main" id="{2249F56A-214A-4DA4-8FB7-D71B442F3C47}"/>
              </a:ext>
            </a:extLst>
          </p:cNvPr>
          <p:cNvSpPr>
            <a:spLocks noGrp="1"/>
          </p:cNvSpPr>
          <p:nvPr>
            <p:ph type="sldNum" sz="quarter" idx="11"/>
          </p:nvPr>
        </p:nvSpPr>
        <p:spPr/>
        <p:txBody>
          <a:bodyPr/>
          <a:lstStyle>
            <a:lvl1pPr>
              <a:defRPr>
                <a:solidFill>
                  <a:schemeClr val="bg1">
                    <a:lumMod val="95000"/>
                  </a:schemeClr>
                </a:solidFill>
              </a:defRPr>
            </a:lvl1pPr>
          </a:lstStyle>
          <a:p>
            <a:fld id="{B3001740-FA51-4383-A84C-3DA006D12C29}" type="slidenum">
              <a:rPr lang="ja-JP" altLang="en-US" smtClean="0"/>
              <a:pPr/>
              <a:t>‹#›</a:t>
            </a:fld>
            <a:endParaRPr lang="ja-JP" altLang="en-US" dirty="0"/>
          </a:p>
        </p:txBody>
      </p:sp>
      <p:sp>
        <p:nvSpPr>
          <p:cNvPr id="14" name="テキスト プレースホルダー 13">
            <a:extLst>
              <a:ext uri="{FF2B5EF4-FFF2-40B4-BE49-F238E27FC236}">
                <a16:creationId xmlns:a16="http://schemas.microsoft.com/office/drawing/2014/main" id="{C1E429A5-622A-4AC9-8F75-D0628B521C8F}"/>
              </a:ext>
            </a:extLst>
          </p:cNvPr>
          <p:cNvSpPr>
            <a:spLocks noGrp="1"/>
          </p:cNvSpPr>
          <p:nvPr>
            <p:ph type="body" sz="quarter" idx="12" hasCustomPrompt="1"/>
          </p:nvPr>
        </p:nvSpPr>
        <p:spPr>
          <a:xfrm>
            <a:off x="382645" y="3932503"/>
            <a:ext cx="5103754" cy="369332"/>
          </a:xfrm>
        </p:spPr>
        <p:txBody>
          <a:bodyPr>
            <a:normAutofit/>
          </a:bodyPr>
          <a:lstStyle>
            <a:lvl1pPr marL="0" indent="0">
              <a:buNone/>
              <a:defRPr sz="2000" b="1"/>
            </a:lvl1pPr>
          </a:lstStyle>
          <a:p>
            <a:pPr lvl="0"/>
            <a:r>
              <a:rPr kumimoji="1" lang="en-US" altLang="ja-JP" dirty="0"/>
              <a:t>Ending comment</a:t>
            </a:r>
            <a:endParaRPr kumimoji="1" lang="ja-JP" altLang="en-US" dirty="0"/>
          </a:p>
        </p:txBody>
      </p:sp>
      <p:sp>
        <p:nvSpPr>
          <p:cNvPr id="6" name="正方形/長方形 5">
            <a:extLst>
              <a:ext uri="{FF2B5EF4-FFF2-40B4-BE49-F238E27FC236}">
                <a16:creationId xmlns:a16="http://schemas.microsoft.com/office/drawing/2014/main" id="{7320F9AC-8C1A-4A31-82F6-40F400435A2A}"/>
              </a:ext>
            </a:extLst>
          </p:cNvPr>
          <p:cNvSpPr/>
          <p:nvPr userDrawn="1"/>
        </p:nvSpPr>
        <p:spPr>
          <a:xfrm>
            <a:off x="295928" y="6356350"/>
            <a:ext cx="5190471" cy="338554"/>
          </a:xfrm>
          <a:prstGeom prst="rect">
            <a:avLst/>
          </a:prstGeom>
        </p:spPr>
        <p:txBody>
          <a:bodyPr wrap="square">
            <a:spAutoFit/>
          </a:bodyPr>
          <a:lstStyle/>
          <a:p>
            <a:pPr lvl="0"/>
            <a:r>
              <a:rPr lang="en-US" altLang="ja-JP" sz="800" dirty="0">
                <a:solidFill>
                  <a:schemeClr val="bg1">
                    <a:lumMod val="50000"/>
                  </a:schemeClr>
                </a:solidFill>
              </a:rPr>
              <a:t>The names of corporations, organizations, products and logos herein are either registered trademarks or trademarks of Yokogawa Electric Corporation and their respective holders.</a:t>
            </a:r>
            <a:endParaRPr lang="ja-JP" altLang="en-US" sz="800" dirty="0">
              <a:solidFill>
                <a:schemeClr val="bg1">
                  <a:lumMod val="50000"/>
                </a:schemeClr>
              </a:solidFill>
            </a:endParaRPr>
          </a:p>
        </p:txBody>
      </p:sp>
      <p:pic>
        <p:nvPicPr>
          <p:cNvPr id="8" name="図 7" descr="黒い背景に白い文字がある&#10;&#10;中程度の精度で自動的に生成された説明">
            <a:extLst>
              <a:ext uri="{FF2B5EF4-FFF2-40B4-BE49-F238E27FC236}">
                <a16:creationId xmlns:a16="http://schemas.microsoft.com/office/drawing/2014/main" id="{356EF9D2-6A59-4CEA-8286-7885D4590DF4}"/>
              </a:ext>
            </a:extLst>
          </p:cNvPr>
          <p:cNvPicPr>
            <a:picLocks noChangeAspect="1"/>
          </p:cNvPicPr>
          <p:nvPr userDrawn="1"/>
        </p:nvPicPr>
        <p:blipFill rotWithShape="1">
          <a:blip r:embed="rId3">
            <a:extLst>
              <a:ext uri="{28A0092B-C50C-407E-A947-70E740481C1C}">
                <a14:useLocalDpi xmlns:a14="http://schemas.microsoft.com/office/drawing/2010/main" val="0"/>
              </a:ext>
            </a:extLst>
          </a:blip>
          <a:srcRect/>
          <a:stretch/>
        </p:blipFill>
        <p:spPr>
          <a:xfrm>
            <a:off x="448102" y="410845"/>
            <a:ext cx="2152996" cy="377496"/>
          </a:xfrm>
          <a:prstGeom prst="rect">
            <a:avLst/>
          </a:prstGeom>
        </p:spPr>
      </p:pic>
      <p:pic>
        <p:nvPicPr>
          <p:cNvPr id="4" name="図 3" descr="ロゴ&#10;&#10;自動的に生成された説明">
            <a:extLst>
              <a:ext uri="{FF2B5EF4-FFF2-40B4-BE49-F238E27FC236}">
                <a16:creationId xmlns:a16="http://schemas.microsoft.com/office/drawing/2014/main" id="{8F20482E-FD0D-4CED-99BC-09CDD9A1527C}"/>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211989" y="3057175"/>
            <a:ext cx="5156095" cy="716400"/>
          </a:xfrm>
          <a:prstGeom prst="rect">
            <a:avLst/>
          </a:prstGeom>
        </p:spPr>
      </p:pic>
      <p:sp>
        <p:nvSpPr>
          <p:cNvPr id="9" name="TextBox 8">
            <a:extLst>
              <a:ext uri="{FF2B5EF4-FFF2-40B4-BE49-F238E27FC236}">
                <a16:creationId xmlns:a16="http://schemas.microsoft.com/office/drawing/2014/main" id="{FEF31DA6-4718-4ABE-B52D-9F2A5B8D3714}"/>
              </a:ext>
            </a:extLst>
          </p:cNvPr>
          <p:cNvSpPr txBox="1"/>
          <p:nvPr userDrawn="1"/>
        </p:nvSpPr>
        <p:spPr>
          <a:xfrm>
            <a:off x="6096000" y="6309697"/>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83865689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1776" userDrawn="1">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type="blank" preserve="1">
  <p:cSld name="white">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584EAAFE-CFE5-40AD-8E95-5BFF290DC5CF}" type="slidenum">
              <a:rPr kumimoji="1" lang="ja-JP" altLang="en-US" smtClean="0"/>
              <a:t>‹#›</a:t>
            </a:fld>
            <a:endParaRPr kumimoji="1" lang="ja-JP" altLang="en-US"/>
          </a:p>
        </p:txBody>
      </p:sp>
    </p:spTree>
    <p:extLst>
      <p:ext uri="{BB962C8B-B14F-4D97-AF65-F5344CB8AC3E}">
        <p14:creationId xmlns:p14="http://schemas.microsoft.com/office/powerpoint/2010/main" val="18690252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ection Title_1">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A30033B2-4729-40B4-B152-06FC045F3CF7}"/>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812526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e_2">
    <p:bg>
      <p:bgPr>
        <a:solidFill>
          <a:srgbClr val="95A0A4"/>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22739" y="3157972"/>
            <a:ext cx="8038661" cy="539820"/>
          </a:xfrm>
        </p:spPr>
        <p:txBody>
          <a:bodyPr anchor="ctr">
            <a:normAutofit/>
          </a:bodyPr>
          <a:lstStyle>
            <a:lvl1pPr>
              <a:defRPr sz="3200" b="1"/>
            </a:lvl1pPr>
          </a:lstStyle>
          <a:p>
            <a:r>
              <a:rPr kumimoji="1" lang="en-US" altLang="ja-JP" dirty="0"/>
              <a:t>Separator</a:t>
            </a:r>
            <a:r>
              <a:rPr kumimoji="1" lang="ja-JP" altLang="en-US" dirty="0"/>
              <a:t> </a:t>
            </a:r>
            <a:r>
              <a:rPr kumimoji="1" lang="en-US" altLang="ja-JP" dirty="0"/>
              <a:t>Title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7" name="TextBox 6">
            <a:extLst>
              <a:ext uri="{FF2B5EF4-FFF2-40B4-BE49-F238E27FC236}">
                <a16:creationId xmlns:a16="http://schemas.microsoft.com/office/drawing/2014/main" id="{4CE92F5F-3C10-4B63-AC68-B1F21EECFF6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44342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Agenda">
    <p:bg>
      <p:bgPr>
        <a:solidFill>
          <a:schemeClr val="accent1"/>
        </a:solidFill>
        <a:effectLst/>
      </p:bgPr>
    </p:bg>
    <p:spTree>
      <p:nvGrpSpPr>
        <p:cNvPr id="1" name=""/>
        <p:cNvGrpSpPr/>
        <p:nvPr/>
      </p:nvGrpSpPr>
      <p:grpSpPr>
        <a:xfrm>
          <a:off x="0" y="0"/>
          <a:ext cx="0" cy="0"/>
          <a:chOff x="0" y="0"/>
          <a:chExt cx="0" cy="0"/>
        </a:xfrm>
      </p:grpSpPr>
      <p:sp>
        <p:nvSpPr>
          <p:cNvPr id="8" name="正方形/長方形 7">
            <a:extLst>
              <a:ext uri="{FF2B5EF4-FFF2-40B4-BE49-F238E27FC236}">
                <a16:creationId xmlns:a16="http://schemas.microsoft.com/office/drawing/2014/main" id="{2CE10F98-86EA-4B20-9945-36A4CD697905}"/>
              </a:ext>
            </a:extLst>
          </p:cNvPr>
          <p:cNvSpPr/>
          <p:nvPr userDrawn="1"/>
        </p:nvSpPr>
        <p:spPr>
          <a:xfrm>
            <a:off x="0" y="0"/>
            <a:ext cx="8989703"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pic>
        <p:nvPicPr>
          <p:cNvPr id="9" name="図 8" descr="モニター画面に映る文字&#10;&#10;自動的に生成された説明">
            <a:extLst>
              <a:ext uri="{FF2B5EF4-FFF2-40B4-BE49-F238E27FC236}">
                <a16:creationId xmlns:a16="http://schemas.microsoft.com/office/drawing/2014/main" id="{691DA4E5-83DA-450F-8AF0-CE07E91FE86D}"/>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8986509" y="1758333"/>
            <a:ext cx="2326656" cy="3314089"/>
          </a:xfrm>
          <a:prstGeom prst="rect">
            <a:avLst/>
          </a:prstGeom>
        </p:spPr>
      </p:pic>
      <p:sp>
        <p:nvSpPr>
          <p:cNvPr id="6" name="タイトル 5">
            <a:extLst>
              <a:ext uri="{FF2B5EF4-FFF2-40B4-BE49-F238E27FC236}">
                <a16:creationId xmlns:a16="http://schemas.microsoft.com/office/drawing/2014/main" id="{5E39DC20-4B9B-4997-BB6B-5F5B2B775EFF}"/>
              </a:ext>
            </a:extLst>
          </p:cNvPr>
          <p:cNvSpPr>
            <a:spLocks noGrp="1"/>
          </p:cNvSpPr>
          <p:nvPr>
            <p:ph type="title" hasCustomPrompt="1"/>
          </p:nvPr>
        </p:nvSpPr>
        <p:spPr>
          <a:xfrm>
            <a:off x="631178" y="907142"/>
            <a:ext cx="8060367" cy="580013"/>
          </a:xfrm>
        </p:spPr>
        <p:txBody>
          <a:bodyPr anchor="ctr">
            <a:normAutofit/>
          </a:bodyPr>
          <a:lstStyle>
            <a:lvl1pPr>
              <a:defRPr sz="2800" b="1"/>
            </a:lvl1pPr>
          </a:lstStyle>
          <a:p>
            <a:r>
              <a:rPr kumimoji="1" lang="en-US" altLang="ja-JP" dirty="0"/>
              <a:t>Agenda Here</a:t>
            </a:r>
            <a:endParaRPr kumimoji="1" lang="ja-JP" altLang="en-US" dirty="0"/>
          </a:p>
        </p:txBody>
      </p:sp>
      <p:sp>
        <p:nvSpPr>
          <p:cNvPr id="12" name="スライド番号プレースホルダー 11">
            <a:extLst>
              <a:ext uri="{FF2B5EF4-FFF2-40B4-BE49-F238E27FC236}">
                <a16:creationId xmlns:a16="http://schemas.microsoft.com/office/drawing/2014/main" id="{D5F35308-28C9-4A26-A6C4-8AD672A2A909}"/>
              </a:ext>
            </a:extLst>
          </p:cNvPr>
          <p:cNvSpPr>
            <a:spLocks noGrp="1"/>
          </p:cNvSpPr>
          <p:nvPr>
            <p:ph type="sldNum" sz="quarter" idx="12"/>
          </p:nvPr>
        </p:nvSpPr>
        <p:spPr/>
        <p:txBody>
          <a:bodyPr/>
          <a:lstStyle>
            <a:lvl1pPr>
              <a:defRPr>
                <a:solidFill>
                  <a:schemeClr val="bg1"/>
                </a:solidFill>
              </a:defRPr>
            </a:lvl1pPr>
          </a:lstStyle>
          <a:p>
            <a:fld id="{584EAAFE-CFE5-40AD-8E95-5BFF290DC5CF}" type="slidenum">
              <a:rPr kumimoji="1" lang="ja-JP" altLang="en-US" smtClean="0"/>
              <a:pPr/>
              <a:t>‹#›</a:t>
            </a:fld>
            <a:endParaRPr kumimoji="1" lang="ja-JP" altLang="en-US"/>
          </a:p>
        </p:txBody>
      </p:sp>
      <p:pic>
        <p:nvPicPr>
          <p:cNvPr id="13" name="図 12">
            <a:extLst>
              <a:ext uri="{FF2B5EF4-FFF2-40B4-BE49-F238E27FC236}">
                <a16:creationId xmlns:a16="http://schemas.microsoft.com/office/drawing/2014/main" id="{30CAA6C8-1809-428C-A024-8292BCA9949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3" name="テキスト プレースホルダー 2">
            <a:extLst>
              <a:ext uri="{FF2B5EF4-FFF2-40B4-BE49-F238E27FC236}">
                <a16:creationId xmlns:a16="http://schemas.microsoft.com/office/drawing/2014/main" id="{10C44C11-53F0-4355-98C4-EB8B73C7989D}"/>
              </a:ext>
            </a:extLst>
          </p:cNvPr>
          <p:cNvSpPr>
            <a:spLocks noGrp="1"/>
          </p:cNvSpPr>
          <p:nvPr>
            <p:ph type="body" sz="quarter" idx="13" hasCustomPrompt="1"/>
          </p:nvPr>
        </p:nvSpPr>
        <p:spPr>
          <a:xfrm>
            <a:off x="663191" y="1758950"/>
            <a:ext cx="8018847" cy="4140200"/>
          </a:xfrm>
        </p:spPr>
        <p:txBody>
          <a:bodyPr/>
          <a:lstStyle>
            <a:lvl1pPr marL="514350" indent="-514350">
              <a:buFont typeface="+mj-lt"/>
              <a:buAutoNum type="arabicPeriod"/>
              <a:defRPr/>
            </a:lvl1pPr>
          </a:lstStyle>
          <a:p>
            <a:pPr lvl="0"/>
            <a:r>
              <a:rPr lang="en-US" altLang="ja-JP" dirty="0">
                <a:latin typeface="+mn-lt"/>
              </a:rPr>
              <a:t>High Lighted Contents</a:t>
            </a:r>
          </a:p>
          <a:p>
            <a:pPr lvl="0"/>
            <a:endParaRPr kumimoji="1" lang="ja-JP" altLang="en-US" dirty="0"/>
          </a:p>
        </p:txBody>
      </p:sp>
      <p:sp>
        <p:nvSpPr>
          <p:cNvPr id="10" name="TextBox 9">
            <a:extLst>
              <a:ext uri="{FF2B5EF4-FFF2-40B4-BE49-F238E27FC236}">
                <a16:creationId xmlns:a16="http://schemas.microsoft.com/office/drawing/2014/main" id="{38191FDE-813E-4528-9368-1D9ED538792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31102181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ntent_free">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cxnSp>
        <p:nvCxnSpPr>
          <p:cNvPr id="12" name="直線コネクタ 11">
            <a:extLst>
              <a:ext uri="{FF2B5EF4-FFF2-40B4-BE49-F238E27FC236}">
                <a16:creationId xmlns:a16="http://schemas.microsoft.com/office/drawing/2014/main" id="{EDB5B0D9-1906-45DD-BEF5-11D82E39BED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2" name="TextBox 1">
            <a:extLst>
              <a:ext uri="{FF2B5EF4-FFF2-40B4-BE49-F238E27FC236}">
                <a16:creationId xmlns:a16="http://schemas.microsoft.com/office/drawing/2014/main" id="{8B09B2B9-B7D5-4246-BAC4-19345A41BB0E}"/>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39526021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_A">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7"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cxnSp>
        <p:nvCxnSpPr>
          <p:cNvPr id="15" name="直線コネクタ 14">
            <a:extLst>
              <a:ext uri="{FF2B5EF4-FFF2-40B4-BE49-F238E27FC236}">
                <a16:creationId xmlns:a16="http://schemas.microsoft.com/office/drawing/2014/main" id="{104F7F1A-B91A-497F-A5DB-5E6916B6DB62}"/>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2" name="TextBox 11">
            <a:extLst>
              <a:ext uri="{FF2B5EF4-FFF2-40B4-BE49-F238E27FC236}">
                <a16:creationId xmlns:a16="http://schemas.microsoft.com/office/drawing/2014/main" id="{DBAA2A69-F46E-4487-A575-A7EDD695FF1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906300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_A-1">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5" name="コンテンツ プレースホルダー 6">
            <a:extLst>
              <a:ext uri="{FF2B5EF4-FFF2-40B4-BE49-F238E27FC236}">
                <a16:creationId xmlns:a16="http://schemas.microsoft.com/office/drawing/2014/main" id="{772436EF-038D-4313-AC03-5FFFE9166141}"/>
              </a:ext>
            </a:extLst>
          </p:cNvPr>
          <p:cNvSpPr>
            <a:spLocks noGrp="1"/>
          </p:cNvSpPr>
          <p:nvPr>
            <p:ph sz="quarter" idx="12" hasCustomPrompt="1"/>
          </p:nvPr>
        </p:nvSpPr>
        <p:spPr>
          <a:xfrm>
            <a:off x="524571" y="2181070"/>
            <a:ext cx="11149687" cy="3787930"/>
          </a:xfrm>
        </p:spPr>
        <p:txBody>
          <a:bodyPr>
            <a:normAutofit/>
          </a:bodyPr>
          <a:lstStyle>
            <a:lvl1pPr marL="0" indent="0">
              <a:buFontTx/>
              <a:buNone/>
              <a:defRPr sz="1600">
                <a:latin typeface="+mn-ea"/>
                <a:ea typeface="+mn-ea"/>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r>
              <a:rPr kumimoji="1" lang="en-US" altLang="ja-JP" dirty="0"/>
              <a:t>/ Contents area (Text, Chart, Image) </a:t>
            </a:r>
            <a:endParaRPr kumimoji="1" lang="ja-JP" altLang="en-US" dirty="0"/>
          </a:p>
        </p:txBody>
      </p:sp>
      <p:cxnSp>
        <p:nvCxnSpPr>
          <p:cNvPr id="12" name="直線コネクタ 11">
            <a:extLst>
              <a:ext uri="{FF2B5EF4-FFF2-40B4-BE49-F238E27FC236}">
                <a16:creationId xmlns:a16="http://schemas.microsoft.com/office/drawing/2014/main" id="{E462BAFC-C166-466D-BCD4-0A812FBFE0AA}"/>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5D317299-6146-4010-83E0-E926A5DD4340}"/>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28231596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Content_A-2">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7"/>
            <a:ext cx="11341888" cy="480131"/>
          </a:xfrm>
        </p:spPr>
        <p:txBody>
          <a:bodyPr wrap="square">
            <a:spAutoFit/>
          </a:bodyPr>
          <a:lstStyle>
            <a:lvl1pPr marL="0" indent="0">
              <a:buClr>
                <a:schemeClr val="bg2"/>
              </a:buClr>
              <a:buFontTx/>
              <a:buNone/>
              <a:defRPr sz="2800" b="1">
                <a:solidFill>
                  <a:schemeClr val="accent1"/>
                </a:solidFill>
              </a:defRPr>
            </a:lvl1pPr>
            <a:lvl2pPr marL="341313" indent="0">
              <a:buFontTx/>
              <a:buNone/>
              <a:defRPr sz="1600"/>
            </a:lvl2pPr>
            <a:lvl3pPr marL="914400" indent="0">
              <a:buFontTx/>
              <a:buNone/>
              <a:defRPr sz="1800"/>
            </a:lvl3pPr>
            <a:lvl4pPr marL="1371600" indent="0">
              <a:buFontTx/>
              <a:buNone/>
              <a:defRPr sz="1800"/>
            </a:lvl4pPr>
            <a:lvl5pPr marL="1828800" indent="0">
              <a:buFontTx/>
              <a:buNone/>
              <a:defRPr sz="1800"/>
            </a:lvl5pPr>
          </a:lstStyle>
          <a:p>
            <a:pPr lvl="0"/>
            <a:r>
              <a:rPr kumimoji="1" lang="en-US" altLang="ja-JP" dirty="0"/>
              <a:t>Main text 28pt.</a:t>
            </a:r>
            <a:r>
              <a:rPr kumimoji="1" lang="ja-JP" altLang="en-US" dirty="0"/>
              <a:t>（テキストを挿入）</a:t>
            </a:r>
          </a:p>
        </p:txBody>
      </p:sp>
      <p:sp>
        <p:nvSpPr>
          <p:cNvPr id="12" name="コンテンツ プレースホルダー 6">
            <a:extLst>
              <a:ext uri="{FF2B5EF4-FFF2-40B4-BE49-F238E27FC236}">
                <a16:creationId xmlns:a16="http://schemas.microsoft.com/office/drawing/2014/main" id="{C542029F-B7BC-45F1-A6C3-3442B14C81BA}"/>
              </a:ext>
            </a:extLst>
          </p:cNvPr>
          <p:cNvSpPr>
            <a:spLocks noGrp="1"/>
          </p:cNvSpPr>
          <p:nvPr>
            <p:ph sz="quarter" idx="12" hasCustomPrompt="1"/>
          </p:nvPr>
        </p:nvSpPr>
        <p:spPr>
          <a:xfrm>
            <a:off x="524571" y="2555875"/>
            <a:ext cx="5393977" cy="3413125"/>
          </a:xfrm>
        </p:spPr>
        <p:txBody>
          <a:bodyPr>
            <a:normAutofit/>
          </a:bodyPr>
          <a:lstStyle>
            <a:lvl1pPr marL="0" indent="0">
              <a:buFontTx/>
              <a:buNone/>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lvl="0"/>
            <a:r>
              <a:rPr kumimoji="1" lang="ja-JP" altLang="en-US" dirty="0"/>
              <a:t>コンテンツを挿入（テキスト、グラフ、図など）</a:t>
            </a:r>
          </a:p>
        </p:txBody>
      </p:sp>
      <p:sp>
        <p:nvSpPr>
          <p:cNvPr id="17" name="コンテンツ プレースホルダー 6">
            <a:extLst>
              <a:ext uri="{FF2B5EF4-FFF2-40B4-BE49-F238E27FC236}">
                <a16:creationId xmlns:a16="http://schemas.microsoft.com/office/drawing/2014/main" id="{97C67577-182D-48A6-9E68-A1EE36440543}"/>
              </a:ext>
            </a:extLst>
          </p:cNvPr>
          <p:cNvSpPr>
            <a:spLocks noGrp="1"/>
          </p:cNvSpPr>
          <p:nvPr>
            <p:ph sz="quarter" idx="13" hasCustomPrompt="1"/>
          </p:nvPr>
        </p:nvSpPr>
        <p:spPr>
          <a:xfrm>
            <a:off x="6273454" y="2555874"/>
            <a:ext cx="5393977" cy="3413125"/>
          </a:xfrm>
        </p:spPr>
        <p:txBody>
          <a:bodyPr>
            <a:normAutofit/>
          </a:bodyPr>
          <a:lstStyle>
            <a:lvl1pPr marL="0" marR="0" indent="0" algn="l" defTabSz="914400" rtl="0" eaLnBrk="1" fontAlgn="auto" latinLnBrk="0" hangingPunct="1">
              <a:lnSpc>
                <a:spcPct val="90000"/>
              </a:lnSpc>
              <a:spcBef>
                <a:spcPts val="1000"/>
              </a:spcBef>
              <a:spcAft>
                <a:spcPts val="0"/>
              </a:spcAft>
              <a:buClrTx/>
              <a:buSzTx/>
              <a:buFontTx/>
              <a:buNone/>
              <a:tabLst/>
              <a:defRPr lang="en-US" sz="1600" smtClean="0">
                <a:effectLst/>
              </a:defRPr>
            </a:lvl1pPr>
            <a:lvl2pPr marL="457200" indent="0">
              <a:buFontTx/>
              <a:buNone/>
              <a:defRPr sz="1600">
                <a:latin typeface="+mn-ea"/>
                <a:ea typeface="+mn-ea"/>
              </a:defRPr>
            </a:lvl2pPr>
            <a:lvl3pPr marL="914400" indent="0">
              <a:buFontTx/>
              <a:buNone/>
              <a:defRPr sz="1600">
                <a:latin typeface="+mn-ea"/>
                <a:ea typeface="+mn-ea"/>
              </a:defRPr>
            </a:lvl3pPr>
            <a:lvl4pPr marL="1371600" indent="0">
              <a:buFontTx/>
              <a:buNone/>
              <a:defRPr sz="1600">
                <a:latin typeface="+mn-ea"/>
                <a:ea typeface="+mn-ea"/>
              </a:defRPr>
            </a:lvl4pPr>
            <a:lvl5pPr marL="1828800" indent="0">
              <a:buFontTx/>
              <a:buNone/>
              <a:defRPr sz="1600">
                <a:latin typeface="+mn-ea"/>
                <a:ea typeface="+mn-ea"/>
              </a:defRPr>
            </a:lvl5pPr>
          </a:lstStyle>
          <a:p>
            <a:pPr marL="0" marR="0" lvl="0" indent="0" algn="l" defTabSz="914400" rtl="0" eaLnBrk="1" fontAlgn="auto" latinLnBrk="0" hangingPunct="1">
              <a:lnSpc>
                <a:spcPct val="90000"/>
              </a:lnSpc>
              <a:spcBef>
                <a:spcPts val="1000"/>
              </a:spcBef>
              <a:spcAft>
                <a:spcPts val="0"/>
              </a:spcAft>
              <a:buClrTx/>
              <a:buSzTx/>
              <a:buFontTx/>
              <a:buNone/>
              <a:tabLst/>
              <a:defRPr/>
            </a:pPr>
            <a:r>
              <a:rPr kumimoji="1" lang="en-US" altLang="ja-JP" dirty="0"/>
              <a:t>Contents area (Text, Chart, Image)</a:t>
            </a:r>
            <a:endParaRPr kumimoji="1" lang="ja-JP" altLang="en-US" dirty="0"/>
          </a:p>
        </p:txBody>
      </p:sp>
      <p:cxnSp>
        <p:nvCxnSpPr>
          <p:cNvPr id="15" name="直線コネクタ 14">
            <a:extLst>
              <a:ext uri="{FF2B5EF4-FFF2-40B4-BE49-F238E27FC236}">
                <a16:creationId xmlns:a16="http://schemas.microsoft.com/office/drawing/2014/main" id="{6B82AE71-463C-4E40-AE94-9C5613474211}"/>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F4D4D976-55F5-4908-BB01-E277C5F801AA}"/>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131623853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Content_B">
    <p:spTree>
      <p:nvGrpSpPr>
        <p:cNvPr id="1" name=""/>
        <p:cNvGrpSpPr/>
        <p:nvPr/>
      </p:nvGrpSpPr>
      <p:grpSpPr>
        <a:xfrm>
          <a:off x="0" y="0"/>
          <a:ext cx="0" cy="0"/>
          <a:chOff x="0" y="0"/>
          <a:chExt cx="0" cy="0"/>
        </a:xfrm>
      </p:grpSpPr>
      <p:sp>
        <p:nvSpPr>
          <p:cNvPr id="8" name="正方形/長方形 7"/>
          <p:cNvSpPr/>
          <p:nvPr userDrawn="1"/>
        </p:nvSpPr>
        <p:spPr>
          <a:xfrm>
            <a:off x="0" y="1"/>
            <a:ext cx="12192000" cy="739587"/>
          </a:xfrm>
          <a:prstGeom prst="rect">
            <a:avLst/>
          </a:prstGeom>
          <a:solidFill>
            <a:srgbClr val="00316C"/>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kumimoji="1" lang="ja-JP" altLang="en-US" sz="2400"/>
          </a:p>
        </p:txBody>
      </p:sp>
      <p:cxnSp>
        <p:nvCxnSpPr>
          <p:cNvPr id="10" name="直線コネクタ 9"/>
          <p:cNvCxnSpPr/>
          <p:nvPr userDrawn="1"/>
        </p:nvCxnSpPr>
        <p:spPr>
          <a:xfrm>
            <a:off x="0" y="739588"/>
            <a:ext cx="12192000" cy="0"/>
          </a:xfrm>
          <a:prstGeom prst="line">
            <a:avLst/>
          </a:prstGeom>
          <a:ln w="9525" cmpd="sng">
            <a:solidFill>
              <a:schemeClr val="bg1"/>
            </a:solidFill>
          </a:ln>
          <a:effectLst/>
        </p:spPr>
        <p:style>
          <a:lnRef idx="2">
            <a:schemeClr val="accent1"/>
          </a:lnRef>
          <a:fillRef idx="0">
            <a:schemeClr val="accent1"/>
          </a:fillRef>
          <a:effectRef idx="1">
            <a:schemeClr val="accent1"/>
          </a:effectRef>
          <a:fontRef idx="minor">
            <a:schemeClr val="tx1"/>
          </a:fontRef>
        </p:style>
      </p:cxnSp>
      <p:pic>
        <p:nvPicPr>
          <p:cNvPr id="9" name="図 8" descr="モニター画面に映る文字&#10;&#10;自動的に生成された説明">
            <a:extLst>
              <a:ext uri="{FF2B5EF4-FFF2-40B4-BE49-F238E27FC236}">
                <a16:creationId xmlns:a16="http://schemas.microsoft.com/office/drawing/2014/main" id="{0243535F-2BA0-4B7B-A8D1-36DCA49955EC}"/>
              </a:ext>
            </a:extLst>
          </p:cNvPr>
          <p:cNvPicPr>
            <a:picLocks noChangeAspect="1"/>
          </p:cNvPicPr>
          <p:nvPr userDrawn="1"/>
        </p:nvPicPr>
        <p:blipFill rotWithShape="1">
          <a:blip r:embed="rId2" cstate="screen">
            <a:extLst>
              <a:ext uri="{28A0092B-C50C-407E-A947-70E740481C1C}">
                <a14:useLocalDpi xmlns:a14="http://schemas.microsoft.com/office/drawing/2010/main" val="0"/>
              </a:ext>
            </a:extLst>
          </a:blip>
          <a:srcRect/>
          <a:stretch/>
        </p:blipFill>
        <p:spPr>
          <a:xfrm>
            <a:off x="0" y="42531"/>
            <a:ext cx="419725" cy="654524"/>
          </a:xfrm>
          <a:prstGeom prst="rect">
            <a:avLst/>
          </a:prstGeom>
        </p:spPr>
      </p:pic>
      <p:sp>
        <p:nvSpPr>
          <p:cNvPr id="11" name="タイトル 11">
            <a:extLst>
              <a:ext uri="{FF2B5EF4-FFF2-40B4-BE49-F238E27FC236}">
                <a16:creationId xmlns:a16="http://schemas.microsoft.com/office/drawing/2014/main" id="{9C1AB69D-CD22-4C7F-9CE8-A7C488353939}"/>
              </a:ext>
            </a:extLst>
          </p:cNvPr>
          <p:cNvSpPr>
            <a:spLocks noGrp="1"/>
          </p:cNvSpPr>
          <p:nvPr>
            <p:ph type="title" hasCustomPrompt="1"/>
          </p:nvPr>
        </p:nvSpPr>
        <p:spPr>
          <a:xfrm>
            <a:off x="517055" y="124922"/>
            <a:ext cx="11400125" cy="518094"/>
          </a:xfrm>
        </p:spPr>
        <p:txBody>
          <a:bodyPr>
            <a:normAutofit/>
          </a:bodyPr>
          <a:lstStyle>
            <a:lvl1pPr>
              <a:defRPr sz="2800" b="1">
                <a:solidFill>
                  <a:schemeClr val="bg1"/>
                </a:solidFill>
                <a:latin typeface="+mj-lt"/>
                <a:ea typeface="+mj-ea"/>
              </a:defRPr>
            </a:lvl1pPr>
          </a:lstStyle>
          <a:p>
            <a:r>
              <a:rPr kumimoji="1" lang="en-US" altLang="ja-JP" dirty="0"/>
              <a:t>Page Title 28pt. </a:t>
            </a:r>
            <a:r>
              <a:rPr kumimoji="1" lang="ja-JP" altLang="en-US" dirty="0"/>
              <a:t>（</a:t>
            </a:r>
            <a:r>
              <a:rPr kumimoji="1" lang="en-US" altLang="ja-JP" dirty="0"/>
              <a:t>1</a:t>
            </a:r>
            <a:r>
              <a:rPr kumimoji="1" lang="ja-JP" altLang="en-US" dirty="0"/>
              <a:t>行 </a:t>
            </a:r>
            <a:r>
              <a:rPr kumimoji="1" lang="en-US" altLang="ja-JP" dirty="0"/>
              <a:t>/ 1 line</a:t>
            </a:r>
            <a:r>
              <a:rPr kumimoji="1" lang="ja-JP" altLang="en-US" dirty="0"/>
              <a:t>）</a:t>
            </a:r>
          </a:p>
        </p:txBody>
      </p:sp>
      <p:pic>
        <p:nvPicPr>
          <p:cNvPr id="14" name="図 13">
            <a:extLst>
              <a:ext uri="{FF2B5EF4-FFF2-40B4-BE49-F238E27FC236}">
                <a16:creationId xmlns:a16="http://schemas.microsoft.com/office/drawing/2014/main" id="{BA90F9EB-248E-4805-A823-687DB114B9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510535" y="6434251"/>
            <a:ext cx="3247649" cy="229396"/>
          </a:xfrm>
          <a:prstGeom prst="rect">
            <a:avLst/>
          </a:prstGeom>
        </p:spPr>
      </p:pic>
      <p:sp>
        <p:nvSpPr>
          <p:cNvPr id="4" name="スライド番号プレースホルダー 3">
            <a:extLst>
              <a:ext uri="{FF2B5EF4-FFF2-40B4-BE49-F238E27FC236}">
                <a16:creationId xmlns:a16="http://schemas.microsoft.com/office/drawing/2014/main" id="{1929C8B6-5F8C-4BA9-A9FD-D528DB075A5A}"/>
              </a:ext>
            </a:extLst>
          </p:cNvPr>
          <p:cNvSpPr>
            <a:spLocks noGrp="1"/>
          </p:cNvSpPr>
          <p:nvPr>
            <p:ph type="sldNum" sz="quarter" idx="10"/>
          </p:nvPr>
        </p:nvSpPr>
        <p:spPr/>
        <p:txBody>
          <a:bodyPr/>
          <a:lstStyle/>
          <a:p>
            <a:fld id="{584EAAFE-CFE5-40AD-8E95-5BFF290DC5CF}" type="slidenum">
              <a:rPr kumimoji="1" lang="ja-JP" altLang="en-US" smtClean="0"/>
              <a:pPr/>
              <a:t>‹#›</a:t>
            </a:fld>
            <a:endParaRPr kumimoji="1" lang="ja-JP" altLang="en-US"/>
          </a:p>
        </p:txBody>
      </p:sp>
      <p:sp>
        <p:nvSpPr>
          <p:cNvPr id="3" name="テキスト プレースホルダー 2">
            <a:extLst>
              <a:ext uri="{FF2B5EF4-FFF2-40B4-BE49-F238E27FC236}">
                <a16:creationId xmlns:a16="http://schemas.microsoft.com/office/drawing/2014/main" id="{55776613-6F43-460D-B84E-59CDDE45935C}"/>
              </a:ext>
            </a:extLst>
          </p:cNvPr>
          <p:cNvSpPr>
            <a:spLocks noGrp="1"/>
          </p:cNvSpPr>
          <p:nvPr>
            <p:ph type="body" sz="quarter" idx="11" hasCustomPrompt="1"/>
          </p:nvPr>
        </p:nvSpPr>
        <p:spPr>
          <a:xfrm>
            <a:off x="517055" y="1071366"/>
            <a:ext cx="11341887" cy="4985963"/>
          </a:xfrm>
        </p:spPr>
        <p:txBody>
          <a:bodyPr>
            <a:noAutofit/>
          </a:bodyPr>
          <a:lstStyle>
            <a:lvl1pPr marL="0" indent="0">
              <a:buClr>
                <a:schemeClr val="accent1"/>
              </a:buClr>
              <a:buFontTx/>
              <a:buNone/>
              <a:defRPr sz="2400" b="1">
                <a:solidFill>
                  <a:schemeClr val="accent1"/>
                </a:solidFill>
              </a:defRPr>
            </a:lvl1pPr>
            <a:lvl2pPr marL="719138" indent="-377825">
              <a:lnSpc>
                <a:spcPct val="100000"/>
              </a:lnSpc>
              <a:spcBef>
                <a:spcPts val="1200"/>
              </a:spcBef>
              <a:buClr>
                <a:schemeClr val="accent1"/>
              </a:buClr>
              <a:buFont typeface="Wingdings" panose="05000000000000000000" pitchFamily="2" charset="2"/>
              <a:buChar char="n"/>
              <a:defRPr sz="2000"/>
            </a:lvl2pPr>
            <a:lvl3pPr marL="1200150" indent="-285750">
              <a:buFont typeface="Arial" panose="020B0604020202020204" pitchFamily="34" charset="0"/>
              <a:buChar char="•"/>
              <a:defRPr sz="1600"/>
            </a:lvl3pPr>
            <a:lvl4pPr marL="1371600" indent="0">
              <a:buFontTx/>
              <a:buNone/>
              <a:defRPr sz="1800"/>
            </a:lvl4pPr>
            <a:lvl5pPr marL="1828800" indent="0">
              <a:buFontTx/>
              <a:buNone/>
              <a:defRPr sz="1800"/>
            </a:lvl5pPr>
          </a:lstStyle>
          <a:p>
            <a:pPr lvl="0"/>
            <a:r>
              <a:rPr kumimoji="1" lang="en-US" altLang="ja-JP" dirty="0"/>
              <a:t>Bullets</a:t>
            </a:r>
            <a:r>
              <a:rPr kumimoji="1" lang="ja-JP" altLang="en-US" dirty="0"/>
              <a:t> </a:t>
            </a:r>
            <a:r>
              <a:rPr kumimoji="1" lang="en-US" altLang="ja-JP" dirty="0"/>
              <a:t>level 1 24pt.</a:t>
            </a:r>
            <a:r>
              <a:rPr kumimoji="1" lang="ja-JP" altLang="en-US" dirty="0"/>
              <a:t>（</a:t>
            </a:r>
            <a:r>
              <a:rPr kumimoji="1" lang="en-US" altLang="ja-JP" dirty="0"/>
              <a:t>Bullets level</a:t>
            </a:r>
            <a:r>
              <a:rPr kumimoji="1" lang="ja-JP" altLang="en-US" dirty="0"/>
              <a:t>の変更はインデントボタンを押してください。　</a:t>
            </a:r>
            <a:r>
              <a:rPr kumimoji="1" lang="en-US" altLang="ja-JP" dirty="0"/>
              <a:t>Press the indent button to change the bullet level.</a:t>
            </a:r>
            <a:r>
              <a:rPr kumimoji="1" lang="ja-JP" altLang="en-US" dirty="0"/>
              <a:t>）</a:t>
            </a:r>
            <a:endParaRPr kumimoji="1" lang="en-US" altLang="ja-JP" dirty="0"/>
          </a:p>
          <a:p>
            <a:pPr lvl="1"/>
            <a:r>
              <a:rPr kumimoji="1" lang="en-US" altLang="ja-JP" dirty="0"/>
              <a:t>Bullets level 2 </a:t>
            </a:r>
          </a:p>
          <a:p>
            <a:pPr lvl="2"/>
            <a:r>
              <a:rPr kumimoji="1" lang="en-US" altLang="ja-JP" dirty="0"/>
              <a:t>Bullets level 3 </a:t>
            </a:r>
            <a:endParaRPr kumimoji="1" lang="ja-JP" altLang="en-US" dirty="0"/>
          </a:p>
        </p:txBody>
      </p:sp>
      <p:cxnSp>
        <p:nvCxnSpPr>
          <p:cNvPr id="12" name="直線コネクタ 11">
            <a:extLst>
              <a:ext uri="{FF2B5EF4-FFF2-40B4-BE49-F238E27FC236}">
                <a16:creationId xmlns:a16="http://schemas.microsoft.com/office/drawing/2014/main" id="{6B56B66F-04D8-4FF8-BBB3-B20DA456CF3C}"/>
              </a:ext>
            </a:extLst>
          </p:cNvPr>
          <p:cNvCxnSpPr>
            <a:cxnSpLocks/>
          </p:cNvCxnSpPr>
          <p:nvPr userDrawn="1"/>
        </p:nvCxnSpPr>
        <p:spPr>
          <a:xfrm>
            <a:off x="321276" y="6264972"/>
            <a:ext cx="11549449" cy="0"/>
          </a:xfrm>
          <a:prstGeom prst="line">
            <a:avLst/>
          </a:prstGeom>
          <a:ln w="12700">
            <a:solidFill>
              <a:srgbClr val="B2B2B2"/>
            </a:solidFill>
          </a:ln>
        </p:spPr>
        <p:style>
          <a:lnRef idx="1">
            <a:schemeClr val="accent1"/>
          </a:lnRef>
          <a:fillRef idx="0">
            <a:schemeClr val="accent1"/>
          </a:fillRef>
          <a:effectRef idx="0">
            <a:schemeClr val="accent1"/>
          </a:effectRef>
          <a:fontRef idx="minor">
            <a:schemeClr val="tx1"/>
          </a:fontRef>
        </p:style>
      </p:cxnSp>
      <p:sp>
        <p:nvSpPr>
          <p:cNvPr id="13" name="TextBox 12">
            <a:extLst>
              <a:ext uri="{FF2B5EF4-FFF2-40B4-BE49-F238E27FC236}">
                <a16:creationId xmlns:a16="http://schemas.microsoft.com/office/drawing/2014/main" id="{ADCB835B-6B0E-460D-BE5B-C60E330E6FE2}"/>
              </a:ext>
            </a:extLst>
          </p:cNvPr>
          <p:cNvSpPr txBox="1"/>
          <p:nvPr userDrawn="1"/>
        </p:nvSpPr>
        <p:spPr>
          <a:xfrm>
            <a:off x="5143500" y="6364283"/>
            <a:ext cx="1518364" cy="369332"/>
          </a:xfrm>
          <a:prstGeom prst="rect">
            <a:avLst/>
          </a:prstGeom>
          <a:noFill/>
          <a:ln>
            <a:solidFill>
              <a:srgbClr val="FF0000"/>
            </a:solidFill>
          </a:ln>
        </p:spPr>
        <p:txBody>
          <a:bodyPr wrap="none" rtlCol="0">
            <a:spAutoFit/>
          </a:bodyPr>
          <a:lstStyle/>
          <a:p>
            <a:r>
              <a:rPr lang="en-US" altLang="ko-KR" sz="1800" b="1" i="0" kern="1200" dirty="0">
                <a:solidFill>
                  <a:srgbClr val="FF0000"/>
                </a:solidFill>
                <a:effectLst/>
                <a:latin typeface="+mn-lt"/>
                <a:ea typeface="+mn-ea"/>
                <a:cs typeface="+mn-cs"/>
              </a:rPr>
              <a:t>Confidential</a:t>
            </a:r>
            <a:endParaRPr lang="ko-KR" altLang="en-US" b="1" dirty="0">
              <a:solidFill>
                <a:srgbClr val="FF0000"/>
              </a:solidFill>
            </a:endParaRPr>
          </a:p>
        </p:txBody>
      </p:sp>
    </p:spTree>
    <p:extLst>
      <p:ext uri="{BB962C8B-B14F-4D97-AF65-F5344CB8AC3E}">
        <p14:creationId xmlns:p14="http://schemas.microsoft.com/office/powerpoint/2010/main" val="85296301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Slide Number Placeholder 5"/>
          <p:cNvSpPr>
            <a:spLocks noGrp="1"/>
          </p:cNvSpPr>
          <p:nvPr>
            <p:ph type="sldNum" sz="quarter" idx="4"/>
          </p:nvPr>
        </p:nvSpPr>
        <p:spPr>
          <a:xfrm>
            <a:off x="11608823" y="6356350"/>
            <a:ext cx="398958" cy="365125"/>
          </a:xfrm>
          <a:prstGeom prst="rect">
            <a:avLst/>
          </a:prstGeom>
        </p:spPr>
        <p:txBody>
          <a:bodyPr vert="horz" wrap="none" lIns="91440" tIns="45720" rIns="91440" bIns="45720" rtlCol="0" anchor="ctr"/>
          <a:lstStyle>
            <a:lvl1pPr algn="r">
              <a:defRPr sz="1100" b="1">
                <a:solidFill>
                  <a:schemeClr val="tx1"/>
                </a:solidFill>
                <a:latin typeface="+mn-lt"/>
              </a:defRPr>
            </a:lvl1pPr>
          </a:lstStyle>
          <a:p>
            <a:fld id="{584EAAFE-CFE5-40AD-8E95-5BFF290DC5CF}" type="slidenum">
              <a:rPr kumimoji="1" lang="ja-JP" altLang="en-US" smtClean="0"/>
              <a:pPr/>
              <a:t>‹#›</a:t>
            </a:fld>
            <a:endParaRPr kumimoji="1" lang="ja-JP" altLang="en-US" dirty="0"/>
          </a:p>
        </p:txBody>
      </p:sp>
      <p:sp>
        <p:nvSpPr>
          <p:cNvPr id="7" name="テキスト ボックス 6">
            <a:extLst>
              <a:ext uri="{FF2B5EF4-FFF2-40B4-BE49-F238E27FC236}">
                <a16:creationId xmlns:a16="http://schemas.microsoft.com/office/drawing/2014/main" id="{F0D52A29-56AB-408C-80FF-70FF0C1F164A}"/>
              </a:ext>
            </a:extLst>
          </p:cNvPr>
          <p:cNvSpPr txBox="1"/>
          <p:nvPr userDrawn="1"/>
        </p:nvSpPr>
        <p:spPr>
          <a:xfrm>
            <a:off x="8670890" y="6356350"/>
            <a:ext cx="2937932" cy="338554"/>
          </a:xfrm>
          <a:prstGeom prst="rect">
            <a:avLst/>
          </a:prstGeom>
          <a:noFill/>
        </p:spPr>
        <p:txBody>
          <a:bodyPr wrap="square">
            <a:spAutoFit/>
          </a:bodyPr>
          <a:lstStyle/>
          <a:p>
            <a:pPr algn="r"/>
            <a:r>
              <a:rPr lang="en-US" altLang="ja-JP" sz="800" dirty="0">
                <a:solidFill>
                  <a:schemeClr val="bg1">
                    <a:lumMod val="75000"/>
                  </a:schemeClr>
                </a:solidFill>
              </a:rPr>
              <a:t>  </a:t>
            </a:r>
          </a:p>
          <a:p>
            <a:pPr algn="r"/>
            <a:r>
              <a:rPr lang="en-US" altLang="ja-JP" sz="800" dirty="0">
                <a:solidFill>
                  <a:schemeClr val="bg1">
                    <a:lumMod val="75000"/>
                  </a:schemeClr>
                </a:solidFill>
              </a:rPr>
              <a:t>© Yokogawa Electric Corporation</a:t>
            </a:r>
          </a:p>
        </p:txBody>
      </p:sp>
    </p:spTree>
    <p:extLst>
      <p:ext uri="{BB962C8B-B14F-4D97-AF65-F5344CB8AC3E}">
        <p14:creationId xmlns:p14="http://schemas.microsoft.com/office/powerpoint/2010/main" val="2850437855"/>
      </p:ext>
    </p:extLst>
  </p:cSld>
  <p:clrMap bg1="lt1" tx1="dk1" bg2="lt2" tx2="dk2" accent1="accent1" accent2="accent2" accent3="accent3" accent4="accent4" accent5="accent5" accent6="accent6" hlink="hlink" folHlink="folHlink"/>
  <p:sldLayoutIdLst>
    <p:sldLayoutId id="2147483799" r:id="rId1"/>
    <p:sldLayoutId id="2147483800" r:id="rId2"/>
    <p:sldLayoutId id="2147483817" r:id="rId3"/>
    <p:sldLayoutId id="2147483803" r:id="rId4"/>
    <p:sldLayoutId id="2147483819" r:id="rId5"/>
    <p:sldLayoutId id="2147483820" r:id="rId6"/>
    <p:sldLayoutId id="2147483821" r:id="rId7"/>
    <p:sldLayoutId id="2147483822" r:id="rId8"/>
    <p:sldLayoutId id="2147483823" r:id="rId9"/>
    <p:sldLayoutId id="2147483824" r:id="rId10"/>
    <p:sldLayoutId id="2147483825" r:id="rId11"/>
    <p:sldLayoutId id="2147483826" r:id="rId12"/>
    <p:sldLayoutId id="2147483827" r:id="rId13"/>
    <p:sldLayoutId id="2147483828" r:id="rId14"/>
    <p:sldLayoutId id="2147483829" r:id="rId15"/>
    <p:sldLayoutId id="2147483830" r:id="rId16"/>
    <p:sldLayoutId id="2147483802" r:id="rId17"/>
    <p:sldLayoutId id="2147483763" r:id="rId18"/>
  </p:sldLayoutIdLst>
  <p:hf hdr="0" ftr="0" dt="0"/>
  <p:txStyles>
    <p:titleStyle>
      <a:lvl1pPr algn="l" defTabSz="914400" rtl="0" eaLnBrk="1" latinLnBrk="1" hangingPunct="1">
        <a:lnSpc>
          <a:spcPct val="90000"/>
        </a:lnSpc>
        <a:spcBef>
          <a:spcPct val="0"/>
        </a:spcBef>
        <a:buNone/>
        <a:defRPr kumimoji="1" sz="4400" kern="1200">
          <a:solidFill>
            <a:schemeClr val="tx1"/>
          </a:solidFill>
          <a:latin typeface="+mj-lt"/>
          <a:ea typeface="+mj-ea"/>
          <a:cs typeface="+mj-cs"/>
        </a:defRPr>
      </a:lvl1pPr>
    </p:titleStyle>
    <p:bodyStyle>
      <a:lvl1pPr marL="228600" indent="-228600" algn="l" defTabSz="914400" rtl="0" eaLnBrk="1" latinLnBrk="1" hangingPunct="1">
        <a:lnSpc>
          <a:spcPct val="90000"/>
        </a:lnSpc>
        <a:spcBef>
          <a:spcPts val="1000"/>
        </a:spcBef>
        <a:buFont typeface="Arial" panose="020B0604020202020204" pitchFamily="34" charset="0"/>
        <a:buChar char="•"/>
        <a:defRPr kumimoji="1" sz="2800" kern="1200">
          <a:solidFill>
            <a:schemeClr val="tx1"/>
          </a:solidFill>
          <a:latin typeface="+mn-lt"/>
          <a:ea typeface="+mn-ea"/>
          <a:cs typeface="+mn-cs"/>
        </a:defRPr>
      </a:lvl1pPr>
      <a:lvl2pPr marL="685800" indent="-228600" algn="l" defTabSz="914400" rtl="0" eaLnBrk="1" latinLnBrk="1" hangingPunct="1">
        <a:lnSpc>
          <a:spcPct val="90000"/>
        </a:lnSpc>
        <a:spcBef>
          <a:spcPts val="500"/>
        </a:spcBef>
        <a:buFont typeface="Arial" panose="020B0604020202020204" pitchFamily="34" charset="0"/>
        <a:buChar char="•"/>
        <a:defRPr kumimoji="1" sz="2400" kern="1200">
          <a:solidFill>
            <a:schemeClr val="tx1"/>
          </a:solidFill>
          <a:latin typeface="+mn-lt"/>
          <a:ea typeface="+mn-ea"/>
          <a:cs typeface="+mn-cs"/>
        </a:defRPr>
      </a:lvl2pPr>
      <a:lvl3pPr marL="1143000" indent="-228600" algn="l" defTabSz="914400" rtl="0" eaLnBrk="1" latinLnBrk="1" hangingPunct="1">
        <a:lnSpc>
          <a:spcPct val="90000"/>
        </a:lnSpc>
        <a:spcBef>
          <a:spcPts val="500"/>
        </a:spcBef>
        <a:buFont typeface="Arial" panose="020B0604020202020204" pitchFamily="34" charset="0"/>
        <a:buChar char="•"/>
        <a:defRPr kumimoji="1" sz="2000" kern="1200">
          <a:solidFill>
            <a:schemeClr val="tx1"/>
          </a:solidFill>
          <a:latin typeface="+mn-lt"/>
          <a:ea typeface="+mn-ea"/>
          <a:cs typeface="+mn-cs"/>
        </a:defRPr>
      </a:lvl3pPr>
      <a:lvl4pPr marL="1600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4pPr>
      <a:lvl5pPr marL="20574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kumimoji="1" sz="1800" kern="1200">
          <a:solidFill>
            <a:schemeClr val="tx1"/>
          </a:solidFill>
          <a:latin typeface="+mn-lt"/>
          <a:ea typeface="+mn-ea"/>
          <a:cs typeface="+mn-cs"/>
        </a:defRPr>
      </a:lvl9pPr>
    </p:bodyStyle>
    <p:otherStyle>
      <a:defPPr>
        <a:defRPr lang="en-US"/>
      </a:defPPr>
      <a:lvl1pPr marL="0" algn="l" defTabSz="914400" rtl="0" eaLnBrk="1" latinLnBrk="1" hangingPunct="1">
        <a:defRPr kumimoji="1" sz="1800" kern="1200">
          <a:solidFill>
            <a:schemeClr val="tx1"/>
          </a:solidFill>
          <a:latin typeface="+mn-lt"/>
          <a:ea typeface="+mn-ea"/>
          <a:cs typeface="+mn-cs"/>
        </a:defRPr>
      </a:lvl1pPr>
      <a:lvl2pPr marL="457200" algn="l" defTabSz="914400" rtl="0" eaLnBrk="1" latinLnBrk="1" hangingPunct="1">
        <a:defRPr kumimoji="1" sz="1800" kern="1200">
          <a:solidFill>
            <a:schemeClr val="tx1"/>
          </a:solidFill>
          <a:latin typeface="+mn-lt"/>
          <a:ea typeface="+mn-ea"/>
          <a:cs typeface="+mn-cs"/>
        </a:defRPr>
      </a:lvl2pPr>
      <a:lvl3pPr marL="914400" algn="l" defTabSz="914400" rtl="0" eaLnBrk="1" latinLnBrk="1" hangingPunct="1">
        <a:defRPr kumimoji="1" sz="1800" kern="1200">
          <a:solidFill>
            <a:schemeClr val="tx1"/>
          </a:solidFill>
          <a:latin typeface="+mn-lt"/>
          <a:ea typeface="+mn-ea"/>
          <a:cs typeface="+mn-cs"/>
        </a:defRPr>
      </a:lvl3pPr>
      <a:lvl4pPr marL="1371600" algn="l" defTabSz="914400" rtl="0" eaLnBrk="1" latinLnBrk="1" hangingPunct="1">
        <a:defRPr kumimoji="1" sz="1800" kern="1200">
          <a:solidFill>
            <a:schemeClr val="tx1"/>
          </a:solidFill>
          <a:latin typeface="+mn-lt"/>
          <a:ea typeface="+mn-ea"/>
          <a:cs typeface="+mn-cs"/>
        </a:defRPr>
      </a:lvl4pPr>
      <a:lvl5pPr marL="1828800" algn="l" defTabSz="914400" rtl="0" eaLnBrk="1" latinLnBrk="1" hangingPunct="1">
        <a:defRPr kumimoji="1" sz="1800" kern="1200">
          <a:solidFill>
            <a:schemeClr val="tx1"/>
          </a:solidFill>
          <a:latin typeface="+mn-lt"/>
          <a:ea typeface="+mn-ea"/>
          <a:cs typeface="+mn-cs"/>
        </a:defRPr>
      </a:lvl5pPr>
      <a:lvl6pPr marL="2286000" algn="l" defTabSz="914400" rtl="0" eaLnBrk="1" latinLnBrk="1" hangingPunct="1">
        <a:defRPr kumimoji="1" sz="1800" kern="1200">
          <a:solidFill>
            <a:schemeClr val="tx1"/>
          </a:solidFill>
          <a:latin typeface="+mn-lt"/>
          <a:ea typeface="+mn-ea"/>
          <a:cs typeface="+mn-cs"/>
        </a:defRPr>
      </a:lvl6pPr>
      <a:lvl7pPr marL="2743200" algn="l" defTabSz="914400" rtl="0" eaLnBrk="1" latinLnBrk="1" hangingPunct="1">
        <a:defRPr kumimoji="1" sz="1800" kern="1200">
          <a:solidFill>
            <a:schemeClr val="tx1"/>
          </a:solidFill>
          <a:latin typeface="+mn-lt"/>
          <a:ea typeface="+mn-ea"/>
          <a:cs typeface="+mn-cs"/>
        </a:defRPr>
      </a:lvl7pPr>
      <a:lvl8pPr marL="3200400" algn="l" defTabSz="914400" rtl="0" eaLnBrk="1" latinLnBrk="1" hangingPunct="1">
        <a:defRPr kumimoji="1" sz="1800" kern="1200">
          <a:solidFill>
            <a:schemeClr val="tx1"/>
          </a:solidFill>
          <a:latin typeface="+mn-lt"/>
          <a:ea typeface="+mn-ea"/>
          <a:cs typeface="+mn-cs"/>
        </a:defRPr>
      </a:lvl8pPr>
      <a:lvl9pPr marL="3657600" algn="l" defTabSz="914400" rtl="0" eaLnBrk="1" latinLnBrk="1"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9.xml"/><Relationship Id="rId1" Type="http://schemas.openxmlformats.org/officeDocument/2006/relationships/slideLayout" Target="../slideLayouts/slideLayout12.xml"/><Relationship Id="rId6" Type="http://schemas.openxmlformats.org/officeDocument/2006/relationships/image" Target="../media/image57.jpeg"/><Relationship Id="rId5" Type="http://schemas.openxmlformats.org/officeDocument/2006/relationships/image" Target="../media/image56.png"/><Relationship Id="rId4" Type="http://schemas.openxmlformats.org/officeDocument/2006/relationships/image" Target="../media/image55.emf"/></Relationships>
</file>

<file path=ppt/slides/_rels/slide11.xml.rels><?xml version="1.0" encoding="UTF-8" standalone="yes"?>
<Relationships xmlns="http://schemas.openxmlformats.org/package/2006/relationships"><Relationship Id="rId8" Type="http://schemas.openxmlformats.org/officeDocument/2006/relationships/image" Target="../media/image61.jpeg"/><Relationship Id="rId3" Type="http://schemas.openxmlformats.org/officeDocument/2006/relationships/image" Target="../media/image41.png"/><Relationship Id="rId7" Type="http://schemas.openxmlformats.org/officeDocument/2006/relationships/image" Target="../media/image60.jpeg"/><Relationship Id="rId12" Type="http://schemas.openxmlformats.org/officeDocument/2006/relationships/image" Target="../media/image46.png"/><Relationship Id="rId2" Type="http://schemas.openxmlformats.org/officeDocument/2006/relationships/notesSlide" Target="../notesSlides/notesSlide10.xml"/><Relationship Id="rId1" Type="http://schemas.openxmlformats.org/officeDocument/2006/relationships/slideLayout" Target="../slideLayouts/slideLayout12.xml"/><Relationship Id="rId6" Type="http://schemas.openxmlformats.org/officeDocument/2006/relationships/image" Target="../media/image59.jpeg"/><Relationship Id="rId11" Type="http://schemas.openxmlformats.org/officeDocument/2006/relationships/image" Target="../media/image64.jpeg"/><Relationship Id="rId5" Type="http://schemas.openxmlformats.org/officeDocument/2006/relationships/image" Target="../media/image47.png"/><Relationship Id="rId10" Type="http://schemas.openxmlformats.org/officeDocument/2006/relationships/image" Target="../media/image63.jpeg"/><Relationship Id="rId4" Type="http://schemas.openxmlformats.org/officeDocument/2006/relationships/image" Target="../media/image58.emf"/><Relationship Id="rId9" Type="http://schemas.openxmlformats.org/officeDocument/2006/relationships/image" Target="../media/image62.png"/></Relationships>
</file>

<file path=ppt/slides/_rels/slide1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65.jpg"/></Relationships>
</file>

<file path=ppt/slides/_rels/slide1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68.jpg"/><Relationship Id="rId5" Type="http://schemas.openxmlformats.org/officeDocument/2006/relationships/image" Target="../media/image67.jpg"/><Relationship Id="rId4" Type="http://schemas.openxmlformats.org/officeDocument/2006/relationships/image" Target="../media/image66.jpg"/></Relationships>
</file>

<file path=ppt/slides/_rels/slide14.xml.rels><?xml version="1.0" encoding="UTF-8" standalone="yes"?>
<Relationships xmlns="http://schemas.openxmlformats.org/package/2006/relationships"><Relationship Id="rId3" Type="http://schemas.openxmlformats.org/officeDocument/2006/relationships/hyperlink" Target="mailto:seungbae.jung@yokogawa.com" TargetMode="External"/><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69.png"/></Relationships>
</file>

<file path=ppt/slides/_rels/slide1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5.xml"/><Relationship Id="rId1" Type="http://schemas.openxmlformats.org/officeDocument/2006/relationships/slideLayout" Target="../slideLayouts/slideLayout12.xml"/><Relationship Id="rId5" Type="http://schemas.openxmlformats.org/officeDocument/2006/relationships/image" Target="../media/image73.png"/><Relationship Id="rId4" Type="http://schemas.openxmlformats.org/officeDocument/2006/relationships/image" Target="../media/image72.png"/></Relationships>
</file>

<file path=ppt/slides/_rels/slide1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6.xml"/><Relationship Id="rId1" Type="http://schemas.openxmlformats.org/officeDocument/2006/relationships/slideLayout" Target="../slideLayouts/slideLayout12.xml"/><Relationship Id="rId5" Type="http://schemas.openxmlformats.org/officeDocument/2006/relationships/image" Target="../media/image75.png"/><Relationship Id="rId4" Type="http://schemas.openxmlformats.org/officeDocument/2006/relationships/image" Target="../media/image72.png"/></Relationships>
</file>

<file path=ppt/slides/_rels/slide18.xml.rels><?xml version="1.0" encoding="UTF-8" standalone="yes"?>
<Relationships xmlns="http://schemas.openxmlformats.org/package/2006/relationships"><Relationship Id="rId8" Type="http://schemas.openxmlformats.org/officeDocument/2006/relationships/image" Target="../media/image81.png"/><Relationship Id="rId3" Type="http://schemas.openxmlformats.org/officeDocument/2006/relationships/image" Target="../media/image76.png"/><Relationship Id="rId7" Type="http://schemas.openxmlformats.org/officeDocument/2006/relationships/image" Target="../media/image80.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82.png"/></Relationships>
</file>

<file path=ppt/slides/_rels/slide19.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71.png"/><Relationship Id="rId5" Type="http://schemas.openxmlformats.org/officeDocument/2006/relationships/image" Target="../media/image85.png"/><Relationship Id="rId4" Type="http://schemas.openxmlformats.org/officeDocument/2006/relationships/image" Target="../media/image84.png"/></Relationships>
</file>

<file path=ppt/slides/_rels/slide2.xml.rels><?xml version="1.0" encoding="UTF-8" standalone="yes"?>
<Relationships xmlns="http://schemas.openxmlformats.org/package/2006/relationships"><Relationship Id="rId8" Type="http://schemas.openxmlformats.org/officeDocument/2006/relationships/image" Target="../media/image12.jpeg"/><Relationship Id="rId13" Type="http://schemas.openxmlformats.org/officeDocument/2006/relationships/image" Target="../media/image17.png"/><Relationship Id="rId18" Type="http://schemas.openxmlformats.org/officeDocument/2006/relationships/image" Target="../media/image22.jpeg"/><Relationship Id="rId26" Type="http://schemas.openxmlformats.org/officeDocument/2006/relationships/image" Target="../media/image30.jpeg"/><Relationship Id="rId3" Type="http://schemas.openxmlformats.org/officeDocument/2006/relationships/image" Target="../media/image7.jpeg"/><Relationship Id="rId21" Type="http://schemas.openxmlformats.org/officeDocument/2006/relationships/image" Target="../media/image25.jpeg"/><Relationship Id="rId34" Type="http://schemas.openxmlformats.org/officeDocument/2006/relationships/image" Target="../media/image38.jpeg"/><Relationship Id="rId7" Type="http://schemas.openxmlformats.org/officeDocument/2006/relationships/image" Target="../media/image11.jpeg"/><Relationship Id="rId12" Type="http://schemas.openxmlformats.org/officeDocument/2006/relationships/image" Target="../media/image16.jpeg"/><Relationship Id="rId17" Type="http://schemas.openxmlformats.org/officeDocument/2006/relationships/image" Target="../media/image21.jpeg"/><Relationship Id="rId25" Type="http://schemas.openxmlformats.org/officeDocument/2006/relationships/image" Target="../media/image29.jpeg"/><Relationship Id="rId33" Type="http://schemas.openxmlformats.org/officeDocument/2006/relationships/image" Target="../media/image37.jpeg"/><Relationship Id="rId2" Type="http://schemas.openxmlformats.org/officeDocument/2006/relationships/notesSlide" Target="../notesSlides/notesSlide1.xml"/><Relationship Id="rId16" Type="http://schemas.openxmlformats.org/officeDocument/2006/relationships/image" Target="../media/image20.jpeg"/><Relationship Id="rId20" Type="http://schemas.openxmlformats.org/officeDocument/2006/relationships/image" Target="../media/image24.jpeg"/><Relationship Id="rId29" Type="http://schemas.openxmlformats.org/officeDocument/2006/relationships/image" Target="../media/image33.jpeg"/><Relationship Id="rId1" Type="http://schemas.openxmlformats.org/officeDocument/2006/relationships/slideLayout" Target="../slideLayouts/slideLayout12.xml"/><Relationship Id="rId6" Type="http://schemas.openxmlformats.org/officeDocument/2006/relationships/image" Target="../media/image10.jpeg"/><Relationship Id="rId11" Type="http://schemas.openxmlformats.org/officeDocument/2006/relationships/image" Target="../media/image15.jpeg"/><Relationship Id="rId24" Type="http://schemas.openxmlformats.org/officeDocument/2006/relationships/image" Target="../media/image28.jpeg"/><Relationship Id="rId32" Type="http://schemas.openxmlformats.org/officeDocument/2006/relationships/image" Target="../media/image36.jpeg"/><Relationship Id="rId5" Type="http://schemas.openxmlformats.org/officeDocument/2006/relationships/image" Target="../media/image9.jpeg"/><Relationship Id="rId15" Type="http://schemas.openxmlformats.org/officeDocument/2006/relationships/image" Target="../media/image19.jpeg"/><Relationship Id="rId23" Type="http://schemas.openxmlformats.org/officeDocument/2006/relationships/image" Target="../media/image27.jpeg"/><Relationship Id="rId28" Type="http://schemas.openxmlformats.org/officeDocument/2006/relationships/image" Target="../media/image32.jpeg"/><Relationship Id="rId10" Type="http://schemas.openxmlformats.org/officeDocument/2006/relationships/image" Target="../media/image14.jpeg"/><Relationship Id="rId19" Type="http://schemas.openxmlformats.org/officeDocument/2006/relationships/image" Target="../media/image23.jpeg"/><Relationship Id="rId31" Type="http://schemas.openxmlformats.org/officeDocument/2006/relationships/image" Target="../media/image35.jpeg"/><Relationship Id="rId4" Type="http://schemas.openxmlformats.org/officeDocument/2006/relationships/image" Target="../media/image8.jpeg"/><Relationship Id="rId9" Type="http://schemas.openxmlformats.org/officeDocument/2006/relationships/image" Target="../media/image13.jpeg"/><Relationship Id="rId14" Type="http://schemas.openxmlformats.org/officeDocument/2006/relationships/image" Target="../media/image18.jpeg"/><Relationship Id="rId22" Type="http://schemas.openxmlformats.org/officeDocument/2006/relationships/image" Target="../media/image26.jpeg"/><Relationship Id="rId27" Type="http://schemas.openxmlformats.org/officeDocument/2006/relationships/image" Target="../media/image31.jpeg"/><Relationship Id="rId30" Type="http://schemas.openxmlformats.org/officeDocument/2006/relationships/image" Target="../media/image34.jpeg"/></Relationships>
</file>

<file path=ppt/slides/_rels/slide20.xml.rels><?xml version="1.0" encoding="UTF-8" standalone="yes"?>
<Relationships xmlns="http://schemas.openxmlformats.org/package/2006/relationships"><Relationship Id="rId8" Type="http://schemas.openxmlformats.org/officeDocument/2006/relationships/image" Target="../media/image88.png"/><Relationship Id="rId3" Type="http://schemas.openxmlformats.org/officeDocument/2006/relationships/image" Target="../media/image77.png"/><Relationship Id="rId7" Type="http://schemas.openxmlformats.org/officeDocument/2006/relationships/image" Target="../media/image8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86.png"/><Relationship Id="rId5" Type="http://schemas.openxmlformats.org/officeDocument/2006/relationships/image" Target="../media/image79.png"/><Relationship Id="rId4" Type="http://schemas.openxmlformats.org/officeDocument/2006/relationships/image" Target="../media/image78.png"/></Relationships>
</file>

<file path=ppt/slides/_rels/slide21.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9.png"/><Relationship Id="rId7" Type="http://schemas.openxmlformats.org/officeDocument/2006/relationships/image" Target="../media/image86.png"/><Relationship Id="rId2" Type="http://schemas.openxmlformats.org/officeDocument/2006/relationships/notesSlide" Target="../notesSlides/notesSlide20.xml"/><Relationship Id="rId1" Type="http://schemas.openxmlformats.org/officeDocument/2006/relationships/slideLayout" Target="../slideLayouts/slideLayout12.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 Id="rId9" Type="http://schemas.openxmlformats.org/officeDocument/2006/relationships/image" Target="../media/image91.png"/></Relationships>
</file>

<file path=ppt/slides/_rels/slide22.xml.rels><?xml version="1.0" encoding="UTF-8" standalone="yes"?>
<Relationships xmlns="http://schemas.openxmlformats.org/package/2006/relationships"><Relationship Id="rId3" Type="http://schemas.openxmlformats.org/officeDocument/2006/relationships/image" Target="../media/image92.jpg"/><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hyperlink" Target="KakaoTalk_20250212_165533909.mp4" TargetMode="External"/></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96.png"/><Relationship Id="rId2" Type="http://schemas.openxmlformats.org/officeDocument/2006/relationships/notesSlide" Target="../notesSlides/notesSlide22.xml"/><Relationship Id="rId1" Type="http://schemas.openxmlformats.org/officeDocument/2006/relationships/slideLayout" Target="../slideLayouts/slideLayout12.xml"/><Relationship Id="rId6" Type="http://schemas.openxmlformats.org/officeDocument/2006/relationships/image" Target="../media/image95.png"/><Relationship Id="rId5" Type="http://schemas.openxmlformats.org/officeDocument/2006/relationships/image" Target="../media/image94.png"/><Relationship Id="rId4" Type="http://schemas.openxmlformats.org/officeDocument/2006/relationships/image" Target="../media/image93.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1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7.xml"/></Relationships>
</file>

<file path=ppt/slides/_rels/slide3.xml.rels><?xml version="1.0" encoding="UTF-8" standalone="yes"?>
<Relationships xmlns="http://schemas.openxmlformats.org/package/2006/relationships"><Relationship Id="rId3" Type="http://schemas.openxmlformats.org/officeDocument/2006/relationships/hyperlink" Target="mailto:seongwoo.bae@yokogawa.com" TargetMode="External"/><Relationship Id="rId2" Type="http://schemas.openxmlformats.org/officeDocument/2006/relationships/notesSlide" Target="../notesSlides/notesSlide2.xml"/><Relationship Id="rId1" Type="http://schemas.openxmlformats.org/officeDocument/2006/relationships/slideLayout" Target="../slideLayouts/slideLayout12.xml"/><Relationship Id="rId4" Type="http://schemas.openxmlformats.org/officeDocument/2006/relationships/image" Target="../media/image39.JPG"/></Relationships>
</file>

<file path=ppt/slides/_rels/slide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xml"/><Relationship Id="rId1" Type="http://schemas.openxmlformats.org/officeDocument/2006/relationships/slideLayout" Target="../slideLayouts/slideLayout12.xml"/><Relationship Id="rId5" Type="http://schemas.openxmlformats.org/officeDocument/2006/relationships/image" Target="../media/image43.emf"/><Relationship Id="rId4" Type="http://schemas.openxmlformats.org/officeDocument/2006/relationships/image" Target="../media/image41.png"/></Relationships>
</file>

<file path=ppt/slides/_rels/slide6.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44.png"/><Relationship Id="rId7" Type="http://schemas.openxmlformats.org/officeDocument/2006/relationships/image" Target="../media/image48.jpg"/><Relationship Id="rId2" Type="http://schemas.openxmlformats.org/officeDocument/2006/relationships/notesSlide" Target="../notesSlides/notesSlide5.xml"/><Relationship Id="rId1" Type="http://schemas.openxmlformats.org/officeDocument/2006/relationships/slideLayout" Target="../slideLayouts/slideLayout12.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emf"/><Relationship Id="rId9" Type="http://schemas.openxmlformats.org/officeDocument/2006/relationships/image" Target="../media/image49.jpg"/></Relationships>
</file>

<file path=ppt/slides/_rels/slide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41.png"/></Relationships>
</file>

<file path=ppt/slides/_rels/slide8.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7.xml"/><Relationship Id="rId1" Type="http://schemas.openxmlformats.org/officeDocument/2006/relationships/slideLayout" Target="../slideLayouts/slideLayout12.xml"/><Relationship Id="rId5" Type="http://schemas.openxmlformats.org/officeDocument/2006/relationships/image" Target="../media/image41.png"/><Relationship Id="rId4" Type="http://schemas.openxmlformats.org/officeDocument/2006/relationships/image" Target="../media/image48.jpg"/></Relationships>
</file>

<file path=ppt/slides/_rels/slide9.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41.png"/><Relationship Id="rId5" Type="http://schemas.openxmlformats.org/officeDocument/2006/relationships/image" Target="../media/image54.jpeg"/><Relationship Id="rId4" Type="http://schemas.openxmlformats.org/officeDocument/2006/relationships/image" Target="../media/image53.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8E0E8154-6835-4794-A3BF-72966F09CA15}"/>
              </a:ext>
            </a:extLst>
          </p:cNvPr>
          <p:cNvSpPr>
            <a:spLocks noGrp="1"/>
          </p:cNvSpPr>
          <p:nvPr>
            <p:ph type="ctrTitle"/>
          </p:nvPr>
        </p:nvSpPr>
        <p:spPr/>
        <p:txBody>
          <a:bodyPr/>
          <a:lstStyle/>
          <a:p>
            <a:r>
              <a:rPr lang="en-US" altLang="ko-KR" dirty="0"/>
              <a:t>Top Gun Project</a:t>
            </a:r>
            <a:br>
              <a:rPr lang="en-US" altLang="ko-KR" dirty="0"/>
            </a:br>
            <a:r>
              <a:rPr lang="en-US" altLang="ko-KR" dirty="0"/>
              <a:t>DL950 Success Stories</a:t>
            </a:r>
            <a:endParaRPr lang="ko-KR" altLang="en-US" dirty="0"/>
          </a:p>
        </p:txBody>
      </p:sp>
      <p:sp>
        <p:nvSpPr>
          <p:cNvPr id="6" name="텍스트 개체 틀 5">
            <a:extLst>
              <a:ext uri="{FF2B5EF4-FFF2-40B4-BE49-F238E27FC236}">
                <a16:creationId xmlns:a16="http://schemas.microsoft.com/office/drawing/2014/main" id="{63F10EF7-5C97-92A8-B947-4EFD1660C499}"/>
              </a:ext>
            </a:extLst>
          </p:cNvPr>
          <p:cNvSpPr>
            <a:spLocks noGrp="1"/>
          </p:cNvSpPr>
          <p:nvPr>
            <p:ph type="body" sz="quarter" idx="13"/>
          </p:nvPr>
        </p:nvSpPr>
        <p:spPr/>
        <p:txBody>
          <a:bodyPr/>
          <a:lstStyle/>
          <a:p>
            <a:endParaRPr lang="ko-KR" altLang="en-US"/>
          </a:p>
        </p:txBody>
      </p:sp>
      <p:sp>
        <p:nvSpPr>
          <p:cNvPr id="7" name="텍스트 개체 틀 6">
            <a:extLst>
              <a:ext uri="{FF2B5EF4-FFF2-40B4-BE49-F238E27FC236}">
                <a16:creationId xmlns:a16="http://schemas.microsoft.com/office/drawing/2014/main" id="{56671BBD-3D21-7E1B-C92F-22F431B342E2}"/>
              </a:ext>
            </a:extLst>
          </p:cNvPr>
          <p:cNvSpPr>
            <a:spLocks noGrp="1"/>
          </p:cNvSpPr>
          <p:nvPr>
            <p:ph type="body" sz="quarter" idx="14"/>
          </p:nvPr>
        </p:nvSpPr>
        <p:spPr/>
        <p:txBody>
          <a:bodyPr/>
          <a:lstStyle/>
          <a:p>
            <a:endParaRPr lang="ko-KR" altLang="en-US"/>
          </a:p>
        </p:txBody>
      </p:sp>
      <p:sp>
        <p:nvSpPr>
          <p:cNvPr id="5" name="텍스트 개체 틀 4">
            <a:extLst>
              <a:ext uri="{FF2B5EF4-FFF2-40B4-BE49-F238E27FC236}">
                <a16:creationId xmlns:a16="http://schemas.microsoft.com/office/drawing/2014/main" id="{A78EDBCE-B7EA-4FEF-B802-84E4396E7E06}"/>
              </a:ext>
            </a:extLst>
          </p:cNvPr>
          <p:cNvSpPr>
            <a:spLocks noGrp="1"/>
          </p:cNvSpPr>
          <p:nvPr>
            <p:ph type="body" sz="quarter" idx="15"/>
          </p:nvPr>
        </p:nvSpPr>
        <p:spPr/>
        <p:txBody>
          <a:bodyPr/>
          <a:lstStyle/>
          <a:p>
            <a:r>
              <a:rPr lang="en-US" altLang="ko-KR" dirty="0"/>
              <a:t>2025-02-18</a:t>
            </a:r>
          </a:p>
        </p:txBody>
      </p:sp>
    </p:spTree>
    <p:extLst>
      <p:ext uri="{BB962C8B-B14F-4D97-AF65-F5344CB8AC3E}">
        <p14:creationId xmlns:p14="http://schemas.microsoft.com/office/powerpoint/2010/main" val="16435220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10</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2567606" cy="2585323"/>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algn="l" fontAlgn="ct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  Data monitoring &amp; save for electronic characteristics </a:t>
            </a:r>
          </a:p>
          <a:p>
            <a:pPr algn="l" fontAlgn="ctr"/>
            <a:r>
              <a:rPr lang="en-US" altLang="ko-KR" dirty="0">
                <a:solidFill>
                  <a:srgbClr val="000000"/>
                </a:solidFill>
                <a:latin typeface="맑은 고딕" panose="020B0503020000020004" pitchFamily="50" charset="-127"/>
                <a:ea typeface="맑은 고딕" panose="020B0503020000020004" pitchFamily="50" charset="-127"/>
              </a:rPr>
              <a:t>  Cycle o</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peration On/Off for DUT </a:t>
            </a:r>
          </a:p>
          <a:p>
            <a:pPr algn="l" fontAlgn="ctr"/>
            <a:r>
              <a:rPr lang="en-US" altLang="ko-KR" dirty="0">
                <a:solidFill>
                  <a:srgbClr val="000000"/>
                </a:solidFill>
                <a:latin typeface="맑은 고딕" panose="020B0503020000020004" pitchFamily="50" charset="-127"/>
                <a:ea typeface="맑은 고딕" panose="020B0503020000020004" pitchFamily="50" charset="-127"/>
              </a:rPr>
              <a:t>  A</a:t>
            </a:r>
            <a:r>
              <a:rPr lang="en-US" altLang="ko-KR" sz="1800" b="0" i="0" u="none" strike="noStrike" dirty="0">
                <a:solidFill>
                  <a:srgbClr val="000000"/>
                </a:solidFill>
                <a:effectLst/>
                <a:latin typeface="맑은 고딕" panose="020B0503020000020004" pitchFamily="50" charset="-127"/>
                <a:ea typeface="맑은 고딕" panose="020B0503020000020004" pitchFamily="50" charset="-127"/>
              </a:rPr>
              <a:t>larm function for overcurrent &amp; high temperature </a:t>
            </a:r>
            <a:endParaRPr lang="en-US" altLang="ko-KR" sz="1800" b="0" i="0" u="none" strike="noStrike" baseline="0" dirty="0">
              <a:solidFill>
                <a:srgbClr val="000000"/>
              </a:solidFill>
              <a:effectLst/>
              <a:latin typeface="맑은 고딕" panose="020B0503020000020004" pitchFamily="50" charset="-127"/>
              <a:ea typeface="맑은 고딕" panose="020B0503020000020004" pitchFamily="50" charset="-127"/>
            </a:endParaRPr>
          </a:p>
          <a:p>
            <a:pPr algn="just" latinLnBrk="1"/>
            <a:r>
              <a:rPr lang="ko-KR" altLang="en-US" sz="1800" b="0" i="0" u="none" strike="noStrike" dirty="0">
                <a:solidFill>
                  <a:srgbClr val="000000"/>
                </a:solidFill>
                <a:effectLst/>
                <a:latin typeface="맑은 고딕" panose="020B0503020000020004" pitchFamily="50" charset="-127"/>
                <a:ea typeface="+mn-ea"/>
              </a:rPr>
              <a:t>  </a:t>
            </a:r>
            <a:r>
              <a:rPr lang="en-US" altLang="ko-KR" sz="1800" b="0" i="0" u="none" strike="noStrike" dirty="0">
                <a:solidFill>
                  <a:srgbClr val="000000"/>
                </a:solidFill>
                <a:effectLst/>
                <a:latin typeface="맑은 고딕" panose="020B0503020000020004" pitchFamily="50" charset="-127"/>
                <a:ea typeface="+mn-ea"/>
              </a:rPr>
              <a:t>DUT control according to temperature and humidity chamber pattern.</a:t>
            </a:r>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r>
              <a:rPr lang="ko-KR" altLang="en-US" sz="1800" b="0" i="0" u="none" strike="noStrike" dirty="0">
                <a:solidFill>
                  <a:srgbClr val="000000"/>
                </a:solidFill>
                <a:effectLst/>
                <a:latin typeface="맑은 고딕" panose="020B0503020000020004" pitchFamily="50" charset="-127"/>
                <a:ea typeface="맑은 고딕" panose="020B0503020000020004" pitchFamily="50" charset="-127"/>
              </a:rPr>
              <a:t>  </a:t>
            </a:r>
            <a:endParaRPr lang="en-US" altLang="ko-KR"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r>
              <a:rPr lang="en-US" altLang="ko-KR" dirty="0">
                <a:solidFill>
                  <a:srgbClr val="000000"/>
                </a:solidFill>
                <a:latin typeface="맑은 고딕" panose="020B0503020000020004" pitchFamily="50" charset="-127"/>
                <a:ea typeface="맑은 고딕" panose="020B0503020000020004" pitchFamily="50" charset="-127"/>
              </a:rPr>
              <a:t>  The condition is that the 3CH operation is completed within 6S.</a:t>
            </a:r>
            <a:endParaRPr lang="ko-KR" altLang="en-US" sz="1800" b="0" i="0" u="none" strike="noStrike" dirty="0">
              <a:solidFill>
                <a:srgbClr val="000000"/>
              </a:solidFill>
              <a:effectLst/>
              <a:latin typeface="맑은 고딕" panose="020B0503020000020004" pitchFamily="50" charset="-127"/>
              <a:ea typeface="맑은 고딕" panose="020B0503020000020004" pitchFamily="50" charset="-127"/>
            </a:endParaRPr>
          </a:p>
          <a:p>
            <a:pPr algn="just" latinLnBrk="1"/>
            <a:endPar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endParaRPr>
          </a:p>
          <a:p>
            <a:pPr algn="just" latinLnBrk="1"/>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     </a:t>
            </a:r>
            <a:endParaRPr lang="ko-KR" altLang="en-US" dirty="0"/>
          </a:p>
        </p:txBody>
      </p:sp>
      <p:sp>
        <p:nvSpPr>
          <p:cNvPr id="8" name="TextBox 7">
            <a:extLst>
              <a:ext uri="{FF2B5EF4-FFF2-40B4-BE49-F238E27FC236}">
                <a16:creationId xmlns:a16="http://schemas.microsoft.com/office/drawing/2014/main" id="{7193D191-B757-B741-F400-C09A9DA970EE}"/>
              </a:ext>
            </a:extLst>
          </p:cNvPr>
          <p:cNvSpPr txBox="1"/>
          <p:nvPr/>
        </p:nvSpPr>
        <p:spPr>
          <a:xfrm>
            <a:off x="2500112" y="3391279"/>
            <a:ext cx="3005389" cy="369332"/>
          </a:xfrm>
          <a:prstGeom prst="rect">
            <a:avLst/>
          </a:prstGeom>
          <a:noFill/>
        </p:spPr>
        <p:txBody>
          <a:bodyPr wrap="square" rtlCol="0">
            <a:spAutoFit/>
          </a:bodyPr>
          <a:lstStyle/>
          <a:p>
            <a:r>
              <a:rPr lang="en-US" altLang="ko-KR" dirty="0"/>
              <a:t>DUT – Pre-Charge Relay </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a:t>
            </a:r>
            <a:endParaRPr lang="ko-KR" altLang="en-US" dirty="0"/>
          </a:p>
        </p:txBody>
      </p:sp>
      <p:pic>
        <p:nvPicPr>
          <p:cNvPr id="4" name="그림 3">
            <a:extLst>
              <a:ext uri="{FF2B5EF4-FFF2-40B4-BE49-F238E27FC236}">
                <a16:creationId xmlns:a16="http://schemas.microsoft.com/office/drawing/2014/main" id="{6E8A9398-2859-C73C-72DF-7344EF811FE0}"/>
              </a:ext>
            </a:extLst>
          </p:cNvPr>
          <p:cNvPicPr>
            <a:picLocks noChangeAspect="1"/>
          </p:cNvPicPr>
          <p:nvPr/>
        </p:nvPicPr>
        <p:blipFill rotWithShape="1">
          <a:blip r:embed="rId4">
            <a:clrChange>
              <a:clrFrom>
                <a:srgbClr val="FFFFFF"/>
              </a:clrFrom>
              <a:clrTo>
                <a:srgbClr val="FFFFFF">
                  <a:alpha val="0"/>
                </a:srgbClr>
              </a:clrTo>
            </a:clrChange>
          </a:blip>
          <a:srcRect b="5199"/>
          <a:stretch/>
        </p:blipFill>
        <p:spPr>
          <a:xfrm>
            <a:off x="1822167" y="3684990"/>
            <a:ext cx="2190945" cy="1509885"/>
          </a:xfrm>
          <a:prstGeom prst="rect">
            <a:avLst/>
          </a:prstGeom>
        </p:spPr>
      </p:pic>
      <p:pic>
        <p:nvPicPr>
          <p:cNvPr id="15" name="그림 14">
            <a:extLst>
              <a:ext uri="{FF2B5EF4-FFF2-40B4-BE49-F238E27FC236}">
                <a16:creationId xmlns:a16="http://schemas.microsoft.com/office/drawing/2014/main" id="{168734DA-D2F0-D152-5BC6-C4F6882E3F8C}"/>
              </a:ext>
            </a:extLst>
          </p:cNvPr>
          <p:cNvPicPr>
            <a:picLocks noChangeAspect="1"/>
          </p:cNvPicPr>
          <p:nvPr/>
        </p:nvPicPr>
        <p:blipFill rotWithShape="1">
          <a:blip r:embed="rId5"/>
          <a:srcRect r="2494"/>
          <a:stretch/>
        </p:blipFill>
        <p:spPr>
          <a:xfrm rot="5400000">
            <a:off x="4382633" y="3796970"/>
            <a:ext cx="1357698" cy="1605145"/>
          </a:xfrm>
          <a:prstGeom prst="rect">
            <a:avLst/>
          </a:prstGeom>
        </p:spPr>
      </p:pic>
      <p:sp>
        <p:nvSpPr>
          <p:cNvPr id="19" name="직사각형 18">
            <a:extLst>
              <a:ext uri="{FF2B5EF4-FFF2-40B4-BE49-F238E27FC236}">
                <a16:creationId xmlns:a16="http://schemas.microsoft.com/office/drawing/2014/main" id="{7C79C3AD-D6EE-08C1-37AE-1DB0A4D8B749}"/>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6" name="TextBox 5">
            <a:extLst>
              <a:ext uri="{FF2B5EF4-FFF2-40B4-BE49-F238E27FC236}">
                <a16:creationId xmlns:a16="http://schemas.microsoft.com/office/drawing/2014/main" id="{F1C0D2C0-88A4-EF86-AC96-E90BFCCA9574}"/>
              </a:ext>
            </a:extLst>
          </p:cNvPr>
          <p:cNvSpPr txBox="1"/>
          <p:nvPr/>
        </p:nvSpPr>
        <p:spPr>
          <a:xfrm>
            <a:off x="2073318" y="5327559"/>
            <a:ext cx="4039469" cy="923330"/>
          </a:xfrm>
          <a:prstGeom prst="rect">
            <a:avLst/>
          </a:prstGeom>
          <a:noFill/>
        </p:spPr>
        <p:txBody>
          <a:bodyPr wrap="square" rtlCol="0">
            <a:spAutoFit/>
          </a:bodyPr>
          <a:lstStyle/>
          <a:p>
            <a:r>
              <a:rPr lang="en-US" altLang="ko-KR" dirty="0"/>
              <a:t>Components that connect and blocks electric vehicle (EV) batteries and inverters/chargers</a:t>
            </a:r>
            <a:endParaRPr lang="ko-KR" altLang="en-US" dirty="0"/>
          </a:p>
        </p:txBody>
      </p:sp>
      <p:pic>
        <p:nvPicPr>
          <p:cNvPr id="11" name="그림 10" descr="텍스트, 전자제품, 스크린샷, 라인이(가) 표시된 사진&#10;&#10;자동 생성된 설명">
            <a:extLst>
              <a:ext uri="{FF2B5EF4-FFF2-40B4-BE49-F238E27FC236}">
                <a16:creationId xmlns:a16="http://schemas.microsoft.com/office/drawing/2014/main" id="{17944647-83A7-E19F-71B0-F7E090D52453}"/>
              </a:ext>
            </a:extLst>
          </p:cNvPr>
          <p:cNvPicPr>
            <a:picLocks noChangeAspect="1"/>
          </p:cNvPicPr>
          <p:nvPr/>
        </p:nvPicPr>
        <p:blipFill rotWithShape="1">
          <a:blip r:embed="rId6">
            <a:extLst>
              <a:ext uri="{28A0092B-C50C-407E-A947-70E740481C1C}">
                <a14:useLocalDpi xmlns:a14="http://schemas.microsoft.com/office/drawing/2010/main" val="0"/>
              </a:ext>
            </a:extLst>
          </a:blip>
          <a:srcRect l="28797" t="10655" r="14593"/>
          <a:stretch/>
        </p:blipFill>
        <p:spPr>
          <a:xfrm>
            <a:off x="8007299" y="3296941"/>
            <a:ext cx="3771419" cy="2585322"/>
          </a:xfrm>
          <a:prstGeom prst="rect">
            <a:avLst/>
          </a:prstGeom>
        </p:spPr>
      </p:pic>
      <p:cxnSp>
        <p:nvCxnSpPr>
          <p:cNvPr id="13" name="직선 연결선 12">
            <a:extLst>
              <a:ext uri="{FF2B5EF4-FFF2-40B4-BE49-F238E27FC236}">
                <a16:creationId xmlns:a16="http://schemas.microsoft.com/office/drawing/2014/main" id="{51AE1183-E4AB-C45E-EB3E-80CE7DC01EF1}"/>
              </a:ext>
            </a:extLst>
          </p:cNvPr>
          <p:cNvCxnSpPr>
            <a:cxnSpLocks/>
          </p:cNvCxnSpPr>
          <p:nvPr/>
        </p:nvCxnSpPr>
        <p:spPr>
          <a:xfrm>
            <a:off x="8362950" y="3342834"/>
            <a:ext cx="0" cy="2946690"/>
          </a:xfrm>
          <a:prstGeom prst="line">
            <a:avLst/>
          </a:prstGeom>
          <a:ln w="158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4" name="직선 연결선 13">
            <a:extLst>
              <a:ext uri="{FF2B5EF4-FFF2-40B4-BE49-F238E27FC236}">
                <a16:creationId xmlns:a16="http://schemas.microsoft.com/office/drawing/2014/main" id="{3981EB76-2EAA-9FDD-6CCA-00B17D5D7EC9}"/>
              </a:ext>
            </a:extLst>
          </p:cNvPr>
          <p:cNvCxnSpPr>
            <a:cxnSpLocks/>
          </p:cNvCxnSpPr>
          <p:nvPr/>
        </p:nvCxnSpPr>
        <p:spPr>
          <a:xfrm>
            <a:off x="11220400" y="3352164"/>
            <a:ext cx="66725" cy="2916862"/>
          </a:xfrm>
          <a:prstGeom prst="line">
            <a:avLst/>
          </a:prstGeom>
          <a:ln w="15875">
            <a:solidFill>
              <a:srgbClr val="FF0000"/>
            </a:solidFill>
            <a:prstDash val="dash"/>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7" name="연결선: 꺾임 16">
            <a:extLst>
              <a:ext uri="{FF2B5EF4-FFF2-40B4-BE49-F238E27FC236}">
                <a16:creationId xmlns:a16="http://schemas.microsoft.com/office/drawing/2014/main" id="{07733C56-9125-C57B-5A36-2E5547BF014B}"/>
              </a:ext>
            </a:extLst>
          </p:cNvPr>
          <p:cNvCxnSpPr>
            <a:cxnSpLocks/>
          </p:cNvCxnSpPr>
          <p:nvPr/>
        </p:nvCxnSpPr>
        <p:spPr>
          <a:xfrm>
            <a:off x="8362950" y="6162476"/>
            <a:ext cx="2924175" cy="2512"/>
          </a:xfrm>
          <a:prstGeom prst="bentConnector3">
            <a:avLst>
              <a:gd name="adj1" fmla="val 50000"/>
            </a:avLst>
          </a:prstGeom>
          <a:ln w="15875">
            <a:headEnd type="triangle"/>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BFA50B4D-2B1F-1284-1D0B-5708B439BC8F}"/>
              </a:ext>
            </a:extLst>
          </p:cNvPr>
          <p:cNvSpPr txBox="1"/>
          <p:nvPr/>
        </p:nvSpPr>
        <p:spPr>
          <a:xfrm>
            <a:off x="9529983" y="5837704"/>
            <a:ext cx="976212" cy="369332"/>
          </a:xfrm>
          <a:prstGeom prst="rect">
            <a:avLst/>
          </a:prstGeom>
          <a:noFill/>
        </p:spPr>
        <p:txBody>
          <a:bodyPr wrap="square" rtlCol="0">
            <a:spAutoFit/>
          </a:bodyPr>
          <a:lstStyle/>
          <a:p>
            <a:r>
              <a:rPr lang="en-US" altLang="ko-KR" dirty="0"/>
              <a:t>6S</a:t>
            </a:r>
            <a:endParaRPr lang="ko-KR" altLang="en-US" dirty="0"/>
          </a:p>
        </p:txBody>
      </p:sp>
      <p:sp>
        <p:nvSpPr>
          <p:cNvPr id="25" name="TextBox 24">
            <a:extLst>
              <a:ext uri="{FF2B5EF4-FFF2-40B4-BE49-F238E27FC236}">
                <a16:creationId xmlns:a16="http://schemas.microsoft.com/office/drawing/2014/main" id="{067BC404-9330-12B2-E215-1AC39E49A4BF}"/>
              </a:ext>
            </a:extLst>
          </p:cNvPr>
          <p:cNvSpPr txBox="1"/>
          <p:nvPr/>
        </p:nvSpPr>
        <p:spPr>
          <a:xfrm>
            <a:off x="7426546" y="3493458"/>
            <a:ext cx="936404" cy="369332"/>
          </a:xfrm>
          <a:prstGeom prst="rect">
            <a:avLst/>
          </a:prstGeom>
          <a:noFill/>
        </p:spPr>
        <p:txBody>
          <a:bodyPr wrap="square" rtlCol="0">
            <a:spAutoFit/>
          </a:bodyPr>
          <a:lstStyle/>
          <a:p>
            <a:r>
              <a:rPr lang="en-US" altLang="ko-KR" dirty="0">
                <a:solidFill>
                  <a:srgbClr val="FF0000"/>
                </a:solidFill>
              </a:rPr>
              <a:t>1CH</a:t>
            </a:r>
            <a:endParaRPr lang="ko-KR" altLang="en-US" dirty="0">
              <a:solidFill>
                <a:srgbClr val="FF0000"/>
              </a:solidFill>
            </a:endParaRPr>
          </a:p>
        </p:txBody>
      </p:sp>
      <p:sp>
        <p:nvSpPr>
          <p:cNvPr id="26" name="TextBox 25">
            <a:extLst>
              <a:ext uri="{FF2B5EF4-FFF2-40B4-BE49-F238E27FC236}">
                <a16:creationId xmlns:a16="http://schemas.microsoft.com/office/drawing/2014/main" id="{88B1659D-5DE5-C92D-78F4-1E11997B1717}"/>
              </a:ext>
            </a:extLst>
          </p:cNvPr>
          <p:cNvSpPr txBox="1"/>
          <p:nvPr/>
        </p:nvSpPr>
        <p:spPr>
          <a:xfrm>
            <a:off x="7426546" y="4220270"/>
            <a:ext cx="936404" cy="369332"/>
          </a:xfrm>
          <a:prstGeom prst="rect">
            <a:avLst/>
          </a:prstGeom>
          <a:noFill/>
        </p:spPr>
        <p:txBody>
          <a:bodyPr wrap="square" rtlCol="0">
            <a:spAutoFit/>
          </a:bodyPr>
          <a:lstStyle/>
          <a:p>
            <a:r>
              <a:rPr lang="en-US" altLang="ko-KR" dirty="0">
                <a:solidFill>
                  <a:srgbClr val="FF0000"/>
                </a:solidFill>
              </a:rPr>
              <a:t>2CH</a:t>
            </a:r>
            <a:endParaRPr lang="ko-KR" altLang="en-US" dirty="0">
              <a:solidFill>
                <a:srgbClr val="FF0000"/>
              </a:solidFill>
            </a:endParaRPr>
          </a:p>
        </p:txBody>
      </p:sp>
      <p:sp>
        <p:nvSpPr>
          <p:cNvPr id="27" name="TextBox 26">
            <a:extLst>
              <a:ext uri="{FF2B5EF4-FFF2-40B4-BE49-F238E27FC236}">
                <a16:creationId xmlns:a16="http://schemas.microsoft.com/office/drawing/2014/main" id="{0729A1D0-03A2-EB4F-AD95-23B9D23D182E}"/>
              </a:ext>
            </a:extLst>
          </p:cNvPr>
          <p:cNvSpPr txBox="1"/>
          <p:nvPr/>
        </p:nvSpPr>
        <p:spPr>
          <a:xfrm>
            <a:off x="7426546" y="4946989"/>
            <a:ext cx="936404" cy="369332"/>
          </a:xfrm>
          <a:prstGeom prst="rect">
            <a:avLst/>
          </a:prstGeom>
          <a:noFill/>
        </p:spPr>
        <p:txBody>
          <a:bodyPr wrap="square" rtlCol="0">
            <a:spAutoFit/>
          </a:bodyPr>
          <a:lstStyle/>
          <a:p>
            <a:r>
              <a:rPr lang="en-US" altLang="ko-KR" dirty="0">
                <a:solidFill>
                  <a:srgbClr val="FF0000"/>
                </a:solidFill>
              </a:rPr>
              <a:t>3CH</a:t>
            </a:r>
            <a:endParaRPr lang="ko-KR" altLang="en-US" dirty="0">
              <a:solidFill>
                <a:srgbClr val="FF0000"/>
              </a:solidFill>
            </a:endParaRPr>
          </a:p>
        </p:txBody>
      </p:sp>
      <p:sp>
        <p:nvSpPr>
          <p:cNvPr id="28" name="TextBox 27">
            <a:extLst>
              <a:ext uri="{FF2B5EF4-FFF2-40B4-BE49-F238E27FC236}">
                <a16:creationId xmlns:a16="http://schemas.microsoft.com/office/drawing/2014/main" id="{95AC5809-6DC4-CD65-DD51-0E751B54C18D}"/>
              </a:ext>
            </a:extLst>
          </p:cNvPr>
          <p:cNvSpPr txBox="1"/>
          <p:nvPr/>
        </p:nvSpPr>
        <p:spPr>
          <a:xfrm>
            <a:off x="9051568" y="2987739"/>
            <a:ext cx="1933042" cy="369332"/>
          </a:xfrm>
          <a:prstGeom prst="rect">
            <a:avLst/>
          </a:prstGeom>
          <a:noFill/>
        </p:spPr>
        <p:txBody>
          <a:bodyPr wrap="square" rtlCol="0">
            <a:spAutoFit/>
          </a:bodyPr>
          <a:lstStyle/>
          <a:p>
            <a:r>
              <a:rPr lang="en-US" altLang="ko-KR" dirty="0"/>
              <a:t>DL950 screen</a:t>
            </a:r>
          </a:p>
        </p:txBody>
      </p:sp>
    </p:spTree>
    <p:extLst>
      <p:ext uri="{BB962C8B-B14F-4D97-AF65-F5344CB8AC3E}">
        <p14:creationId xmlns:p14="http://schemas.microsoft.com/office/powerpoint/2010/main" val="163873230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11</a:t>
            </a:fld>
            <a:endParaRPr kumimoji="1" lang="ja-JP" altLang="en-US"/>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Pre-charge Relay System – H/W</a:t>
            </a:r>
            <a:endParaRPr lang="ko-KR" altLang="en-US" dirty="0"/>
          </a:p>
        </p:txBody>
      </p:sp>
      <p:cxnSp>
        <p:nvCxnSpPr>
          <p:cNvPr id="80" name="꺾인 연결선 70">
            <a:extLst>
              <a:ext uri="{FF2B5EF4-FFF2-40B4-BE49-F238E27FC236}">
                <a16:creationId xmlns:a16="http://schemas.microsoft.com/office/drawing/2014/main" id="{E1D1EF97-5421-6D0E-655B-035156C6FAF6}"/>
              </a:ext>
            </a:extLst>
          </p:cNvPr>
          <p:cNvCxnSpPr>
            <a:cxnSpLocks/>
            <a:endCxn id="146" idx="1"/>
          </p:cNvCxnSpPr>
          <p:nvPr/>
        </p:nvCxnSpPr>
        <p:spPr>
          <a:xfrm>
            <a:off x="1519935" y="3227488"/>
            <a:ext cx="635859" cy="336203"/>
          </a:xfrm>
          <a:prstGeom prst="bentConnector3">
            <a:avLst>
              <a:gd name="adj1" fmla="val -2826"/>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81" name="그림 80">
            <a:extLst>
              <a:ext uri="{FF2B5EF4-FFF2-40B4-BE49-F238E27FC236}">
                <a16:creationId xmlns:a16="http://schemas.microsoft.com/office/drawing/2014/main" id="{404F3DC7-65A2-812C-D287-79D5813F6FDF}"/>
              </a:ext>
            </a:extLst>
          </p:cNvPr>
          <p:cNvPicPr>
            <a:picLocks noChangeAspect="1"/>
          </p:cNvPicPr>
          <p:nvPr/>
        </p:nvPicPr>
        <p:blipFill>
          <a:blip r:embed="rId4"/>
          <a:stretch>
            <a:fillRect/>
          </a:stretch>
        </p:blipFill>
        <p:spPr>
          <a:xfrm>
            <a:off x="5221995" y="917763"/>
            <a:ext cx="6622616" cy="4636950"/>
          </a:xfrm>
          <a:prstGeom prst="rect">
            <a:avLst/>
          </a:prstGeom>
        </p:spPr>
      </p:pic>
      <p:sp>
        <p:nvSpPr>
          <p:cNvPr id="83" name="직사각형 82">
            <a:extLst>
              <a:ext uri="{FF2B5EF4-FFF2-40B4-BE49-F238E27FC236}">
                <a16:creationId xmlns:a16="http://schemas.microsoft.com/office/drawing/2014/main" id="{E8BC37FF-4A12-0603-FFB2-DCA9CEA3A6B2}"/>
              </a:ext>
            </a:extLst>
          </p:cNvPr>
          <p:cNvSpPr/>
          <p:nvPr/>
        </p:nvSpPr>
        <p:spPr>
          <a:xfrm>
            <a:off x="333058" y="1844550"/>
            <a:ext cx="3023180" cy="3964012"/>
          </a:xfrm>
          <a:prstGeom prst="rect">
            <a:avLst/>
          </a:prstGeom>
          <a:noFill/>
          <a:ln>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84" name="직사각형 83">
            <a:extLst>
              <a:ext uri="{FF2B5EF4-FFF2-40B4-BE49-F238E27FC236}">
                <a16:creationId xmlns:a16="http://schemas.microsoft.com/office/drawing/2014/main" id="{9ED8BDF2-BBF5-4907-1BDB-C1D1CA9121F2}"/>
              </a:ext>
            </a:extLst>
          </p:cNvPr>
          <p:cNvSpPr/>
          <p:nvPr/>
        </p:nvSpPr>
        <p:spPr>
          <a:xfrm>
            <a:off x="3356238" y="4569319"/>
            <a:ext cx="34933" cy="267317"/>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7030A0"/>
              </a:solidFill>
              <a:latin typeface="Arial"/>
            </a:endParaRPr>
          </a:p>
        </p:txBody>
      </p:sp>
      <p:grpSp>
        <p:nvGrpSpPr>
          <p:cNvPr id="85" name="그룹 84">
            <a:extLst>
              <a:ext uri="{FF2B5EF4-FFF2-40B4-BE49-F238E27FC236}">
                <a16:creationId xmlns:a16="http://schemas.microsoft.com/office/drawing/2014/main" id="{0DFB002C-D25C-B68A-D09B-326775687977}"/>
              </a:ext>
            </a:extLst>
          </p:cNvPr>
          <p:cNvGrpSpPr/>
          <p:nvPr/>
        </p:nvGrpSpPr>
        <p:grpSpPr>
          <a:xfrm>
            <a:off x="817148" y="2234215"/>
            <a:ext cx="971788" cy="650892"/>
            <a:chOff x="817148" y="2234215"/>
            <a:chExt cx="971788" cy="650892"/>
          </a:xfrm>
        </p:grpSpPr>
        <p:pic>
          <p:nvPicPr>
            <p:cNvPr id="86" name="그림 85">
              <a:extLst>
                <a:ext uri="{FF2B5EF4-FFF2-40B4-BE49-F238E27FC236}">
                  <a16:creationId xmlns:a16="http://schemas.microsoft.com/office/drawing/2014/main" id="{9FB61DCB-FBF0-3D9C-DF0E-60423E50FA12}"/>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817148" y="2234215"/>
              <a:ext cx="971788" cy="414439"/>
            </a:xfrm>
            <a:prstGeom prst="rect">
              <a:avLst/>
            </a:prstGeom>
          </p:spPr>
        </p:pic>
        <p:sp>
          <p:nvSpPr>
            <p:cNvPr id="87" name="TextBox 86">
              <a:extLst>
                <a:ext uri="{FF2B5EF4-FFF2-40B4-BE49-F238E27FC236}">
                  <a16:creationId xmlns:a16="http://schemas.microsoft.com/office/drawing/2014/main" id="{88EF1077-2980-D6D5-81E1-1924FFD10943}"/>
                </a:ext>
              </a:extLst>
            </p:cNvPr>
            <p:cNvSpPr txBox="1"/>
            <p:nvPr/>
          </p:nvSpPr>
          <p:spPr>
            <a:xfrm>
              <a:off x="901700" y="2669663"/>
              <a:ext cx="802684"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Industrial PC</a:t>
              </a:r>
              <a:endParaRPr kumimoji="1" lang="ko-KR" altLang="en-US" sz="800" dirty="0">
                <a:solidFill>
                  <a:srgbClr val="000000"/>
                </a:solidFill>
                <a:latin typeface="Arial"/>
              </a:endParaRPr>
            </a:p>
          </p:txBody>
        </p:sp>
      </p:grpSp>
      <p:cxnSp>
        <p:nvCxnSpPr>
          <p:cNvPr id="88" name="꺾인 연결선 9">
            <a:extLst>
              <a:ext uri="{FF2B5EF4-FFF2-40B4-BE49-F238E27FC236}">
                <a16:creationId xmlns:a16="http://schemas.microsoft.com/office/drawing/2014/main" id="{FB02CB58-FE32-ECC4-5E09-E461C77A806C}"/>
              </a:ext>
            </a:extLst>
          </p:cNvPr>
          <p:cNvCxnSpPr>
            <a:cxnSpLocks/>
            <a:stCxn id="128" idx="2"/>
            <a:endCxn id="108" idx="1"/>
          </p:cNvCxnSpPr>
          <p:nvPr/>
        </p:nvCxnSpPr>
        <p:spPr>
          <a:xfrm rot="16200000" flipH="1">
            <a:off x="954502" y="3470865"/>
            <a:ext cx="1522973" cy="941250"/>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꺾인 연결선 70">
            <a:extLst>
              <a:ext uri="{FF2B5EF4-FFF2-40B4-BE49-F238E27FC236}">
                <a16:creationId xmlns:a16="http://schemas.microsoft.com/office/drawing/2014/main" id="{7158B3D3-8F89-D131-4236-16A9736F9937}"/>
              </a:ext>
            </a:extLst>
          </p:cNvPr>
          <p:cNvCxnSpPr>
            <a:cxnSpLocks/>
            <a:stCxn id="127" idx="2"/>
            <a:endCxn id="111" idx="1"/>
          </p:cNvCxnSpPr>
          <p:nvPr/>
        </p:nvCxnSpPr>
        <p:spPr>
          <a:xfrm rot="16200000" flipH="1">
            <a:off x="492853" y="3518855"/>
            <a:ext cx="2447701" cy="1247481"/>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직선 연결선 89">
            <a:extLst>
              <a:ext uri="{FF2B5EF4-FFF2-40B4-BE49-F238E27FC236}">
                <a16:creationId xmlns:a16="http://schemas.microsoft.com/office/drawing/2014/main" id="{2C8D25DB-1045-88E0-BE7B-D4C5C9A985CD}"/>
              </a:ext>
            </a:extLst>
          </p:cNvPr>
          <p:cNvCxnSpPr>
            <a:cxnSpLocks/>
            <a:endCxn id="102" idx="1"/>
          </p:cNvCxnSpPr>
          <p:nvPr/>
        </p:nvCxnSpPr>
        <p:spPr>
          <a:xfrm>
            <a:off x="1833336" y="2458467"/>
            <a:ext cx="393249" cy="0"/>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1" name="TextBox 90">
            <a:extLst>
              <a:ext uri="{FF2B5EF4-FFF2-40B4-BE49-F238E27FC236}">
                <a16:creationId xmlns:a16="http://schemas.microsoft.com/office/drawing/2014/main" id="{7BBE13F4-751F-AFEB-A900-58DCE42B9986}"/>
              </a:ext>
            </a:extLst>
          </p:cNvPr>
          <p:cNvSpPr txBox="1"/>
          <p:nvPr/>
        </p:nvSpPr>
        <p:spPr>
          <a:xfrm>
            <a:off x="2145650" y="2553243"/>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92" name="꺾인 연결선 70">
            <a:extLst>
              <a:ext uri="{FF2B5EF4-FFF2-40B4-BE49-F238E27FC236}">
                <a16:creationId xmlns:a16="http://schemas.microsoft.com/office/drawing/2014/main" id="{0570497A-34CA-9F09-05AD-0AB00C7AF717}"/>
              </a:ext>
            </a:extLst>
          </p:cNvPr>
          <p:cNvCxnSpPr>
            <a:cxnSpLocks/>
            <a:stCxn id="129" idx="2"/>
            <a:endCxn id="125" idx="1"/>
          </p:cNvCxnSpPr>
          <p:nvPr/>
        </p:nvCxnSpPr>
        <p:spPr>
          <a:xfrm rot="16200000" flipH="1">
            <a:off x="1202604" y="3375162"/>
            <a:ext cx="953881" cy="563563"/>
          </a:xfrm>
          <a:prstGeom prst="bentConnector2">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93" name="TextBox 92">
            <a:extLst>
              <a:ext uri="{FF2B5EF4-FFF2-40B4-BE49-F238E27FC236}">
                <a16:creationId xmlns:a16="http://schemas.microsoft.com/office/drawing/2014/main" id="{F03E46FD-BC39-63F7-1BF3-9FCE346136B0}"/>
              </a:ext>
            </a:extLst>
          </p:cNvPr>
          <p:cNvSpPr txBox="1"/>
          <p:nvPr/>
        </p:nvSpPr>
        <p:spPr>
          <a:xfrm>
            <a:off x="592208" y="1704172"/>
            <a:ext cx="923757" cy="195660"/>
          </a:xfrm>
          <a:prstGeom prst="rect">
            <a:avLst/>
          </a:prstGeom>
          <a:solidFill>
            <a:schemeClr val="bg1"/>
          </a:solidFill>
        </p:spPr>
        <p:txBody>
          <a:bodyPr wrap="none" rtlCol="0" anchor="ctr" anchorCtr="0">
            <a:noAutofit/>
          </a:bodyPr>
          <a:lstStyle/>
          <a:p>
            <a:pPr algn="ctr" defTabSz="914400">
              <a:defRPr/>
            </a:pPr>
            <a:r>
              <a:rPr lang="en-US" altLang="ko-KR" sz="1200" dirty="0">
                <a:solidFill>
                  <a:srgbClr val="000000"/>
                </a:solidFill>
                <a:latin typeface="Arial"/>
                <a:ea typeface="Meiryo UI"/>
              </a:rPr>
              <a:t>Power Rack</a:t>
            </a:r>
            <a:endParaRPr kumimoji="1" lang="ko-KR" altLang="en-US" sz="1200" dirty="0">
              <a:solidFill>
                <a:srgbClr val="000000"/>
              </a:solidFill>
              <a:latin typeface="Arial"/>
            </a:endParaRPr>
          </a:p>
        </p:txBody>
      </p:sp>
      <p:cxnSp>
        <p:nvCxnSpPr>
          <p:cNvPr id="94" name="직선 연결선 93">
            <a:extLst>
              <a:ext uri="{FF2B5EF4-FFF2-40B4-BE49-F238E27FC236}">
                <a16:creationId xmlns:a16="http://schemas.microsoft.com/office/drawing/2014/main" id="{5E33EBF0-B058-8BB7-A3AE-C3A00F730CC6}"/>
              </a:ext>
            </a:extLst>
          </p:cNvPr>
          <p:cNvCxnSpPr>
            <a:cxnSpLocks/>
            <a:stCxn id="111" idx="3"/>
            <a:endCxn id="95" idx="1"/>
          </p:cNvCxnSpPr>
          <p:nvPr/>
        </p:nvCxnSpPr>
        <p:spPr>
          <a:xfrm flipV="1">
            <a:off x="2660921" y="5366446"/>
            <a:ext cx="684560" cy="1"/>
          </a:xfrm>
          <a:prstGeom prst="line">
            <a:avLst/>
          </a:prstGeom>
          <a:ln w="19050">
            <a:solidFill>
              <a:srgbClr val="FFC000"/>
            </a:solidFill>
          </a:ln>
        </p:spPr>
        <p:style>
          <a:lnRef idx="1">
            <a:schemeClr val="accent1"/>
          </a:lnRef>
          <a:fillRef idx="0">
            <a:schemeClr val="accent1"/>
          </a:fillRef>
          <a:effectRef idx="0">
            <a:schemeClr val="accent1"/>
          </a:effectRef>
          <a:fontRef idx="minor">
            <a:schemeClr val="tx1"/>
          </a:fontRef>
        </p:style>
      </p:cxnSp>
      <p:sp>
        <p:nvSpPr>
          <p:cNvPr id="95" name="직사각형 94">
            <a:extLst>
              <a:ext uri="{FF2B5EF4-FFF2-40B4-BE49-F238E27FC236}">
                <a16:creationId xmlns:a16="http://schemas.microsoft.com/office/drawing/2014/main" id="{9CC65EDE-717C-B7E1-08BD-EFF5847FF482}"/>
              </a:ext>
            </a:extLst>
          </p:cNvPr>
          <p:cNvSpPr/>
          <p:nvPr/>
        </p:nvSpPr>
        <p:spPr>
          <a:xfrm>
            <a:off x="3345481" y="5232787"/>
            <a:ext cx="34933" cy="267317"/>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chemeClr val="accent2">
                  <a:lumMod val="75000"/>
                </a:schemeClr>
              </a:solidFill>
              <a:latin typeface="Arial"/>
            </a:endParaRPr>
          </a:p>
        </p:txBody>
      </p:sp>
      <p:cxnSp>
        <p:nvCxnSpPr>
          <p:cNvPr id="96" name="직선 연결선 95">
            <a:extLst>
              <a:ext uri="{FF2B5EF4-FFF2-40B4-BE49-F238E27FC236}">
                <a16:creationId xmlns:a16="http://schemas.microsoft.com/office/drawing/2014/main" id="{5E373835-3996-DC08-E637-95409627AEC1}"/>
              </a:ext>
            </a:extLst>
          </p:cNvPr>
          <p:cNvCxnSpPr>
            <a:cxnSpLocks/>
            <a:stCxn id="102" idx="3"/>
            <a:endCxn id="99" idx="1"/>
          </p:cNvCxnSpPr>
          <p:nvPr/>
        </p:nvCxnSpPr>
        <p:spPr>
          <a:xfrm flipV="1">
            <a:off x="2695335" y="2458466"/>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97" name="TextBox 96">
            <a:extLst>
              <a:ext uri="{FF2B5EF4-FFF2-40B4-BE49-F238E27FC236}">
                <a16:creationId xmlns:a16="http://schemas.microsoft.com/office/drawing/2014/main" id="{70E91C90-5B63-90C4-1449-EA835D2A6675}"/>
              </a:ext>
            </a:extLst>
          </p:cNvPr>
          <p:cNvSpPr txBox="1"/>
          <p:nvPr/>
        </p:nvSpPr>
        <p:spPr>
          <a:xfrm>
            <a:off x="3366373" y="5269140"/>
            <a:ext cx="896554" cy="211764"/>
          </a:xfrm>
          <a:prstGeom prst="rect">
            <a:avLst/>
          </a:prstGeom>
          <a:noFill/>
          <a:ln>
            <a:noFill/>
          </a:ln>
        </p:spPr>
        <p:txBody>
          <a:bodyPr wrap="none" rtlCol="0" anchor="b" anchorCtr="0">
            <a:noAutofit/>
          </a:bodyPr>
          <a:lstStyle/>
          <a:p>
            <a:pPr defTabSz="914400">
              <a:defRPr/>
            </a:pPr>
            <a:r>
              <a:rPr lang="en-US" altLang="ko-KR" sz="800" dirty="0">
                <a:solidFill>
                  <a:srgbClr val="FFC000"/>
                </a:solidFill>
                <a:latin typeface="Arial"/>
                <a:ea typeface="Meiryo UI"/>
              </a:rPr>
              <a:t>Temp(8CH)</a:t>
            </a:r>
            <a:endParaRPr kumimoji="1" lang="ko-KR" altLang="en-US" sz="800" dirty="0">
              <a:solidFill>
                <a:srgbClr val="FFC000"/>
              </a:solidFill>
              <a:latin typeface="Arial"/>
            </a:endParaRPr>
          </a:p>
        </p:txBody>
      </p:sp>
      <p:sp>
        <p:nvSpPr>
          <p:cNvPr id="98" name="TextBox 97">
            <a:extLst>
              <a:ext uri="{FF2B5EF4-FFF2-40B4-BE49-F238E27FC236}">
                <a16:creationId xmlns:a16="http://schemas.microsoft.com/office/drawing/2014/main" id="{7A6B7EC8-4A1E-A560-1ED4-545E8BC64021}"/>
              </a:ext>
            </a:extLst>
          </p:cNvPr>
          <p:cNvSpPr txBox="1"/>
          <p:nvPr/>
        </p:nvSpPr>
        <p:spPr>
          <a:xfrm>
            <a:off x="3313153" y="4728811"/>
            <a:ext cx="1585595" cy="448119"/>
          </a:xfrm>
          <a:prstGeom prst="rect">
            <a:avLst/>
          </a:prstGeom>
          <a:noFill/>
        </p:spPr>
        <p:txBody>
          <a:bodyPr wrap="none" rtlCol="0" anchor="ctr" anchorCtr="0">
            <a:noAutofit/>
          </a:bodyPr>
          <a:lstStyle/>
          <a:p>
            <a:pPr defTabSz="914400">
              <a:defRPr/>
            </a:pPr>
            <a:r>
              <a:rPr lang="en-US" altLang="ko-KR" sz="800" dirty="0">
                <a:solidFill>
                  <a:schemeClr val="accent6">
                    <a:lumMod val="60000"/>
                    <a:lumOff val="40000"/>
                  </a:schemeClr>
                </a:solidFill>
                <a:latin typeface="Arial"/>
                <a:ea typeface="Meiryo UI"/>
              </a:rPr>
              <a:t>Current (</a:t>
            </a:r>
            <a:r>
              <a:rPr kumimoji="1" lang="en-US" altLang="ko-KR" sz="800" dirty="0">
                <a:solidFill>
                  <a:schemeClr val="accent6">
                    <a:lumMod val="60000"/>
                    <a:lumOff val="40000"/>
                  </a:schemeClr>
                </a:solidFill>
                <a:latin typeface="Arial"/>
                <a:ea typeface="Meiryo UI"/>
              </a:rPr>
              <a:t>3CH)</a:t>
            </a:r>
          </a:p>
          <a:p>
            <a:pPr defTabSz="914400">
              <a:defRPr/>
            </a:pPr>
            <a:r>
              <a:rPr kumimoji="1" lang="en-US" altLang="ko-KR" sz="800" dirty="0">
                <a:solidFill>
                  <a:srgbClr val="FF0000"/>
                </a:solidFill>
                <a:latin typeface="Arial"/>
                <a:ea typeface="Meiryo UI"/>
              </a:rPr>
              <a:t>Low Voltage(12V, 3CH)</a:t>
            </a:r>
          </a:p>
          <a:p>
            <a:pPr defTabSz="914400">
              <a:defRPr/>
            </a:pPr>
            <a:r>
              <a:rPr kumimoji="1" lang="en-US" altLang="ko-KR" sz="800" dirty="0">
                <a:solidFill>
                  <a:srgbClr val="FF0000"/>
                </a:solidFill>
                <a:latin typeface="Arial"/>
                <a:ea typeface="Meiryo UI"/>
              </a:rPr>
              <a:t>High Volage(800V, 3CH)</a:t>
            </a:r>
            <a:endParaRPr kumimoji="1" lang="ko-KR" altLang="en-US" sz="800" dirty="0">
              <a:solidFill>
                <a:srgbClr val="FF0000"/>
              </a:solidFill>
              <a:latin typeface="Arial"/>
            </a:endParaRPr>
          </a:p>
        </p:txBody>
      </p:sp>
      <p:sp>
        <p:nvSpPr>
          <p:cNvPr id="99" name="직사각형 98">
            <a:extLst>
              <a:ext uri="{FF2B5EF4-FFF2-40B4-BE49-F238E27FC236}">
                <a16:creationId xmlns:a16="http://schemas.microsoft.com/office/drawing/2014/main" id="{A04CF2E0-B35B-5754-091B-DE7E034B761D}"/>
              </a:ext>
            </a:extLst>
          </p:cNvPr>
          <p:cNvSpPr/>
          <p:nvPr/>
        </p:nvSpPr>
        <p:spPr>
          <a:xfrm>
            <a:off x="3343069" y="2324807"/>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sp>
        <p:nvSpPr>
          <p:cNvPr id="100" name="TextBox 99">
            <a:extLst>
              <a:ext uri="{FF2B5EF4-FFF2-40B4-BE49-F238E27FC236}">
                <a16:creationId xmlns:a16="http://schemas.microsoft.com/office/drawing/2014/main" id="{11DC37FC-F4B8-FF75-D0CD-681DFD3B00A0}"/>
              </a:ext>
            </a:extLst>
          </p:cNvPr>
          <p:cNvSpPr txBox="1"/>
          <p:nvPr/>
        </p:nvSpPr>
        <p:spPr>
          <a:xfrm>
            <a:off x="3371062" y="2153167"/>
            <a:ext cx="1670950" cy="298124"/>
          </a:xfrm>
          <a:prstGeom prst="rect">
            <a:avLst/>
          </a:prstGeom>
          <a:noFill/>
        </p:spPr>
        <p:txBody>
          <a:bodyPr wrap="none" rtlCol="0" anchor="ctr" anchorCtr="0">
            <a:noAutofit/>
          </a:bodyPr>
          <a:lstStyle/>
          <a:p>
            <a:pPr defTabSz="914400">
              <a:defRPr/>
            </a:pPr>
            <a:r>
              <a:rPr kumimoji="1" lang="en-US" altLang="ko-KR" sz="800" dirty="0">
                <a:solidFill>
                  <a:srgbClr val="00B050"/>
                </a:solidFill>
                <a:latin typeface="Arial"/>
                <a:ea typeface="Meiryo UI"/>
              </a:rPr>
              <a:t>Group Control(6CH, 12V)</a:t>
            </a:r>
          </a:p>
          <a:p>
            <a:pPr defTabSz="914400">
              <a:defRPr/>
            </a:pPr>
            <a:r>
              <a:rPr kumimoji="1" lang="en-US" altLang="ko-KR" sz="800" dirty="0">
                <a:solidFill>
                  <a:srgbClr val="00B050"/>
                </a:solidFill>
                <a:latin typeface="Arial"/>
                <a:ea typeface="Meiryo UI"/>
              </a:rPr>
              <a:t>Dis-charge Relay(3CH, 12V)</a:t>
            </a:r>
            <a:endParaRPr kumimoji="1" lang="ko-KR" altLang="en-US" sz="800" dirty="0">
              <a:solidFill>
                <a:srgbClr val="00B050"/>
              </a:solidFill>
              <a:latin typeface="Arial"/>
            </a:endParaRPr>
          </a:p>
        </p:txBody>
      </p:sp>
      <p:cxnSp>
        <p:nvCxnSpPr>
          <p:cNvPr id="101" name="직선 연결선 100">
            <a:extLst>
              <a:ext uri="{FF2B5EF4-FFF2-40B4-BE49-F238E27FC236}">
                <a16:creationId xmlns:a16="http://schemas.microsoft.com/office/drawing/2014/main" id="{F060E2BD-BB6F-6904-E714-F3E157001400}"/>
              </a:ext>
            </a:extLst>
          </p:cNvPr>
          <p:cNvCxnSpPr>
            <a:cxnSpLocks/>
            <a:stCxn id="108" idx="3"/>
            <a:endCxn id="84" idx="1"/>
          </p:cNvCxnSpPr>
          <p:nvPr/>
        </p:nvCxnSpPr>
        <p:spPr>
          <a:xfrm>
            <a:off x="2814751" y="4702977"/>
            <a:ext cx="541487" cy="1"/>
          </a:xfrm>
          <a:prstGeom prst="line">
            <a:avLst/>
          </a:prstGeom>
          <a:ln w="19050">
            <a:solidFill>
              <a:srgbClr val="7030A0"/>
            </a:solidFill>
          </a:ln>
        </p:spPr>
        <p:style>
          <a:lnRef idx="1">
            <a:schemeClr val="accent1"/>
          </a:lnRef>
          <a:fillRef idx="0">
            <a:schemeClr val="accent1"/>
          </a:fillRef>
          <a:effectRef idx="0">
            <a:schemeClr val="accent1"/>
          </a:effectRef>
          <a:fontRef idx="minor">
            <a:schemeClr val="tx1"/>
          </a:fontRef>
        </p:style>
      </p:cxnSp>
      <p:pic>
        <p:nvPicPr>
          <p:cNvPr id="102" name="그림 101">
            <a:extLst>
              <a:ext uri="{FF2B5EF4-FFF2-40B4-BE49-F238E27FC236}">
                <a16:creationId xmlns:a16="http://schemas.microsoft.com/office/drawing/2014/main" id="{FB52CAF5-FE76-4134-EAF2-00250D6B0AD7}"/>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6584" y="2310815"/>
            <a:ext cx="468751" cy="295304"/>
          </a:xfrm>
          <a:prstGeom prst="rect">
            <a:avLst/>
          </a:prstGeom>
        </p:spPr>
      </p:pic>
      <p:sp>
        <p:nvSpPr>
          <p:cNvPr id="103" name="TextBox 102">
            <a:extLst>
              <a:ext uri="{FF2B5EF4-FFF2-40B4-BE49-F238E27FC236}">
                <a16:creationId xmlns:a16="http://schemas.microsoft.com/office/drawing/2014/main" id="{1BCF641B-C695-7910-063C-7DF4F14F11E7}"/>
              </a:ext>
            </a:extLst>
          </p:cNvPr>
          <p:cNvSpPr txBox="1"/>
          <p:nvPr/>
        </p:nvSpPr>
        <p:spPr>
          <a:xfrm>
            <a:off x="1870161" y="2485960"/>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pic>
        <p:nvPicPr>
          <p:cNvPr id="104" name="Picture 6" descr="넷기어 GS316 [스위칭허브/16포트/1000Mbps] / 디바이스마트">
            <a:extLst>
              <a:ext uri="{FF2B5EF4-FFF2-40B4-BE49-F238E27FC236}">
                <a16:creationId xmlns:a16="http://schemas.microsoft.com/office/drawing/2014/main" id="{7A8C820E-1E85-522C-CF8E-1D2A55CDE677}"/>
              </a:ext>
            </a:extLst>
          </p:cNvPr>
          <p:cNvPicPr>
            <a:picLocks noChangeAspect="1" noChangeArrowheads="1"/>
          </p:cNvPicPr>
          <p:nvPr/>
        </p:nvPicPr>
        <p:blipFill rotWithShape="1">
          <a:blip r:embed="rId7">
            <a:extLst>
              <a:ext uri="{28A0092B-C50C-407E-A947-70E740481C1C}">
                <a14:useLocalDpi xmlns:a14="http://schemas.microsoft.com/office/drawing/2010/main" val="0"/>
              </a:ext>
            </a:extLst>
          </a:blip>
          <a:srcRect t="38576" b="37111"/>
          <a:stretch/>
        </p:blipFill>
        <p:spPr bwMode="auto">
          <a:xfrm>
            <a:off x="818944" y="3055971"/>
            <a:ext cx="963968" cy="234376"/>
          </a:xfrm>
          <a:prstGeom prst="rect">
            <a:avLst/>
          </a:prstGeom>
          <a:noFill/>
          <a:extLst>
            <a:ext uri="{909E8E84-426E-40DD-AFC4-6F175D3DCCD1}">
              <a14:hiddenFill xmlns:a14="http://schemas.microsoft.com/office/drawing/2010/main">
                <a:solidFill>
                  <a:srgbClr val="FFFFFF"/>
                </a:solidFill>
              </a14:hiddenFill>
            </a:ext>
          </a:extLst>
        </p:spPr>
      </p:pic>
      <p:sp>
        <p:nvSpPr>
          <p:cNvPr id="105" name="TextBox 104">
            <a:extLst>
              <a:ext uri="{FF2B5EF4-FFF2-40B4-BE49-F238E27FC236}">
                <a16:creationId xmlns:a16="http://schemas.microsoft.com/office/drawing/2014/main" id="{3D2B70D0-4D9A-B088-E5D6-87618D1F8127}"/>
              </a:ext>
            </a:extLst>
          </p:cNvPr>
          <p:cNvSpPr txBox="1"/>
          <p:nvPr/>
        </p:nvSpPr>
        <p:spPr>
          <a:xfrm>
            <a:off x="1057987" y="3354343"/>
            <a:ext cx="556499" cy="114663"/>
          </a:xfrm>
          <a:prstGeom prst="rect">
            <a:avLst/>
          </a:prstGeom>
          <a:solidFill>
            <a:schemeClr val="bg1"/>
          </a:solidFill>
        </p:spPr>
        <p:txBody>
          <a:bodyPr wrap="square" rtlCol="0" anchor="ctr">
            <a:spAutoFit/>
          </a:bodyPr>
          <a:lstStyle/>
          <a:p>
            <a:pPr algn="ctr" defTabSz="914400">
              <a:defRPr/>
            </a:pPr>
            <a:r>
              <a:rPr kumimoji="1" lang="en-US" altLang="ko-KR" sz="600" dirty="0">
                <a:solidFill>
                  <a:schemeClr val="bg1">
                    <a:lumMod val="65000"/>
                  </a:schemeClr>
                </a:solidFill>
                <a:latin typeface="Arial"/>
                <a:ea typeface="Meiryo UI"/>
              </a:rPr>
              <a:t>Ethernet</a:t>
            </a:r>
            <a:endParaRPr kumimoji="1" lang="ko-KR" altLang="en-US" sz="600" dirty="0">
              <a:solidFill>
                <a:schemeClr val="bg1">
                  <a:lumMod val="65000"/>
                </a:schemeClr>
              </a:solidFill>
              <a:latin typeface="Arial"/>
            </a:endParaRPr>
          </a:p>
        </p:txBody>
      </p:sp>
      <p:grpSp>
        <p:nvGrpSpPr>
          <p:cNvPr id="109" name="그룹 108">
            <a:extLst>
              <a:ext uri="{FF2B5EF4-FFF2-40B4-BE49-F238E27FC236}">
                <a16:creationId xmlns:a16="http://schemas.microsoft.com/office/drawing/2014/main" id="{EDEB9E3E-3BDB-1FA5-6ABF-F0FA7A8D155E}"/>
              </a:ext>
            </a:extLst>
          </p:cNvPr>
          <p:cNvGrpSpPr/>
          <p:nvPr/>
        </p:nvGrpSpPr>
        <p:grpSpPr>
          <a:xfrm>
            <a:off x="1913078" y="5137598"/>
            <a:ext cx="1175209" cy="649036"/>
            <a:chOff x="1731080" y="3978811"/>
            <a:chExt cx="1175209" cy="649036"/>
          </a:xfrm>
        </p:grpSpPr>
        <p:sp>
          <p:nvSpPr>
            <p:cNvPr id="110" name="TextBox 109">
              <a:extLst>
                <a:ext uri="{FF2B5EF4-FFF2-40B4-BE49-F238E27FC236}">
                  <a16:creationId xmlns:a16="http://schemas.microsoft.com/office/drawing/2014/main" id="{6D8B7BAE-D290-D86D-F5CF-30A830B51987}"/>
                </a:ext>
              </a:extLst>
            </p:cNvPr>
            <p:cNvSpPr txBox="1"/>
            <p:nvPr/>
          </p:nvSpPr>
          <p:spPr>
            <a:xfrm>
              <a:off x="1731080" y="4412403"/>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VZ20X</a:t>
              </a:r>
              <a:endParaRPr kumimoji="1" lang="ko-KR" altLang="en-US" sz="800" dirty="0">
                <a:solidFill>
                  <a:srgbClr val="000000"/>
                </a:solidFill>
                <a:latin typeface="Arial"/>
              </a:endParaRPr>
            </a:p>
          </p:txBody>
        </p:sp>
        <p:pic>
          <p:nvPicPr>
            <p:cNvPr id="111" name="Picture 6" descr="추가 제품 이미지 1">
              <a:extLst>
                <a:ext uri="{FF2B5EF4-FFF2-40B4-BE49-F238E27FC236}">
                  <a16:creationId xmlns:a16="http://schemas.microsoft.com/office/drawing/2014/main" id="{0DECD44D-C838-23AD-3D04-FA1430D7D979}"/>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24679" t="59" r="25286" b="-1"/>
            <a:stretch/>
          </p:blipFill>
          <p:spPr bwMode="auto">
            <a:xfrm>
              <a:off x="2158446" y="3978811"/>
              <a:ext cx="320477" cy="45769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112" name="연결선: 구부러짐 111">
            <a:extLst>
              <a:ext uri="{FF2B5EF4-FFF2-40B4-BE49-F238E27FC236}">
                <a16:creationId xmlns:a16="http://schemas.microsoft.com/office/drawing/2014/main" id="{F2A4EDBF-E918-7255-14CE-83EED99F4623}"/>
              </a:ext>
            </a:extLst>
          </p:cNvPr>
          <p:cNvCxnSpPr>
            <a:cxnSpLocks/>
            <a:stCxn id="131" idx="3"/>
            <a:endCxn id="113" idx="2"/>
          </p:cNvCxnSpPr>
          <p:nvPr/>
        </p:nvCxnSpPr>
        <p:spPr>
          <a:xfrm flipV="1">
            <a:off x="7421619" y="1440248"/>
            <a:ext cx="1717379" cy="3580332"/>
          </a:xfrm>
          <a:prstGeom prst="curvedConnector2">
            <a:avLst/>
          </a:prstGeom>
          <a:ln w="19050">
            <a:solidFill>
              <a:schemeClr val="accent6">
                <a:lumMod val="75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3" name="사각형: 둥근 모서리 112">
            <a:extLst>
              <a:ext uri="{FF2B5EF4-FFF2-40B4-BE49-F238E27FC236}">
                <a16:creationId xmlns:a16="http://schemas.microsoft.com/office/drawing/2014/main" id="{4F15FABD-5E16-BEFA-E332-9B96FCC71449}"/>
              </a:ext>
            </a:extLst>
          </p:cNvPr>
          <p:cNvSpPr/>
          <p:nvPr/>
        </p:nvSpPr>
        <p:spPr>
          <a:xfrm>
            <a:off x="8881196" y="1183818"/>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4" name="사각형: 둥근 모서리 113">
            <a:extLst>
              <a:ext uri="{FF2B5EF4-FFF2-40B4-BE49-F238E27FC236}">
                <a16:creationId xmlns:a16="http://schemas.microsoft.com/office/drawing/2014/main" id="{FC6E7018-5A45-D998-42EC-34A0A97E7AE6}"/>
              </a:ext>
            </a:extLst>
          </p:cNvPr>
          <p:cNvSpPr/>
          <p:nvPr/>
        </p:nvSpPr>
        <p:spPr>
          <a:xfrm>
            <a:off x="8881192" y="2714410"/>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5" name="사각형: 둥근 모서리 114">
            <a:extLst>
              <a:ext uri="{FF2B5EF4-FFF2-40B4-BE49-F238E27FC236}">
                <a16:creationId xmlns:a16="http://schemas.microsoft.com/office/drawing/2014/main" id="{3E4EB848-85CF-94E5-BDEF-CAF42C73DC34}"/>
              </a:ext>
            </a:extLst>
          </p:cNvPr>
          <p:cNvSpPr/>
          <p:nvPr/>
        </p:nvSpPr>
        <p:spPr>
          <a:xfrm>
            <a:off x="8881196" y="4246152"/>
            <a:ext cx="515603" cy="256430"/>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16" name="연결선: 구부러짐 115">
            <a:extLst>
              <a:ext uri="{FF2B5EF4-FFF2-40B4-BE49-F238E27FC236}">
                <a16:creationId xmlns:a16="http://schemas.microsoft.com/office/drawing/2014/main" id="{6B858047-8872-2420-1EF7-5994D43EECAC}"/>
              </a:ext>
            </a:extLst>
          </p:cNvPr>
          <p:cNvCxnSpPr>
            <a:cxnSpLocks/>
            <a:stCxn id="140" idx="3"/>
            <a:endCxn id="131" idx="1"/>
          </p:cNvCxnSpPr>
          <p:nvPr/>
        </p:nvCxnSpPr>
        <p:spPr>
          <a:xfrm>
            <a:off x="3371780" y="2993421"/>
            <a:ext cx="2928449" cy="2027159"/>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17" name="연결선: 구부러짐 116">
            <a:extLst>
              <a:ext uri="{FF2B5EF4-FFF2-40B4-BE49-F238E27FC236}">
                <a16:creationId xmlns:a16="http://schemas.microsoft.com/office/drawing/2014/main" id="{819D48F5-C563-B25C-C132-9590DC647D11}"/>
              </a:ext>
            </a:extLst>
          </p:cNvPr>
          <p:cNvCxnSpPr>
            <a:cxnSpLocks/>
            <a:stCxn id="99" idx="3"/>
            <a:endCxn id="118" idx="1"/>
          </p:cNvCxnSpPr>
          <p:nvPr/>
        </p:nvCxnSpPr>
        <p:spPr>
          <a:xfrm flipV="1">
            <a:off x="3378002" y="1615398"/>
            <a:ext cx="8205538" cy="843068"/>
          </a:xfrm>
          <a:prstGeom prst="curvedConnector3">
            <a:avLst>
              <a:gd name="adj1" fmla="val 50000"/>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18" name="사각형: 둥근 모서리 117">
            <a:extLst>
              <a:ext uri="{FF2B5EF4-FFF2-40B4-BE49-F238E27FC236}">
                <a16:creationId xmlns:a16="http://schemas.microsoft.com/office/drawing/2014/main" id="{F2DC080C-B053-45D7-89F8-471DEDE1A8EB}"/>
              </a:ext>
            </a:extLst>
          </p:cNvPr>
          <p:cNvSpPr/>
          <p:nvPr/>
        </p:nvSpPr>
        <p:spPr>
          <a:xfrm>
            <a:off x="11583540" y="1365543"/>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9" name="사각형: 둥근 모서리 118">
            <a:extLst>
              <a:ext uri="{FF2B5EF4-FFF2-40B4-BE49-F238E27FC236}">
                <a16:creationId xmlns:a16="http://schemas.microsoft.com/office/drawing/2014/main" id="{31965B2B-CD7B-9D29-A0F0-7ABBA83EC126}"/>
              </a:ext>
            </a:extLst>
          </p:cNvPr>
          <p:cNvSpPr/>
          <p:nvPr/>
        </p:nvSpPr>
        <p:spPr>
          <a:xfrm>
            <a:off x="11590159" y="2905354"/>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0" name="사각형: 둥근 모서리 119">
            <a:extLst>
              <a:ext uri="{FF2B5EF4-FFF2-40B4-BE49-F238E27FC236}">
                <a16:creationId xmlns:a16="http://schemas.microsoft.com/office/drawing/2014/main" id="{8ED923CD-EA7F-7B0A-4DE2-CACB8101CA2C}"/>
              </a:ext>
            </a:extLst>
          </p:cNvPr>
          <p:cNvSpPr/>
          <p:nvPr/>
        </p:nvSpPr>
        <p:spPr>
          <a:xfrm>
            <a:off x="11583540" y="4433690"/>
            <a:ext cx="264586" cy="499709"/>
          </a:xfrm>
          <a:prstGeom prst="roundRect">
            <a:avLst/>
          </a:prstGeom>
          <a:noFill/>
          <a:ln w="19050">
            <a:solidFill>
              <a:schemeClr val="accent6">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1" name="연결선: 구부러짐 120">
            <a:extLst>
              <a:ext uri="{FF2B5EF4-FFF2-40B4-BE49-F238E27FC236}">
                <a16:creationId xmlns:a16="http://schemas.microsoft.com/office/drawing/2014/main" id="{B54220E0-7CCC-C872-948A-9A61E6560828}"/>
              </a:ext>
            </a:extLst>
          </p:cNvPr>
          <p:cNvCxnSpPr>
            <a:cxnSpLocks/>
            <a:stCxn id="125" idx="3"/>
          </p:cNvCxnSpPr>
          <p:nvPr/>
        </p:nvCxnSpPr>
        <p:spPr>
          <a:xfrm flipV="1">
            <a:off x="3061085" y="2524601"/>
            <a:ext cx="2824871" cy="1609284"/>
          </a:xfrm>
          <a:prstGeom prst="curvedConnector3">
            <a:avLst>
              <a:gd name="adj1" fmla="val 50000"/>
            </a:avLst>
          </a:prstGeom>
          <a:ln w="19050">
            <a:solidFill>
              <a:schemeClr val="bg2">
                <a:lumMod val="50000"/>
              </a:schemeClr>
            </a:solidFill>
            <a:prstDash val="dash"/>
            <a:headEnd type="none" w="med" len="med"/>
            <a:tailEnd type="diamond"/>
          </a:ln>
        </p:spPr>
        <p:style>
          <a:lnRef idx="1">
            <a:schemeClr val="accent1"/>
          </a:lnRef>
          <a:fillRef idx="0">
            <a:schemeClr val="accent1"/>
          </a:fillRef>
          <a:effectRef idx="0">
            <a:schemeClr val="accent1"/>
          </a:effectRef>
          <a:fontRef idx="minor">
            <a:schemeClr val="tx1"/>
          </a:fontRef>
        </p:style>
      </p:cxnSp>
      <p:cxnSp>
        <p:nvCxnSpPr>
          <p:cNvPr id="122" name="연결선: 구부러짐 121">
            <a:extLst>
              <a:ext uri="{FF2B5EF4-FFF2-40B4-BE49-F238E27FC236}">
                <a16:creationId xmlns:a16="http://schemas.microsoft.com/office/drawing/2014/main" id="{A9766D8A-183E-427F-9D26-93A519BC9A1D}"/>
              </a:ext>
            </a:extLst>
          </p:cNvPr>
          <p:cNvCxnSpPr>
            <a:cxnSpLocks/>
            <a:stCxn id="84" idx="3"/>
            <a:endCxn id="123" idx="1"/>
          </p:cNvCxnSpPr>
          <p:nvPr/>
        </p:nvCxnSpPr>
        <p:spPr>
          <a:xfrm flipV="1">
            <a:off x="3391171" y="1272337"/>
            <a:ext cx="7707459" cy="3430641"/>
          </a:xfrm>
          <a:prstGeom prst="curvedConnector4">
            <a:avLst>
              <a:gd name="adj1" fmla="val 49907"/>
              <a:gd name="adj2" fmla="val 107082"/>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23" name="타원 122">
            <a:extLst>
              <a:ext uri="{FF2B5EF4-FFF2-40B4-BE49-F238E27FC236}">
                <a16:creationId xmlns:a16="http://schemas.microsoft.com/office/drawing/2014/main" id="{51B71E3B-FE93-27D3-EF25-E6B0683CBE8D}"/>
              </a:ext>
            </a:extLst>
          </p:cNvPr>
          <p:cNvSpPr/>
          <p:nvPr/>
        </p:nvSpPr>
        <p:spPr>
          <a:xfrm>
            <a:off x="11084279" y="1257986"/>
            <a:ext cx="97992" cy="97992"/>
          </a:xfrm>
          <a:prstGeom prst="ellipse">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4" name="TextBox 123">
            <a:extLst>
              <a:ext uri="{FF2B5EF4-FFF2-40B4-BE49-F238E27FC236}">
                <a16:creationId xmlns:a16="http://schemas.microsoft.com/office/drawing/2014/main" id="{456B619A-BF48-B6F6-CEF6-35082C7D488E}"/>
              </a:ext>
            </a:extLst>
          </p:cNvPr>
          <p:cNvSpPr txBox="1"/>
          <p:nvPr/>
        </p:nvSpPr>
        <p:spPr>
          <a:xfrm>
            <a:off x="1976802" y="4273037"/>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pic>
        <p:nvPicPr>
          <p:cNvPr id="125" name="Picture 4">
            <a:extLst>
              <a:ext uri="{FF2B5EF4-FFF2-40B4-BE49-F238E27FC236}">
                <a16:creationId xmlns:a16="http://schemas.microsoft.com/office/drawing/2014/main" id="{E648E4FF-91FE-0110-9A4B-F3C79CA6634E}"/>
              </a:ext>
            </a:extLst>
          </p:cNvPr>
          <p:cNvPicPr>
            <a:picLocks noChangeAspect="1" noChangeArrowheads="1"/>
          </p:cNvPicPr>
          <p:nvPr/>
        </p:nvPicPr>
        <p:blipFill>
          <a:blip r:embed="rId9" cstate="screen">
            <a:extLst>
              <a:ext uri="{28A0092B-C50C-407E-A947-70E740481C1C}">
                <a14:useLocalDpi xmlns:a14="http://schemas.microsoft.com/office/drawing/2010/main"/>
              </a:ext>
            </a:extLst>
          </a:blip>
          <a:srcRect/>
          <a:stretch>
            <a:fillRect/>
          </a:stretch>
        </p:blipFill>
        <p:spPr bwMode="auto">
          <a:xfrm>
            <a:off x="1961326" y="3884388"/>
            <a:ext cx="1099759" cy="498994"/>
          </a:xfrm>
          <a:prstGeom prst="rect">
            <a:avLst/>
          </a:prstGeom>
          <a:noFill/>
          <a:extLst>
            <a:ext uri="{909E8E84-426E-40DD-AFC4-6F175D3DCCD1}">
              <a14:hiddenFill xmlns:a14="http://schemas.microsoft.com/office/drawing/2010/main">
                <a:solidFill>
                  <a:srgbClr val="FFFFFF"/>
                </a:solidFill>
              </a14:hiddenFill>
            </a:ext>
          </a:extLst>
        </p:spPr>
      </p:pic>
      <p:sp>
        <p:nvSpPr>
          <p:cNvPr id="126" name="TextBox 125">
            <a:extLst>
              <a:ext uri="{FF2B5EF4-FFF2-40B4-BE49-F238E27FC236}">
                <a16:creationId xmlns:a16="http://schemas.microsoft.com/office/drawing/2014/main" id="{185A61D9-3204-BBEF-DE6D-2147EF168C92}"/>
              </a:ext>
            </a:extLst>
          </p:cNvPr>
          <p:cNvSpPr txBox="1"/>
          <p:nvPr/>
        </p:nvSpPr>
        <p:spPr>
          <a:xfrm>
            <a:off x="1854293" y="3637080"/>
            <a:ext cx="1175209" cy="215444"/>
          </a:xfrm>
          <a:prstGeom prst="rect">
            <a:avLst/>
          </a:prstGeom>
          <a:noFill/>
        </p:spPr>
        <p:txBody>
          <a:bodyPr wrap="square" rtlCol="0">
            <a:spAutoFit/>
          </a:bodyPr>
          <a:lstStyle/>
          <a:p>
            <a:pPr algn="ctr" defTabSz="914400">
              <a:defRPr/>
            </a:pPr>
            <a:r>
              <a:rPr kumimoji="1" lang="en-US" altLang="ko-KR" sz="800" dirty="0">
                <a:solidFill>
                  <a:srgbClr val="000000"/>
                </a:solidFill>
                <a:latin typeface="Arial"/>
                <a:ea typeface="Meiryo UI"/>
              </a:rPr>
              <a:t>DC SOURCE</a:t>
            </a:r>
            <a:endParaRPr kumimoji="1" lang="ko-KR" altLang="en-US" sz="800" dirty="0">
              <a:solidFill>
                <a:srgbClr val="000000"/>
              </a:solidFill>
              <a:latin typeface="Arial"/>
            </a:endParaRPr>
          </a:p>
        </p:txBody>
      </p:sp>
      <p:sp>
        <p:nvSpPr>
          <p:cNvPr id="127" name="직사각형 126">
            <a:extLst>
              <a:ext uri="{FF2B5EF4-FFF2-40B4-BE49-F238E27FC236}">
                <a16:creationId xmlns:a16="http://schemas.microsoft.com/office/drawing/2014/main" id="{656B3E48-0503-F786-11C9-39F6DDCAE013}"/>
              </a:ext>
            </a:extLst>
          </p:cNvPr>
          <p:cNvSpPr/>
          <p:nvPr/>
        </p:nvSpPr>
        <p:spPr>
          <a:xfrm>
            <a:off x="1070103" y="2873027"/>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8" name="직사각형 127">
            <a:extLst>
              <a:ext uri="{FF2B5EF4-FFF2-40B4-BE49-F238E27FC236}">
                <a16:creationId xmlns:a16="http://schemas.microsoft.com/office/drawing/2014/main" id="{453E8F03-74DD-103E-B2C1-447011938DB5}"/>
              </a:ext>
            </a:extLst>
          </p:cNvPr>
          <p:cNvSpPr/>
          <p:nvPr/>
        </p:nvSpPr>
        <p:spPr>
          <a:xfrm>
            <a:off x="12225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29" name="직사각형 128">
            <a:extLst>
              <a:ext uri="{FF2B5EF4-FFF2-40B4-BE49-F238E27FC236}">
                <a16:creationId xmlns:a16="http://schemas.microsoft.com/office/drawing/2014/main" id="{4B3C998F-78F8-354F-FD7E-672EB84EAF52}"/>
              </a:ext>
            </a:extLst>
          </p:cNvPr>
          <p:cNvSpPr/>
          <p:nvPr/>
        </p:nvSpPr>
        <p:spPr>
          <a:xfrm>
            <a:off x="1374903" y="3134285"/>
            <a:ext cx="45719" cy="4571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grpSp>
        <p:nvGrpSpPr>
          <p:cNvPr id="130" name="그룹 129">
            <a:extLst>
              <a:ext uri="{FF2B5EF4-FFF2-40B4-BE49-F238E27FC236}">
                <a16:creationId xmlns:a16="http://schemas.microsoft.com/office/drawing/2014/main" id="{9EFDB9E9-D285-C5FC-31EE-E56C1E9C87C5}"/>
              </a:ext>
            </a:extLst>
          </p:cNvPr>
          <p:cNvGrpSpPr/>
          <p:nvPr/>
        </p:nvGrpSpPr>
        <p:grpSpPr>
          <a:xfrm>
            <a:off x="6173589" y="4475612"/>
            <a:ext cx="1374671" cy="1324947"/>
            <a:chOff x="6369535" y="4475612"/>
            <a:chExt cx="1374671" cy="1324947"/>
          </a:xfrm>
        </p:grpSpPr>
        <p:pic>
          <p:nvPicPr>
            <p:cNvPr id="131" name="Picture 8" descr="전자식 프리차지 릴레이 | EV | EV/HEV | Business | 현대케피코">
              <a:extLst>
                <a:ext uri="{FF2B5EF4-FFF2-40B4-BE49-F238E27FC236}">
                  <a16:creationId xmlns:a16="http://schemas.microsoft.com/office/drawing/2014/main" id="{AB69A9D1-75BC-9D0A-E974-32FBC125C5A1}"/>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15538" t="17754" r="16320" b="16015"/>
            <a:stretch/>
          </p:blipFill>
          <p:spPr bwMode="auto">
            <a:xfrm>
              <a:off x="6496175" y="4475612"/>
              <a:ext cx="1121390" cy="1089935"/>
            </a:xfrm>
            <a:prstGeom prst="rect">
              <a:avLst/>
            </a:prstGeom>
            <a:noFill/>
            <a:extLst>
              <a:ext uri="{909E8E84-426E-40DD-AFC4-6F175D3DCCD1}">
                <a14:hiddenFill xmlns:a14="http://schemas.microsoft.com/office/drawing/2010/main">
                  <a:solidFill>
                    <a:srgbClr val="FFFFFF"/>
                  </a:solidFill>
                </a14:hiddenFill>
              </a:ext>
            </a:extLst>
          </p:spPr>
        </p:pic>
        <p:sp>
          <p:nvSpPr>
            <p:cNvPr id="132" name="TextBox 131">
              <a:extLst>
                <a:ext uri="{FF2B5EF4-FFF2-40B4-BE49-F238E27FC236}">
                  <a16:creationId xmlns:a16="http://schemas.microsoft.com/office/drawing/2014/main" id="{D08DE080-313B-C54D-52C1-F45EC05493B3}"/>
                </a:ext>
              </a:extLst>
            </p:cNvPr>
            <p:cNvSpPr txBox="1"/>
            <p:nvPr/>
          </p:nvSpPr>
          <p:spPr>
            <a:xfrm>
              <a:off x="6369535" y="5538949"/>
              <a:ext cx="1374671" cy="261610"/>
            </a:xfrm>
            <a:prstGeom prst="rect">
              <a:avLst/>
            </a:prstGeom>
            <a:noFill/>
          </p:spPr>
          <p:txBody>
            <a:bodyPr wrap="square" rtlCol="0">
              <a:spAutoFit/>
            </a:bodyPr>
            <a:lstStyle/>
            <a:p>
              <a:pPr algn="ctr"/>
              <a:r>
                <a:rPr lang="en-US" altLang="ko-KR" sz="1100" b="1" dirty="0"/>
                <a:t>Pre-Charge Relay</a:t>
              </a:r>
              <a:endParaRPr lang="ko-KR" altLang="en-US" sz="1100" b="1" dirty="0"/>
            </a:p>
          </p:txBody>
        </p:sp>
      </p:grpSp>
      <p:cxnSp>
        <p:nvCxnSpPr>
          <p:cNvPr id="133" name="연결선: 구부러짐 132">
            <a:extLst>
              <a:ext uri="{FF2B5EF4-FFF2-40B4-BE49-F238E27FC236}">
                <a16:creationId xmlns:a16="http://schemas.microsoft.com/office/drawing/2014/main" id="{1AEFA74F-C327-44A4-1B76-EEAC3F1F2BD5}"/>
              </a:ext>
            </a:extLst>
          </p:cNvPr>
          <p:cNvCxnSpPr>
            <a:cxnSpLocks/>
            <a:stCxn id="84" idx="3"/>
          </p:cNvCxnSpPr>
          <p:nvPr/>
        </p:nvCxnSpPr>
        <p:spPr>
          <a:xfrm flipV="1">
            <a:off x="3391171" y="1822515"/>
            <a:ext cx="7171350" cy="2880463"/>
          </a:xfrm>
          <a:prstGeom prst="curvedConnector3">
            <a:avLst>
              <a:gd name="adj1" fmla="val 59368"/>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34" name="연결선: 구부러짐 133">
            <a:extLst>
              <a:ext uri="{FF2B5EF4-FFF2-40B4-BE49-F238E27FC236}">
                <a16:creationId xmlns:a16="http://schemas.microsoft.com/office/drawing/2014/main" id="{3932BE9A-710E-DB4A-BE04-CAF1655B489E}"/>
              </a:ext>
            </a:extLst>
          </p:cNvPr>
          <p:cNvCxnSpPr>
            <a:cxnSpLocks/>
            <a:stCxn id="84" idx="3"/>
          </p:cNvCxnSpPr>
          <p:nvPr/>
        </p:nvCxnSpPr>
        <p:spPr>
          <a:xfrm>
            <a:off x="3391171" y="4702978"/>
            <a:ext cx="2918657" cy="776659"/>
          </a:xfrm>
          <a:prstGeom prst="curvedConnector3">
            <a:avLst>
              <a:gd name="adj1" fmla="val 50000"/>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5" name="TextBox 134">
            <a:extLst>
              <a:ext uri="{FF2B5EF4-FFF2-40B4-BE49-F238E27FC236}">
                <a16:creationId xmlns:a16="http://schemas.microsoft.com/office/drawing/2014/main" id="{8906DAF6-C9B9-B053-673A-60E41D7CE549}"/>
              </a:ext>
            </a:extLst>
          </p:cNvPr>
          <p:cNvSpPr txBox="1"/>
          <p:nvPr/>
        </p:nvSpPr>
        <p:spPr>
          <a:xfrm>
            <a:off x="6563455" y="3311840"/>
            <a:ext cx="505219" cy="209050"/>
          </a:xfrm>
          <a:prstGeom prst="rect">
            <a:avLst/>
          </a:prstGeom>
          <a:solidFill>
            <a:schemeClr val="bg1"/>
          </a:solidFill>
        </p:spPr>
        <p:txBody>
          <a:bodyPr wrap="none" rtlCol="0" anchor="ctr" anchorCtr="0">
            <a:noAutofit/>
          </a:bodyPr>
          <a:lstStyle/>
          <a:p>
            <a:pPr algn="ctr" defTabSz="914400">
              <a:defRPr/>
            </a:pPr>
            <a:r>
              <a:rPr kumimoji="1" lang="en-US" altLang="ko-KR" sz="800" dirty="0">
                <a:solidFill>
                  <a:srgbClr val="FF0000"/>
                </a:solidFill>
                <a:latin typeface="Arial"/>
                <a:ea typeface="Meiryo UI"/>
              </a:rPr>
              <a:t>Voltage Sensing</a:t>
            </a:r>
          </a:p>
        </p:txBody>
      </p:sp>
      <p:sp>
        <p:nvSpPr>
          <p:cNvPr id="136" name="TextBox 135">
            <a:extLst>
              <a:ext uri="{FF2B5EF4-FFF2-40B4-BE49-F238E27FC236}">
                <a16:creationId xmlns:a16="http://schemas.microsoft.com/office/drawing/2014/main" id="{5336F89B-2D83-2077-C8C2-911EDB40768F}"/>
              </a:ext>
            </a:extLst>
          </p:cNvPr>
          <p:cNvSpPr txBox="1"/>
          <p:nvPr/>
        </p:nvSpPr>
        <p:spPr>
          <a:xfrm>
            <a:off x="4809905" y="4942152"/>
            <a:ext cx="505219" cy="209050"/>
          </a:xfrm>
          <a:prstGeom prst="rect">
            <a:avLst/>
          </a:prstGeom>
          <a:solidFill>
            <a:schemeClr val="bg1"/>
          </a:solidFill>
        </p:spPr>
        <p:txBody>
          <a:bodyPr wrap="none" rtlCol="0" anchor="ctr" anchorCtr="0">
            <a:noAutofit/>
          </a:bodyPr>
          <a:lstStyle/>
          <a:p>
            <a:pPr algn="ctr" defTabSz="914400">
              <a:defRPr/>
            </a:pPr>
            <a:r>
              <a:rPr kumimoji="1" lang="en-US" altLang="ko-KR" sz="800" dirty="0">
                <a:solidFill>
                  <a:srgbClr val="FF0000"/>
                </a:solidFill>
                <a:latin typeface="Arial"/>
                <a:ea typeface="Meiryo UI"/>
              </a:rPr>
              <a:t>Voltage Sensing</a:t>
            </a:r>
          </a:p>
        </p:txBody>
      </p:sp>
      <p:sp>
        <p:nvSpPr>
          <p:cNvPr id="137" name="TextBox 136">
            <a:extLst>
              <a:ext uri="{FF2B5EF4-FFF2-40B4-BE49-F238E27FC236}">
                <a16:creationId xmlns:a16="http://schemas.microsoft.com/office/drawing/2014/main" id="{FA20CEDF-3632-61C5-F27F-3A377DA04649}"/>
              </a:ext>
            </a:extLst>
          </p:cNvPr>
          <p:cNvSpPr txBox="1"/>
          <p:nvPr/>
        </p:nvSpPr>
        <p:spPr>
          <a:xfrm>
            <a:off x="6533606" y="3718435"/>
            <a:ext cx="505219" cy="209050"/>
          </a:xfrm>
          <a:prstGeom prst="rect">
            <a:avLst/>
          </a:prstGeom>
          <a:solidFill>
            <a:schemeClr val="bg1"/>
          </a:solidFill>
        </p:spPr>
        <p:txBody>
          <a:bodyPr wrap="none" rtlCol="0" anchor="ctr" anchorCtr="0">
            <a:noAutofit/>
          </a:bodyPr>
          <a:lstStyle/>
          <a:p>
            <a:pPr algn="ctr" defTabSz="914400">
              <a:defRPr/>
            </a:pPr>
            <a:r>
              <a:rPr kumimoji="1" lang="en-US" altLang="ko-KR" sz="800" dirty="0">
                <a:solidFill>
                  <a:schemeClr val="accent6">
                    <a:lumMod val="60000"/>
                    <a:lumOff val="40000"/>
                  </a:schemeClr>
                </a:solidFill>
                <a:latin typeface="Arial"/>
                <a:ea typeface="Meiryo UI"/>
              </a:rPr>
              <a:t>Current sensing</a:t>
            </a:r>
          </a:p>
        </p:txBody>
      </p:sp>
      <p:sp>
        <p:nvSpPr>
          <p:cNvPr id="138" name="사각형: 둥근 모서리 137">
            <a:extLst>
              <a:ext uri="{FF2B5EF4-FFF2-40B4-BE49-F238E27FC236}">
                <a16:creationId xmlns:a16="http://schemas.microsoft.com/office/drawing/2014/main" id="{B00C8ADC-FF22-08AC-FE22-92A114777E17}"/>
              </a:ext>
            </a:extLst>
          </p:cNvPr>
          <p:cNvSpPr/>
          <p:nvPr/>
        </p:nvSpPr>
        <p:spPr>
          <a:xfrm>
            <a:off x="7548260" y="1071367"/>
            <a:ext cx="343618" cy="1899474"/>
          </a:xfrm>
          <a:prstGeom prst="roundRect">
            <a:avLst>
              <a:gd name="adj" fmla="val 12232"/>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cxnSp>
        <p:nvCxnSpPr>
          <p:cNvPr id="139" name="직선 연결선 138">
            <a:extLst>
              <a:ext uri="{FF2B5EF4-FFF2-40B4-BE49-F238E27FC236}">
                <a16:creationId xmlns:a16="http://schemas.microsoft.com/office/drawing/2014/main" id="{0548F5AE-2590-309F-AB75-DE78D59F92BD}"/>
              </a:ext>
            </a:extLst>
          </p:cNvPr>
          <p:cNvCxnSpPr>
            <a:cxnSpLocks/>
            <a:stCxn id="141" idx="3"/>
            <a:endCxn id="140" idx="1"/>
          </p:cNvCxnSpPr>
          <p:nvPr/>
        </p:nvCxnSpPr>
        <p:spPr>
          <a:xfrm flipV="1">
            <a:off x="2689113" y="2993421"/>
            <a:ext cx="647734" cy="1"/>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sp>
        <p:nvSpPr>
          <p:cNvPr id="140" name="직사각형 139">
            <a:extLst>
              <a:ext uri="{FF2B5EF4-FFF2-40B4-BE49-F238E27FC236}">
                <a16:creationId xmlns:a16="http://schemas.microsoft.com/office/drawing/2014/main" id="{4E5683F5-9730-2DD2-376D-E3AC9C148D9A}"/>
              </a:ext>
            </a:extLst>
          </p:cNvPr>
          <p:cNvSpPr/>
          <p:nvPr/>
        </p:nvSpPr>
        <p:spPr>
          <a:xfrm>
            <a:off x="3336847" y="2859762"/>
            <a:ext cx="34933" cy="267317"/>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914400">
              <a:defRPr/>
            </a:pPr>
            <a:endParaRPr kumimoji="1" lang="ko-KR" altLang="en-US" sz="1400">
              <a:solidFill>
                <a:srgbClr val="FFFFFF"/>
              </a:solidFill>
              <a:latin typeface="Arial"/>
            </a:endParaRPr>
          </a:p>
        </p:txBody>
      </p:sp>
      <p:pic>
        <p:nvPicPr>
          <p:cNvPr id="141" name="그림 140">
            <a:extLst>
              <a:ext uri="{FF2B5EF4-FFF2-40B4-BE49-F238E27FC236}">
                <a16:creationId xmlns:a16="http://schemas.microsoft.com/office/drawing/2014/main" id="{D9E2E9C1-B3B6-9B97-7575-A503BD8B5DFB}"/>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2220362" y="2845770"/>
            <a:ext cx="468751" cy="295304"/>
          </a:xfrm>
          <a:prstGeom prst="rect">
            <a:avLst/>
          </a:prstGeom>
        </p:spPr>
      </p:pic>
      <p:sp>
        <p:nvSpPr>
          <p:cNvPr id="142" name="TextBox 141">
            <a:extLst>
              <a:ext uri="{FF2B5EF4-FFF2-40B4-BE49-F238E27FC236}">
                <a16:creationId xmlns:a16="http://schemas.microsoft.com/office/drawing/2014/main" id="{7104EFD1-4B95-3AD6-BFD2-782792F3102F}"/>
              </a:ext>
            </a:extLst>
          </p:cNvPr>
          <p:cNvSpPr txBox="1"/>
          <p:nvPr/>
        </p:nvSpPr>
        <p:spPr>
          <a:xfrm>
            <a:off x="2175184" y="3103411"/>
            <a:ext cx="630617" cy="215444"/>
          </a:xfrm>
          <a:prstGeom prst="rect">
            <a:avLst/>
          </a:prstGeom>
          <a:noFill/>
        </p:spPr>
        <p:txBody>
          <a:bodyPr wrap="square" rtlCol="0">
            <a:spAutoFit/>
          </a:bodyPr>
          <a:lstStyle/>
          <a:p>
            <a:pPr algn="ctr" defTabSz="914400">
              <a:defRPr/>
            </a:pPr>
            <a:r>
              <a:rPr lang="en-US" altLang="ko-KR" sz="800" dirty="0">
                <a:solidFill>
                  <a:srgbClr val="000000"/>
                </a:solidFill>
                <a:latin typeface="Arial"/>
              </a:rPr>
              <a:t>DIO B/D</a:t>
            </a:r>
            <a:endParaRPr kumimoji="1" lang="ko-KR" altLang="en-US" sz="800" dirty="0">
              <a:solidFill>
                <a:srgbClr val="000000"/>
              </a:solidFill>
              <a:latin typeface="Arial"/>
            </a:endParaRPr>
          </a:p>
        </p:txBody>
      </p:sp>
      <p:cxnSp>
        <p:nvCxnSpPr>
          <p:cNvPr id="143" name="직선 연결선 142">
            <a:extLst>
              <a:ext uri="{FF2B5EF4-FFF2-40B4-BE49-F238E27FC236}">
                <a16:creationId xmlns:a16="http://schemas.microsoft.com/office/drawing/2014/main" id="{DE671B3E-D4AF-BBAC-FD80-FBEEB02B3899}"/>
              </a:ext>
            </a:extLst>
          </p:cNvPr>
          <p:cNvCxnSpPr>
            <a:cxnSpLocks/>
            <a:stCxn id="86" idx="3"/>
            <a:endCxn id="141" idx="1"/>
          </p:cNvCxnSpPr>
          <p:nvPr/>
        </p:nvCxnSpPr>
        <p:spPr>
          <a:xfrm>
            <a:off x="1788936" y="2441435"/>
            <a:ext cx="431426" cy="551987"/>
          </a:xfrm>
          <a:prstGeom prst="line">
            <a:avLst/>
          </a:prstGeom>
          <a:ln w="19050">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144" name="TextBox 143">
            <a:extLst>
              <a:ext uri="{FF2B5EF4-FFF2-40B4-BE49-F238E27FC236}">
                <a16:creationId xmlns:a16="http://schemas.microsoft.com/office/drawing/2014/main" id="{CB1CB595-EA5D-22A9-2257-B4CFB9513CF7}"/>
              </a:ext>
            </a:extLst>
          </p:cNvPr>
          <p:cNvSpPr txBox="1"/>
          <p:nvPr/>
        </p:nvSpPr>
        <p:spPr>
          <a:xfrm>
            <a:off x="1838246" y="2915594"/>
            <a:ext cx="345541" cy="184666"/>
          </a:xfrm>
          <a:prstGeom prst="rect">
            <a:avLst/>
          </a:prstGeom>
          <a:noFill/>
        </p:spPr>
        <p:txBody>
          <a:bodyPr wrap="square" rtlCol="0">
            <a:spAutoFit/>
          </a:bodyPr>
          <a:lstStyle/>
          <a:p>
            <a:pPr lvl="0" algn="ctr">
              <a:defRPr/>
            </a:pPr>
            <a:r>
              <a:rPr lang="en-US" altLang="ko-KR" sz="600" dirty="0">
                <a:solidFill>
                  <a:schemeClr val="bg1">
                    <a:lumMod val="65000"/>
                  </a:schemeClr>
                </a:solidFill>
              </a:rPr>
              <a:t>PCI</a:t>
            </a:r>
            <a:endParaRPr lang="ko-KR" altLang="en-US" sz="600" dirty="0">
              <a:solidFill>
                <a:schemeClr val="bg1">
                  <a:lumMod val="65000"/>
                </a:schemeClr>
              </a:solidFill>
            </a:endParaRPr>
          </a:p>
        </p:txBody>
      </p:sp>
      <p:sp>
        <p:nvSpPr>
          <p:cNvPr id="145" name="TextBox 144">
            <a:extLst>
              <a:ext uri="{FF2B5EF4-FFF2-40B4-BE49-F238E27FC236}">
                <a16:creationId xmlns:a16="http://schemas.microsoft.com/office/drawing/2014/main" id="{2024BCAE-E14A-A3AC-209F-46287254FFFD}"/>
              </a:ext>
            </a:extLst>
          </p:cNvPr>
          <p:cNvSpPr txBox="1"/>
          <p:nvPr/>
        </p:nvSpPr>
        <p:spPr>
          <a:xfrm>
            <a:off x="3380365" y="2779283"/>
            <a:ext cx="1606104" cy="21544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ko-KR" sz="800" b="0" i="0" u="none" strike="noStrike" kern="1200" cap="none" spc="0" normalizeH="0" baseline="0" noProof="0" dirty="0">
                <a:ln>
                  <a:noFill/>
                </a:ln>
                <a:solidFill>
                  <a:srgbClr val="00B050"/>
                </a:solidFill>
                <a:effectLst/>
                <a:uLnTx/>
                <a:uFillTx/>
                <a:latin typeface="Arial"/>
                <a:ea typeface="Meiryo UI"/>
                <a:cs typeface="+mn-cs"/>
              </a:rPr>
              <a:t>Pre-charge Relay(3CH, 0~24V) </a:t>
            </a:r>
          </a:p>
        </p:txBody>
      </p:sp>
      <p:pic>
        <p:nvPicPr>
          <p:cNvPr id="146" name="Picture 2">
            <a:extLst>
              <a:ext uri="{FF2B5EF4-FFF2-40B4-BE49-F238E27FC236}">
                <a16:creationId xmlns:a16="http://schemas.microsoft.com/office/drawing/2014/main" id="{EEC75B61-515F-702A-17AC-E0F2F162F6FA}"/>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155794" y="3427092"/>
            <a:ext cx="602114" cy="273198"/>
          </a:xfrm>
          <a:prstGeom prst="rect">
            <a:avLst/>
          </a:prstGeom>
          <a:noFill/>
          <a:extLst>
            <a:ext uri="{909E8E84-426E-40DD-AFC4-6F175D3DCCD1}">
              <a14:hiddenFill xmlns:a14="http://schemas.microsoft.com/office/drawing/2010/main">
                <a:solidFill>
                  <a:srgbClr val="FFFFFF"/>
                </a:solidFill>
              </a14:hiddenFill>
            </a:ext>
          </a:extLst>
        </p:spPr>
      </p:pic>
      <p:cxnSp>
        <p:nvCxnSpPr>
          <p:cNvPr id="147" name="직선 연결선 146">
            <a:extLst>
              <a:ext uri="{FF2B5EF4-FFF2-40B4-BE49-F238E27FC236}">
                <a16:creationId xmlns:a16="http://schemas.microsoft.com/office/drawing/2014/main" id="{E3ED6AF8-5863-FEBB-5C64-B743365D9C5D}"/>
              </a:ext>
            </a:extLst>
          </p:cNvPr>
          <p:cNvCxnSpPr>
            <a:cxnSpLocks/>
            <a:stCxn id="146" idx="0"/>
            <a:endCxn id="141" idx="2"/>
          </p:cNvCxnSpPr>
          <p:nvPr/>
        </p:nvCxnSpPr>
        <p:spPr>
          <a:xfrm flipH="1" flipV="1">
            <a:off x="2454738" y="3141074"/>
            <a:ext cx="2113" cy="286018"/>
          </a:xfrm>
          <a:prstGeom prst="line">
            <a:avLst/>
          </a:prstGeom>
          <a:ln w="19050">
            <a:solidFill>
              <a:srgbClr val="00B050"/>
            </a:solidFill>
          </a:ln>
        </p:spPr>
        <p:style>
          <a:lnRef idx="1">
            <a:schemeClr val="accent1"/>
          </a:lnRef>
          <a:fillRef idx="0">
            <a:schemeClr val="accent1"/>
          </a:fillRef>
          <a:effectRef idx="0">
            <a:schemeClr val="accent1"/>
          </a:effectRef>
          <a:fontRef idx="minor">
            <a:schemeClr val="tx1"/>
          </a:fontRef>
        </p:style>
      </p:cxnSp>
      <p:pic>
        <p:nvPicPr>
          <p:cNvPr id="148" name="Picture 2" descr="Additional product image 0">
            <a:extLst>
              <a:ext uri="{FF2B5EF4-FFF2-40B4-BE49-F238E27FC236}">
                <a16:creationId xmlns:a16="http://schemas.microsoft.com/office/drawing/2014/main" id="{7EA442AB-2FDC-4E6B-5D3C-C8A186D80D3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047715" y="4488481"/>
            <a:ext cx="833554" cy="579784"/>
          </a:xfrm>
          <a:prstGeom prst="rect">
            <a:avLst/>
          </a:prstGeom>
          <a:noFill/>
          <a:extLst>
            <a:ext uri="{909E8E84-426E-40DD-AFC4-6F175D3DCCD1}">
              <a14:hiddenFill xmlns:a14="http://schemas.microsoft.com/office/drawing/2010/main">
                <a:solidFill>
                  <a:srgbClr val="FFFFFF"/>
                </a:solidFill>
              </a14:hiddenFill>
            </a:ext>
          </a:extLst>
        </p:spPr>
      </p:pic>
      <p:sp>
        <p:nvSpPr>
          <p:cNvPr id="149" name="TextBox 148">
            <a:extLst>
              <a:ext uri="{FF2B5EF4-FFF2-40B4-BE49-F238E27FC236}">
                <a16:creationId xmlns:a16="http://schemas.microsoft.com/office/drawing/2014/main" id="{EFEEDD34-8705-ED57-2FA8-D4056907352A}"/>
              </a:ext>
            </a:extLst>
          </p:cNvPr>
          <p:cNvSpPr txBox="1"/>
          <p:nvPr/>
        </p:nvSpPr>
        <p:spPr>
          <a:xfrm>
            <a:off x="2186614" y="4979769"/>
            <a:ext cx="1281842" cy="253916"/>
          </a:xfrm>
          <a:prstGeom prst="rect">
            <a:avLst/>
          </a:prstGeom>
          <a:noFill/>
        </p:spPr>
        <p:txBody>
          <a:bodyPr wrap="square" rtlCol="0">
            <a:spAutoFit/>
          </a:bodyPr>
          <a:lstStyle/>
          <a:p>
            <a:r>
              <a:rPr lang="en-US" altLang="ko-KR" sz="1050" dirty="0"/>
              <a:t>DL950</a:t>
            </a:r>
            <a:endParaRPr lang="ko-KR" altLang="en-US" sz="1050" dirty="0"/>
          </a:p>
        </p:txBody>
      </p:sp>
    </p:spTree>
    <p:extLst>
      <p:ext uri="{BB962C8B-B14F-4D97-AF65-F5344CB8AC3E}">
        <p14:creationId xmlns:p14="http://schemas.microsoft.com/office/powerpoint/2010/main" val="319238104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12</a:t>
            </a:fld>
            <a:endParaRPr kumimoji="1" lang="ja-JP" altLang="en-US"/>
          </a:p>
        </p:txBody>
      </p:sp>
      <p:sp>
        <p:nvSpPr>
          <p:cNvPr id="9" name="직사각형 8">
            <a:extLst>
              <a:ext uri="{FF2B5EF4-FFF2-40B4-BE49-F238E27FC236}">
                <a16:creationId xmlns:a16="http://schemas.microsoft.com/office/drawing/2014/main" id="{B8172121-2B72-B76C-0A6F-7A43B8889F2C}"/>
              </a:ext>
            </a:extLst>
          </p:cNvPr>
          <p:cNvSpPr/>
          <p:nvPr/>
        </p:nvSpPr>
        <p:spPr>
          <a:xfrm>
            <a:off x="8283054" y="1781173"/>
            <a:ext cx="4594746" cy="1522020"/>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-ON OFF TIME Control Operation </a:t>
            </a:r>
          </a:p>
          <a:p>
            <a:pPr>
              <a:lnSpc>
                <a:spcPct val="150000"/>
              </a:lnSpc>
            </a:pPr>
            <a:r>
              <a:rPr lang="en-US" altLang="ko-KR" sz="1600" dirty="0">
                <a:latin typeface="맑은 고딕" panose="020B0503020000020004" pitchFamily="50" charset="-127"/>
                <a:ea typeface="맑은 고딕" panose="020B0503020000020004" pitchFamily="50" charset="-127"/>
              </a:rPr>
              <a:t>-Chamber Control</a:t>
            </a:r>
          </a:p>
          <a:p>
            <a:pPr>
              <a:lnSpc>
                <a:spcPct val="150000"/>
              </a:lnSpc>
            </a:pPr>
            <a:r>
              <a:rPr lang="en-US" altLang="ko-KR" sz="1600" dirty="0">
                <a:latin typeface="맑은 고딕" panose="020B0503020000020004" pitchFamily="50" charset="-127"/>
                <a:ea typeface="맑은 고딕" panose="020B0503020000020004" pitchFamily="50" charset="-127"/>
              </a:rPr>
              <a:t>-Tau(</a:t>
            </a:r>
            <a:r>
              <a:rPr lang="en-US" altLang="ja-JP" sz="1600" dirty="0"/>
              <a:t>Time constant</a:t>
            </a:r>
            <a:r>
              <a:rPr lang="en-US" altLang="ko-KR" sz="1600" dirty="0">
                <a:latin typeface="맑은 고딕" panose="020B0503020000020004" pitchFamily="50" charset="-127"/>
                <a:ea typeface="맑은 고딕" panose="020B0503020000020004" pitchFamily="50" charset="-127"/>
              </a:rPr>
              <a:t>) Calculation</a:t>
            </a:r>
          </a:p>
          <a:p>
            <a:pPr>
              <a:lnSpc>
                <a:spcPct val="150000"/>
              </a:lnSpc>
            </a:pPr>
            <a:r>
              <a:rPr lang="en-US" altLang="ko-KR" sz="1600" dirty="0">
                <a:latin typeface="맑은 고딕" panose="020B0503020000020004" pitchFamily="50" charset="-127"/>
                <a:ea typeface="맑은 고딕" panose="020B0503020000020004" pitchFamily="50" charset="-127"/>
              </a:rPr>
              <a:t>-Contact resistance Calculation</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pic>
        <p:nvPicPr>
          <p:cNvPr id="6" name="그림 5" descr="텍스트, 스크린샷, 소프트웨어, 멀티미디어 소프트웨어이(가) 표시된 사진&#10;&#10;자동 생성된 설명">
            <a:extLst>
              <a:ext uri="{FF2B5EF4-FFF2-40B4-BE49-F238E27FC236}">
                <a16:creationId xmlns:a16="http://schemas.microsoft.com/office/drawing/2014/main" id="{F9344D4D-93DD-216A-31B0-0628C515B6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76326" y="1614141"/>
            <a:ext cx="7483945" cy="4020817"/>
          </a:xfrm>
          <a:prstGeom prst="rect">
            <a:avLst/>
          </a:prstGeom>
        </p:spPr>
      </p:pic>
    </p:spTree>
    <p:extLst>
      <p:ext uri="{BB962C8B-B14F-4D97-AF65-F5344CB8AC3E}">
        <p14:creationId xmlns:p14="http://schemas.microsoft.com/office/powerpoint/2010/main" val="39085195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13</a:t>
            </a:fld>
            <a:endParaRPr kumimoji="1" lang="ja-JP" altLang="en-US"/>
          </a:p>
        </p:txBody>
      </p:sp>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Pre-charge Relay System</a:t>
            </a:r>
            <a:r>
              <a:rPr lang="ko-KR" altLang="en-US" dirty="0"/>
              <a:t> </a:t>
            </a:r>
            <a:r>
              <a:rPr lang="en-US" altLang="ko-KR" dirty="0"/>
              <a:t>-</a:t>
            </a:r>
            <a:r>
              <a:rPr lang="ko-KR" altLang="en-US" dirty="0"/>
              <a:t> </a:t>
            </a:r>
            <a:r>
              <a:rPr lang="en-US" altLang="ko-KR" b="1" dirty="0"/>
              <a:t>On-site photos</a:t>
            </a:r>
            <a:endParaRPr lang="en-US" altLang="ko-KR" sz="400" b="1" dirty="0"/>
          </a:p>
          <a:p>
            <a:endParaRPr lang="en-US" altLang="ko-KR" b="1" dirty="0"/>
          </a:p>
        </p:txBody>
      </p:sp>
      <p:pic>
        <p:nvPicPr>
          <p:cNvPr id="5" name="그림 4" descr="텍스트, 기계, 실내, 벽이(가) 표시된 사진&#10;&#10;자동 생성된 설명">
            <a:extLst>
              <a:ext uri="{FF2B5EF4-FFF2-40B4-BE49-F238E27FC236}">
                <a16:creationId xmlns:a16="http://schemas.microsoft.com/office/drawing/2014/main" id="{79A5CC07-EE08-78CE-A6CD-0E3ADF61BF6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162448" y="2313214"/>
            <a:ext cx="4663438" cy="2840600"/>
          </a:xfrm>
          <a:prstGeom prst="rect">
            <a:avLst/>
          </a:prstGeom>
        </p:spPr>
      </p:pic>
      <p:pic>
        <p:nvPicPr>
          <p:cNvPr id="7" name="그림 6" descr="전기 배선, 기계, 공학, 전자 공학이(가) 표시된 사진&#10;&#10;자동 생성된 설명">
            <a:extLst>
              <a:ext uri="{FF2B5EF4-FFF2-40B4-BE49-F238E27FC236}">
                <a16:creationId xmlns:a16="http://schemas.microsoft.com/office/drawing/2014/main" id="{1CA02A82-E4D6-6659-B7F5-1CA289B972D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3824140" y="2313213"/>
            <a:ext cx="4743476" cy="2840601"/>
          </a:xfrm>
          <a:prstGeom prst="rect">
            <a:avLst/>
          </a:prstGeom>
        </p:spPr>
      </p:pic>
      <p:pic>
        <p:nvPicPr>
          <p:cNvPr id="10" name="그림 9" descr="전자제품, 회로, 전자 공학, 기계이(가) 표시된 사진&#10;&#10;자동 생성된 설명">
            <a:extLst>
              <a:ext uri="{FF2B5EF4-FFF2-40B4-BE49-F238E27FC236}">
                <a16:creationId xmlns:a16="http://schemas.microsoft.com/office/drawing/2014/main" id="{C26076F7-2D05-B586-6598-4E79EFBCBDB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5400000">
            <a:off x="7853436" y="2349868"/>
            <a:ext cx="4743477" cy="2767291"/>
          </a:xfrm>
          <a:prstGeom prst="rect">
            <a:avLst/>
          </a:prstGeom>
        </p:spPr>
      </p:pic>
    </p:spTree>
    <p:extLst>
      <p:ext uri="{BB962C8B-B14F-4D97-AF65-F5344CB8AC3E}">
        <p14:creationId xmlns:p14="http://schemas.microsoft.com/office/powerpoint/2010/main" val="193524651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14</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574716"/>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613078"/>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477328"/>
          </a:xfrm>
          <a:prstGeom prst="rect">
            <a:avLst/>
          </a:prstGeom>
          <a:noFill/>
        </p:spPr>
        <p:txBody>
          <a:bodyPr wrap="square" rtlCol="0">
            <a:spAutoFit/>
          </a:bodyPr>
          <a:lstStyle/>
          <a:p>
            <a:r>
              <a:rPr lang="en-US" altLang="ko-KR" dirty="0"/>
              <a:t>Name : Jung</a:t>
            </a:r>
            <a:r>
              <a:rPr lang="ko-KR" altLang="en-US" dirty="0"/>
              <a:t> </a:t>
            </a:r>
            <a:r>
              <a:rPr lang="en-US" altLang="ko-KR" dirty="0" err="1"/>
              <a:t>Seungbae</a:t>
            </a:r>
            <a:r>
              <a:rPr lang="en-US" altLang="ko-KR" dirty="0"/>
              <a:t>(</a:t>
            </a:r>
            <a:r>
              <a:rPr lang="ko-KR" altLang="en-US" dirty="0"/>
              <a:t>丁陞陪</a:t>
            </a:r>
            <a:r>
              <a:rPr lang="en-US" altLang="ko-KR" dirty="0"/>
              <a:t>)</a:t>
            </a:r>
          </a:p>
          <a:p>
            <a:r>
              <a:rPr lang="en-US" altLang="ko-KR" dirty="0"/>
              <a:t>E-mail</a:t>
            </a:r>
            <a:r>
              <a:rPr lang="ko-KR" altLang="en-US" dirty="0"/>
              <a:t> </a:t>
            </a:r>
            <a:r>
              <a:rPr lang="en-US" altLang="ko-KR" dirty="0"/>
              <a:t>: </a:t>
            </a:r>
            <a:r>
              <a:rPr lang="en-US" altLang="ko-KR" sz="1800" u="sng" dirty="0">
                <a:solidFill>
                  <a:srgbClr val="0563C1"/>
                </a:solidFill>
                <a:effectLst/>
                <a:latin typeface="맑은 고딕" panose="020B0503020000020004" pitchFamily="50" charset="-127"/>
                <a:cs typeface="Times New Roman" panose="02020603050405020304" pitchFamily="18" charset="0"/>
                <a:hlinkClick r:id="rId3"/>
              </a:rPr>
              <a:t>seungbae.jung</a:t>
            </a:r>
            <a:r>
              <a:rPr lang="en-US" altLang="ko-KR" sz="1800" u="sng" dirty="0">
                <a:solidFill>
                  <a:srgbClr val="0563C1"/>
                </a:solidFill>
                <a:effectLst/>
                <a:latin typeface="Arial" panose="020B0604020202020204" pitchFamily="34" charset="0"/>
                <a:cs typeface="Times New Roman" panose="02020603050405020304" pitchFamily="18" charset="0"/>
                <a:hlinkClick r:id="rId3"/>
              </a:rPr>
              <a:t>@yokogawa.com</a:t>
            </a:r>
            <a:endParaRPr lang="en-US" altLang="ko-KR" dirty="0"/>
          </a:p>
          <a:p>
            <a:r>
              <a:rPr lang="en-US" altLang="ko-KR" dirty="0"/>
              <a:t>Birthday : 1982.01.23</a:t>
            </a:r>
          </a:p>
          <a:p>
            <a:r>
              <a:rPr lang="en-US" altLang="ko-KR" dirty="0"/>
              <a:t>Place of birth : </a:t>
            </a:r>
            <a:r>
              <a:rPr lang="en-US" altLang="ko-KR" b="0" i="0" dirty="0" err="1">
                <a:effectLst/>
                <a:latin typeface="-apple-system"/>
              </a:rPr>
              <a:t>Yangsan-si</a:t>
            </a:r>
            <a:r>
              <a:rPr lang="en-US" altLang="ko-KR" b="0" i="0" dirty="0">
                <a:effectLst/>
                <a:latin typeface="-apple-system"/>
              </a:rPr>
              <a:t>, </a:t>
            </a:r>
            <a:r>
              <a:rPr lang="en-US" altLang="ko-KR" b="0" i="0" dirty="0" err="1">
                <a:effectLst/>
                <a:latin typeface="-apple-system"/>
              </a:rPr>
              <a:t>Gyeongsangnam</a:t>
            </a:r>
            <a:r>
              <a:rPr lang="en-US" altLang="ko-KR" b="0" i="0" dirty="0">
                <a:effectLst/>
                <a:latin typeface="-apple-system"/>
              </a:rPr>
              <a:t>-do,</a:t>
            </a:r>
            <a:r>
              <a:rPr lang="en-US" altLang="ko-KR" dirty="0"/>
              <a:t>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4062287"/>
            <a:ext cx="4562856" cy="1200329"/>
          </a:xfrm>
          <a:prstGeom prst="rect">
            <a:avLst/>
          </a:prstGeom>
          <a:noFill/>
        </p:spPr>
        <p:txBody>
          <a:bodyPr wrap="square" rtlCol="0">
            <a:spAutoFit/>
          </a:bodyPr>
          <a:lstStyle/>
          <a:p>
            <a:r>
              <a:rPr lang="en-US" altLang="ko-KR" dirty="0"/>
              <a:t>Programs Developer for PC Based Application</a:t>
            </a:r>
          </a:p>
          <a:p>
            <a:endParaRPr lang="en-US" altLang="ko-KR" dirty="0"/>
          </a:p>
          <a:p>
            <a:r>
              <a:rPr lang="en-US" altLang="ko-KR" dirty="0"/>
              <a:t>Development Tools : LabVIEW, C#</a:t>
            </a:r>
            <a:endParaRPr lang="ko-KR" altLang="en-US" dirty="0"/>
          </a:p>
        </p:txBody>
      </p:sp>
      <p:sp>
        <p:nvSpPr>
          <p:cNvPr id="15" name="TextBox 14">
            <a:extLst>
              <a:ext uri="{FF2B5EF4-FFF2-40B4-BE49-F238E27FC236}">
                <a16:creationId xmlns:a16="http://schemas.microsoft.com/office/drawing/2014/main" id="{AC9B8C32-4F92-0FC1-F03C-247FE1FF368F}"/>
              </a:ext>
            </a:extLst>
          </p:cNvPr>
          <p:cNvSpPr txBox="1"/>
          <p:nvPr/>
        </p:nvSpPr>
        <p:spPr>
          <a:xfrm>
            <a:off x="7611000" y="1618552"/>
            <a:ext cx="4306180" cy="4555093"/>
          </a:xfrm>
          <a:prstGeom prst="rect">
            <a:avLst/>
          </a:prstGeom>
          <a:noFill/>
        </p:spPr>
        <p:txBody>
          <a:bodyPr wrap="square" rtlCol="0">
            <a:spAutoFit/>
          </a:bodyPr>
          <a:lstStyle/>
          <a:p>
            <a:r>
              <a:rPr lang="en-US" altLang="ko-KR" sz="2000" b="1" dirty="0"/>
              <a:t>Pre-Charge Relay Tester</a:t>
            </a:r>
          </a:p>
          <a:p>
            <a:r>
              <a:rPr lang="en-US" altLang="ko-KR" dirty="0"/>
              <a:t> </a:t>
            </a:r>
            <a:r>
              <a:rPr lang="en-US" altLang="ko-KR" dirty="0" err="1">
                <a:solidFill>
                  <a:schemeClr val="accent1">
                    <a:lumMod val="60000"/>
                    <a:lumOff val="40000"/>
                  </a:schemeClr>
                </a:solidFill>
              </a:rPr>
              <a:t>Woojin</a:t>
            </a:r>
            <a:endParaRPr lang="en-US" altLang="ko-KR" dirty="0">
              <a:solidFill>
                <a:schemeClr val="accent1">
                  <a:lumMod val="60000"/>
                  <a:lumOff val="40000"/>
                </a:schemeClr>
              </a:solidFill>
            </a:endParaRPr>
          </a:p>
          <a:p>
            <a:r>
              <a:rPr lang="en-US" altLang="ko-KR" dirty="0">
                <a:solidFill>
                  <a:srgbClr val="C00000"/>
                </a:solidFill>
              </a:rPr>
              <a:t>(DL950 3EA)</a:t>
            </a:r>
          </a:p>
          <a:p>
            <a:endParaRPr lang="en-US" altLang="ko-KR" dirty="0"/>
          </a:p>
          <a:p>
            <a:r>
              <a:rPr kumimoji="1" lang="en-US" altLang="ja-JP" dirty="0"/>
              <a:t>Li-ion Battery Charge/Dis-Charge Tester</a:t>
            </a:r>
            <a:r>
              <a:rPr kumimoji="1" lang="en-US" altLang="ko-KR" dirty="0"/>
              <a:t> </a:t>
            </a:r>
          </a:p>
          <a:p>
            <a:r>
              <a:rPr kumimoji="1" lang="en-US" altLang="ja-JP" dirty="0"/>
              <a:t> </a:t>
            </a:r>
            <a:r>
              <a:rPr kumimoji="1" lang="en-US" altLang="ja-JP" dirty="0" err="1">
                <a:solidFill>
                  <a:schemeClr val="accent1">
                    <a:lumMod val="60000"/>
                    <a:lumOff val="40000"/>
                  </a:schemeClr>
                </a:solidFill>
              </a:rPr>
              <a:t>KyungshinHoldings</a:t>
            </a:r>
            <a:endParaRPr kumimoji="1" lang="en-US" altLang="ja-JP" dirty="0">
              <a:solidFill>
                <a:schemeClr val="accent1">
                  <a:lumMod val="60000"/>
                  <a:lumOff val="40000"/>
                </a:schemeClr>
              </a:solidFill>
            </a:endParaRPr>
          </a:p>
          <a:p>
            <a:r>
              <a:rPr kumimoji="1" lang="en-US" altLang="ja-JP" dirty="0">
                <a:solidFill>
                  <a:schemeClr val="accent1">
                    <a:lumMod val="60000"/>
                    <a:lumOff val="40000"/>
                  </a:schemeClr>
                </a:solidFill>
              </a:rPr>
              <a:t>(WT300 Series 15EA, GM10 3EA)</a:t>
            </a:r>
          </a:p>
          <a:p>
            <a:endParaRPr kumimoji="1" lang="en-US" altLang="ja-JP" dirty="0"/>
          </a:p>
          <a:p>
            <a:r>
              <a:rPr kumimoji="1" lang="en-US" altLang="ja-JP" dirty="0"/>
              <a:t>EOL Tester for BDU Function </a:t>
            </a:r>
          </a:p>
          <a:p>
            <a:r>
              <a:rPr kumimoji="1" lang="en-US" altLang="ja-JP" dirty="0"/>
              <a:t> </a:t>
            </a:r>
            <a:r>
              <a:rPr lang="en-US" altLang="ko-KR" dirty="0">
                <a:solidFill>
                  <a:schemeClr val="accent1">
                    <a:lumMod val="60000"/>
                    <a:lumOff val="40000"/>
                  </a:schemeClr>
                </a:solidFill>
              </a:rPr>
              <a:t>YURA Corporation</a:t>
            </a:r>
          </a:p>
          <a:p>
            <a:endParaRPr kumimoji="1" lang="en-US" altLang="ja-JP" dirty="0"/>
          </a:p>
          <a:p>
            <a:r>
              <a:rPr kumimoji="1" lang="en-US" altLang="ja-JP" dirty="0"/>
              <a:t>EOL Tester for ICCB Function tester</a:t>
            </a:r>
          </a:p>
          <a:p>
            <a:r>
              <a:rPr kumimoji="1" lang="en-US" altLang="ja-JP" dirty="0"/>
              <a:t> </a:t>
            </a:r>
            <a:r>
              <a:rPr lang="en-US" altLang="ko-KR" dirty="0">
                <a:solidFill>
                  <a:schemeClr val="accent1">
                    <a:lumMod val="60000"/>
                    <a:lumOff val="40000"/>
                  </a:schemeClr>
                </a:solidFill>
              </a:rPr>
              <a:t>YURA Corporation</a:t>
            </a:r>
          </a:p>
          <a:p>
            <a:r>
              <a:rPr kumimoji="1" lang="en-US" altLang="ja-JP" dirty="0">
                <a:solidFill>
                  <a:schemeClr val="accent1">
                    <a:lumMod val="60000"/>
                    <a:lumOff val="40000"/>
                  </a:schemeClr>
                </a:solidFill>
              </a:rPr>
              <a:t>(DLM3000 Series 8EA)</a:t>
            </a:r>
          </a:p>
          <a:p>
            <a:endParaRPr kumimoji="1" lang="en-US" altLang="ja-JP" dirty="0"/>
          </a:p>
          <a:p>
            <a:r>
              <a:rPr lang="en-US" altLang="ko-KR" dirty="0"/>
              <a:t> </a:t>
            </a:r>
            <a:endParaRPr lang="ko-KR" altLang="en-US" dirty="0"/>
          </a:p>
        </p:txBody>
      </p:sp>
      <p:pic>
        <p:nvPicPr>
          <p:cNvPr id="19" name="그림 18">
            <a:extLst>
              <a:ext uri="{FF2B5EF4-FFF2-40B4-BE49-F238E27FC236}">
                <a16:creationId xmlns:a16="http://schemas.microsoft.com/office/drawing/2014/main" id="{530E9D11-4F8D-1879-6A1E-ED2340373BEC}"/>
              </a:ext>
            </a:extLst>
          </p:cNvPr>
          <p:cNvPicPr>
            <a:picLocks noChangeAspect="1"/>
          </p:cNvPicPr>
          <p:nvPr/>
        </p:nvPicPr>
        <p:blipFill>
          <a:blip r:embed="rId4"/>
          <a:stretch>
            <a:fillRect/>
          </a:stretch>
        </p:blipFill>
        <p:spPr>
          <a:xfrm>
            <a:off x="552824" y="1319564"/>
            <a:ext cx="1746755" cy="1595652"/>
          </a:xfrm>
          <a:prstGeom prst="rect">
            <a:avLst/>
          </a:prstGeom>
        </p:spPr>
      </p:pic>
    </p:spTree>
    <p:extLst>
      <p:ext uri="{BB962C8B-B14F-4D97-AF65-F5344CB8AC3E}">
        <p14:creationId xmlns:p14="http://schemas.microsoft.com/office/powerpoint/2010/main" val="195118232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5F9F2497-1DDB-D0D3-0E80-A2482336EFAD}"/>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567A0CC-2F87-C2D0-D9DD-32068E1F5B31}"/>
              </a:ext>
            </a:extLst>
          </p:cNvPr>
          <p:cNvSpPr>
            <a:spLocks noGrp="1"/>
          </p:cNvSpPr>
          <p:nvPr>
            <p:ph type="sldNum" sz="quarter" idx="10"/>
          </p:nvPr>
        </p:nvSpPr>
        <p:spPr/>
        <p:txBody>
          <a:bodyPr/>
          <a:lstStyle/>
          <a:p>
            <a:fld id="{584EAAFE-CFE5-40AD-8E95-5BFF290DC5CF}" type="slidenum">
              <a:rPr kumimoji="1" lang="ja-JP" altLang="en-US" smtClean="0"/>
              <a:pPr/>
              <a:t>15</a:t>
            </a:fld>
            <a:endParaRPr kumimoji="1" lang="ja-JP" altLang="en-US"/>
          </a:p>
        </p:txBody>
      </p:sp>
      <p:sp>
        <p:nvSpPr>
          <p:cNvPr id="4" name="텍스트 개체 틀 3">
            <a:extLst>
              <a:ext uri="{FF2B5EF4-FFF2-40B4-BE49-F238E27FC236}">
                <a16:creationId xmlns:a16="http://schemas.microsoft.com/office/drawing/2014/main" id="{8D5E16F5-0425-8968-B147-869CFE9217D3}"/>
              </a:ext>
            </a:extLst>
          </p:cNvPr>
          <p:cNvSpPr>
            <a:spLocks noGrp="1"/>
          </p:cNvSpPr>
          <p:nvPr>
            <p:ph type="body" sz="quarter" idx="11"/>
          </p:nvPr>
        </p:nvSpPr>
        <p:spPr>
          <a:xfrm>
            <a:off x="517055" y="1071366"/>
            <a:ext cx="11341887" cy="365125"/>
          </a:xfrm>
        </p:spPr>
        <p:txBody>
          <a:bodyPr/>
          <a:lstStyle/>
          <a:p>
            <a:r>
              <a:rPr lang="en-US" altLang="ko-KR" dirty="0"/>
              <a:t>Customer Information</a:t>
            </a:r>
          </a:p>
        </p:txBody>
      </p:sp>
      <p:sp>
        <p:nvSpPr>
          <p:cNvPr id="11" name="TextBox 10">
            <a:extLst>
              <a:ext uri="{FF2B5EF4-FFF2-40B4-BE49-F238E27FC236}">
                <a16:creationId xmlns:a16="http://schemas.microsoft.com/office/drawing/2014/main" id="{FAFEC0C2-F7C8-6E2E-D327-87FB5CF71B05}"/>
              </a:ext>
            </a:extLst>
          </p:cNvPr>
          <p:cNvSpPr txBox="1"/>
          <p:nvPr/>
        </p:nvSpPr>
        <p:spPr>
          <a:xfrm>
            <a:off x="1038860" y="1930688"/>
            <a:ext cx="9842500" cy="3447098"/>
          </a:xfrm>
          <a:prstGeom prst="rect">
            <a:avLst/>
          </a:prstGeom>
          <a:noFill/>
        </p:spPr>
        <p:txBody>
          <a:bodyPr wrap="square">
            <a:spAutoFit/>
          </a:bodyPr>
          <a:lstStyle/>
          <a:p>
            <a:r>
              <a:rPr lang="en-US" altLang="ko-KR" dirty="0"/>
              <a:t>Company title: </a:t>
            </a:r>
            <a:r>
              <a:rPr lang="en-US" altLang="ko-KR" dirty="0" err="1"/>
              <a:t>Woojin</a:t>
            </a:r>
            <a:r>
              <a:rPr lang="en-US" altLang="ko-KR" dirty="0"/>
              <a:t> Industry Company Ltd.</a:t>
            </a:r>
          </a:p>
          <a:p>
            <a:endParaRPr lang="en-US" altLang="ko-KR" dirty="0"/>
          </a:p>
          <a:p>
            <a:r>
              <a:rPr lang="en-US" altLang="ko-KR" dirty="0"/>
              <a:t>Establishment: May, 1966</a:t>
            </a:r>
          </a:p>
          <a:p>
            <a:endParaRPr lang="en-US" altLang="ko-KR" dirty="0"/>
          </a:p>
          <a:p>
            <a:r>
              <a:rPr lang="en-US" altLang="ko-KR" dirty="0"/>
              <a:t>Customers: </a:t>
            </a:r>
            <a:r>
              <a:rPr lang="en-US" altLang="ko-KR" sz="2000" b="1" dirty="0"/>
              <a:t>Hyundai, Kia, GM</a:t>
            </a:r>
            <a:r>
              <a:rPr lang="en-US" altLang="ko-KR" dirty="0"/>
              <a:t>, etc.</a:t>
            </a:r>
          </a:p>
          <a:p>
            <a:endParaRPr lang="en-US" altLang="ko-KR" dirty="0"/>
          </a:p>
          <a:p>
            <a:r>
              <a:rPr lang="en-US" altLang="ko-KR" dirty="0"/>
              <a:t>Products: Spark Plug, Oxygen Sensor, Glow Plug, etc.</a:t>
            </a:r>
          </a:p>
          <a:p>
            <a:endParaRPr lang="en-US" altLang="ko-KR" dirty="0"/>
          </a:p>
          <a:p>
            <a:r>
              <a:rPr lang="en-US" altLang="ko-KR" dirty="0"/>
              <a:t>Annual Sales: 218.66599 billion won</a:t>
            </a:r>
          </a:p>
          <a:p>
            <a:endParaRPr lang="en-US" altLang="ko-KR" dirty="0"/>
          </a:p>
          <a:p>
            <a:r>
              <a:rPr lang="en-US" altLang="ko-KR" dirty="0">
                <a:solidFill>
                  <a:srgbClr val="C00000"/>
                </a:solidFill>
                <a:latin typeface="맑은 고딕" panose="020B0503020000020004" pitchFamily="50" charset="-127"/>
                <a:ea typeface="맑은 고딕" panose="020B0503020000020004" pitchFamily="50" charset="-127"/>
              </a:rPr>
              <a:t>→ </a:t>
            </a:r>
            <a:r>
              <a:rPr lang="en-US" altLang="ko-KR" dirty="0">
                <a:solidFill>
                  <a:srgbClr val="C00000"/>
                </a:solidFill>
              </a:rPr>
              <a:t>Oder amount(for Top gun): 615 million won</a:t>
            </a:r>
          </a:p>
          <a:p>
            <a:endParaRPr lang="ko-KR" altLang="en-US" dirty="0"/>
          </a:p>
        </p:txBody>
      </p:sp>
      <p:pic>
        <p:nvPicPr>
          <p:cNvPr id="13" name="그림 12">
            <a:extLst>
              <a:ext uri="{FF2B5EF4-FFF2-40B4-BE49-F238E27FC236}">
                <a16:creationId xmlns:a16="http://schemas.microsoft.com/office/drawing/2014/main" id="{BC463290-4299-17E7-EAF1-60E85752BA8D}"/>
              </a:ext>
            </a:extLst>
          </p:cNvPr>
          <p:cNvPicPr>
            <a:picLocks noChangeAspect="1"/>
          </p:cNvPicPr>
          <p:nvPr/>
        </p:nvPicPr>
        <p:blipFill>
          <a:blip r:embed="rId3"/>
          <a:stretch>
            <a:fillRect/>
          </a:stretch>
        </p:blipFill>
        <p:spPr>
          <a:xfrm>
            <a:off x="9967894" y="1480214"/>
            <a:ext cx="1562318" cy="523948"/>
          </a:xfrm>
          <a:prstGeom prst="rect">
            <a:avLst/>
          </a:prstGeom>
        </p:spPr>
      </p:pic>
    </p:spTree>
    <p:extLst>
      <p:ext uri="{BB962C8B-B14F-4D97-AF65-F5344CB8AC3E}">
        <p14:creationId xmlns:p14="http://schemas.microsoft.com/office/powerpoint/2010/main" val="182887771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F6C39A07-F8EA-3F65-BC2A-A4B736BC731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F7DFFE4D-4D94-CA49-D171-040C08ACA597}"/>
              </a:ext>
            </a:extLst>
          </p:cNvPr>
          <p:cNvSpPr>
            <a:spLocks noGrp="1"/>
          </p:cNvSpPr>
          <p:nvPr>
            <p:ph type="sldNum" sz="quarter" idx="10"/>
          </p:nvPr>
        </p:nvSpPr>
        <p:spPr/>
        <p:txBody>
          <a:bodyPr/>
          <a:lstStyle/>
          <a:p>
            <a:fld id="{584EAAFE-CFE5-40AD-8E95-5BFF290DC5CF}" type="slidenum">
              <a:rPr kumimoji="1" lang="ja-JP" altLang="en-US" smtClean="0"/>
              <a:pPr/>
              <a:t>16</a:t>
            </a:fld>
            <a:endParaRPr kumimoji="1" lang="ja-JP" altLang="en-US"/>
          </a:p>
        </p:txBody>
      </p:sp>
      <p:pic>
        <p:nvPicPr>
          <p:cNvPr id="5" name="그림 4">
            <a:extLst>
              <a:ext uri="{FF2B5EF4-FFF2-40B4-BE49-F238E27FC236}">
                <a16:creationId xmlns:a16="http://schemas.microsoft.com/office/drawing/2014/main" id="{E0E7B43C-1E68-0047-468C-589F84974A0A}"/>
              </a:ext>
            </a:extLst>
          </p:cNvPr>
          <p:cNvPicPr>
            <a:picLocks noChangeAspect="1"/>
          </p:cNvPicPr>
          <p:nvPr/>
        </p:nvPicPr>
        <p:blipFill>
          <a:blip r:embed="rId3"/>
          <a:stretch>
            <a:fillRect/>
          </a:stretch>
        </p:blipFill>
        <p:spPr>
          <a:xfrm>
            <a:off x="10406448" y="1567538"/>
            <a:ext cx="1202375" cy="1457226"/>
          </a:xfrm>
          <a:prstGeom prst="rect">
            <a:avLst/>
          </a:prstGeom>
        </p:spPr>
      </p:pic>
      <p:sp>
        <p:nvSpPr>
          <p:cNvPr id="6" name="TextBox 5">
            <a:extLst>
              <a:ext uri="{FF2B5EF4-FFF2-40B4-BE49-F238E27FC236}">
                <a16:creationId xmlns:a16="http://schemas.microsoft.com/office/drawing/2014/main" id="{41D8F023-01B5-6064-21C7-E16AA7BBBCA0}"/>
              </a:ext>
            </a:extLst>
          </p:cNvPr>
          <p:cNvSpPr txBox="1"/>
          <p:nvPr/>
        </p:nvSpPr>
        <p:spPr>
          <a:xfrm>
            <a:off x="380546" y="1326742"/>
            <a:ext cx="3382780" cy="307777"/>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EPR, </a:t>
            </a:r>
            <a:r>
              <a:rPr lang="en-US" altLang="ko-KR" sz="1400" dirty="0">
                <a:solidFill>
                  <a:srgbClr val="0070C0"/>
                </a:solidFill>
                <a:latin typeface="Helvetica Neue"/>
              </a:rPr>
              <a:t>Electronic Pre-charge Relay</a:t>
            </a:r>
          </a:p>
        </p:txBody>
      </p:sp>
      <p:graphicFrame>
        <p:nvGraphicFramePr>
          <p:cNvPr id="9" name="표 9">
            <a:extLst>
              <a:ext uri="{FF2B5EF4-FFF2-40B4-BE49-F238E27FC236}">
                <a16:creationId xmlns:a16="http://schemas.microsoft.com/office/drawing/2014/main" id="{738A420E-BE5A-44AE-C146-E0D49DE582C3}"/>
              </a:ext>
            </a:extLst>
          </p:cNvPr>
          <p:cNvGraphicFramePr>
            <a:graphicFrameLocks noGrp="1"/>
          </p:cNvGraphicFramePr>
          <p:nvPr>
            <p:extLst>
              <p:ext uri="{D42A27DB-BD31-4B8C-83A1-F6EECF244321}">
                <p14:modId xmlns:p14="http://schemas.microsoft.com/office/powerpoint/2010/main" val="1517388821"/>
              </p:ext>
            </p:extLst>
          </p:nvPr>
        </p:nvGraphicFramePr>
        <p:xfrm>
          <a:off x="378069" y="1634125"/>
          <a:ext cx="7343532" cy="2781279"/>
        </p:xfrm>
        <a:graphic>
          <a:graphicData uri="http://schemas.openxmlformats.org/drawingml/2006/table">
            <a:tbl>
              <a:tblPr firstRow="1" bandRow="1">
                <a:tableStyleId>{F5AB1C69-6EDB-4FF4-983F-18BD219EF322}</a:tableStyleId>
              </a:tblPr>
              <a:tblGrid>
                <a:gridCol w="2447844">
                  <a:extLst>
                    <a:ext uri="{9D8B030D-6E8A-4147-A177-3AD203B41FA5}">
                      <a16:colId xmlns:a16="http://schemas.microsoft.com/office/drawing/2014/main" val="2677039888"/>
                    </a:ext>
                  </a:extLst>
                </a:gridCol>
                <a:gridCol w="2447844">
                  <a:extLst>
                    <a:ext uri="{9D8B030D-6E8A-4147-A177-3AD203B41FA5}">
                      <a16:colId xmlns:a16="http://schemas.microsoft.com/office/drawing/2014/main" val="1646196027"/>
                    </a:ext>
                  </a:extLst>
                </a:gridCol>
                <a:gridCol w="2447844">
                  <a:extLst>
                    <a:ext uri="{9D8B030D-6E8A-4147-A177-3AD203B41FA5}">
                      <a16:colId xmlns:a16="http://schemas.microsoft.com/office/drawing/2014/main" val="2210872852"/>
                    </a:ext>
                  </a:extLst>
                </a:gridCol>
              </a:tblGrid>
              <a:tr h="309031">
                <a:tc>
                  <a:txBody>
                    <a:bodyPr/>
                    <a:lstStyle/>
                    <a:p>
                      <a:pPr algn="ctr" latinLnBrk="1"/>
                      <a:r>
                        <a:rPr lang="en-US" altLang="ko-KR" sz="1400" dirty="0"/>
                        <a:t>Item</a:t>
                      </a:r>
                      <a:endParaRPr lang="ko-KR" altLang="en-US" sz="1400" dirty="0"/>
                    </a:p>
                  </a:txBody>
                  <a:tcPr/>
                </a:tc>
                <a:tc>
                  <a:txBody>
                    <a:bodyPr/>
                    <a:lstStyle/>
                    <a:p>
                      <a:pPr algn="ctr" latinLnBrk="1"/>
                      <a:r>
                        <a:rPr lang="en-US" altLang="ko-KR" sz="1400" dirty="0"/>
                        <a:t>Spec.</a:t>
                      </a:r>
                      <a:endParaRPr lang="ko-KR" altLang="en-US" sz="1400" dirty="0"/>
                    </a:p>
                  </a:txBody>
                  <a:tcPr/>
                </a:tc>
                <a:tc>
                  <a:txBody>
                    <a:bodyPr/>
                    <a:lstStyle/>
                    <a:p>
                      <a:pPr algn="ctr" latinLnBrk="1"/>
                      <a:r>
                        <a:rPr lang="en-US" altLang="ko-KR" sz="1400" dirty="0"/>
                        <a:t>Remark</a:t>
                      </a:r>
                      <a:endParaRPr lang="ko-KR" altLang="en-US" sz="1400" dirty="0"/>
                    </a:p>
                  </a:txBody>
                  <a:tcPr/>
                </a:tc>
                <a:extLst>
                  <a:ext uri="{0D108BD9-81ED-4DB2-BD59-A6C34878D82A}">
                    <a16:rowId xmlns:a16="http://schemas.microsoft.com/office/drawing/2014/main" val="3237183248"/>
                  </a:ext>
                </a:extLst>
              </a:tr>
              <a:tr h="309031">
                <a:tc>
                  <a:txBody>
                    <a:bodyPr/>
                    <a:lstStyle/>
                    <a:p>
                      <a:pPr algn="ctr" latinLnBrk="1"/>
                      <a:r>
                        <a:rPr lang="en-US" altLang="ko-KR" sz="1200" b="0" dirty="0"/>
                        <a:t>Coil Voltage</a:t>
                      </a:r>
                    </a:p>
                  </a:txBody>
                  <a:tcPr/>
                </a:tc>
                <a:tc>
                  <a:txBody>
                    <a:bodyPr/>
                    <a:lstStyle/>
                    <a:p>
                      <a:pPr algn="ctr" latinLnBrk="1"/>
                      <a:r>
                        <a:rPr lang="en-US" altLang="ko-KR" sz="1200" b="0" dirty="0"/>
                        <a:t>8~16Vdc</a:t>
                      </a:r>
                      <a:endParaRPr lang="ko-KR" altLang="en-US" sz="1200" b="0" dirty="0"/>
                    </a:p>
                  </a:txBody>
                  <a:tcPr/>
                </a:tc>
                <a:tc>
                  <a:txBody>
                    <a:bodyPr/>
                    <a:lstStyle/>
                    <a:p>
                      <a:pPr algn="ctr" latinLnBrk="1"/>
                      <a:r>
                        <a:rPr lang="en-US" altLang="ko-KR" sz="1200" b="0" dirty="0"/>
                        <a:t>Max. 650 Vdc(Output)</a:t>
                      </a:r>
                      <a:endParaRPr lang="ko-KR" altLang="en-US" sz="1200" b="0" dirty="0"/>
                    </a:p>
                  </a:txBody>
                  <a:tcPr/>
                </a:tc>
                <a:extLst>
                  <a:ext uri="{0D108BD9-81ED-4DB2-BD59-A6C34878D82A}">
                    <a16:rowId xmlns:a16="http://schemas.microsoft.com/office/drawing/2014/main" val="2594812636"/>
                  </a:ext>
                </a:extLst>
              </a:tr>
              <a:tr h="309031">
                <a:tc>
                  <a:txBody>
                    <a:bodyPr/>
                    <a:lstStyle/>
                    <a:p>
                      <a:pPr algn="ctr" latinLnBrk="1"/>
                      <a:r>
                        <a:rPr lang="en-US" altLang="ko-KR" sz="1200" b="0" dirty="0"/>
                        <a:t>Current Rating(Output)</a:t>
                      </a:r>
                      <a:endParaRPr lang="ko-KR" altLang="en-US" sz="1200" b="0" dirty="0"/>
                    </a:p>
                  </a:txBody>
                  <a:tcPr/>
                </a:tc>
                <a:tc>
                  <a:txBody>
                    <a:bodyPr/>
                    <a:lstStyle/>
                    <a:p>
                      <a:pPr algn="ctr" latinLnBrk="1"/>
                      <a:r>
                        <a:rPr lang="en-US" altLang="ko-KR" sz="1200" b="0" dirty="0"/>
                        <a:t>11.25A</a:t>
                      </a:r>
                      <a:endParaRPr lang="ko-KR" altLang="en-US" sz="1200" b="0" dirty="0"/>
                    </a:p>
                  </a:txBody>
                  <a:tcPr/>
                </a:tc>
                <a:tc>
                  <a:txBody>
                    <a:bodyPr/>
                    <a:lstStyle/>
                    <a:p>
                      <a:pPr algn="ctr" latinLnBrk="1"/>
                      <a:r>
                        <a:rPr lang="en-US" altLang="ko-KR" sz="1200" b="0" dirty="0"/>
                        <a:t>450Vdc, 40</a:t>
                      </a:r>
                      <a:r>
                        <a:rPr lang="el-GR" altLang="ko-KR" sz="1200" b="0" dirty="0"/>
                        <a:t>Ω</a:t>
                      </a:r>
                      <a:r>
                        <a:rPr lang="en-US" altLang="ko-KR" sz="1200" b="0" dirty="0"/>
                        <a:t>, 1000uF(Output)</a:t>
                      </a:r>
                      <a:endParaRPr lang="ko-KR" altLang="en-US" sz="1200" b="0" dirty="0"/>
                    </a:p>
                  </a:txBody>
                  <a:tcPr/>
                </a:tc>
                <a:extLst>
                  <a:ext uri="{0D108BD9-81ED-4DB2-BD59-A6C34878D82A}">
                    <a16:rowId xmlns:a16="http://schemas.microsoft.com/office/drawing/2014/main" val="1170159345"/>
                  </a:ext>
                </a:extLst>
              </a:tr>
              <a:tr h="309031">
                <a:tc>
                  <a:txBody>
                    <a:bodyPr/>
                    <a:lstStyle/>
                    <a:p>
                      <a:pPr algn="ctr" latinLnBrk="1"/>
                      <a:r>
                        <a:rPr lang="en-US" altLang="ko-KR" sz="1200" b="0" dirty="0"/>
                        <a:t>Pick Up Voltage</a:t>
                      </a:r>
                      <a:endParaRPr lang="ko-KR" altLang="en-US" sz="1200" b="0" dirty="0"/>
                    </a:p>
                  </a:txBody>
                  <a:tcPr/>
                </a:tc>
                <a:tc>
                  <a:txBody>
                    <a:bodyPr/>
                    <a:lstStyle/>
                    <a:p>
                      <a:pPr algn="ctr" latinLnBrk="1"/>
                      <a:r>
                        <a:rPr lang="en-US" altLang="ko-KR" sz="1200" b="0" dirty="0"/>
                        <a:t>8Vdc Below</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18771018"/>
                  </a:ext>
                </a:extLst>
              </a:tr>
              <a:tr h="309031">
                <a:tc>
                  <a:txBody>
                    <a:bodyPr/>
                    <a:lstStyle/>
                    <a:p>
                      <a:pPr algn="ctr" latinLnBrk="1"/>
                      <a:r>
                        <a:rPr lang="en-US" altLang="ko-KR" sz="1200" b="0" dirty="0"/>
                        <a:t>Drop Out Voltage</a:t>
                      </a:r>
                      <a:endParaRPr lang="ko-KR" altLang="en-US" sz="1200" b="0" dirty="0"/>
                    </a:p>
                  </a:txBody>
                  <a:tcPr/>
                </a:tc>
                <a:tc>
                  <a:txBody>
                    <a:bodyPr/>
                    <a:lstStyle/>
                    <a:p>
                      <a:pPr algn="ctr" latinLnBrk="1"/>
                      <a:r>
                        <a:rPr lang="en-US" altLang="ko-KR" sz="1200" b="0" dirty="0"/>
                        <a:t>3.1 +/- 0.5Vdc</a:t>
                      </a:r>
                      <a:endParaRPr lang="ko-KR" altLang="en-US" sz="1200" b="0" dirty="0"/>
                    </a:p>
                  </a:txBody>
                  <a:tcPr/>
                </a:tc>
                <a:tc>
                  <a:txBody>
                    <a:bodyPr/>
                    <a:lstStyle/>
                    <a:p>
                      <a:pPr algn="ctr" latinLnBrk="1"/>
                      <a:r>
                        <a:rPr lang="en-US" altLang="ko-KR" sz="1200" b="0" dirty="0"/>
                        <a:t>12Vdc, 1k</a:t>
                      </a:r>
                      <a:r>
                        <a:rPr lang="el-GR" altLang="ko-KR" sz="1200" b="0" dirty="0"/>
                        <a:t>Ω</a:t>
                      </a:r>
                      <a:r>
                        <a:rPr lang="en-US" altLang="ko-KR" sz="1200" b="0" dirty="0"/>
                        <a:t> @ 20℃(Output)</a:t>
                      </a:r>
                      <a:endParaRPr lang="ko-KR" altLang="en-US" sz="1200" b="0" dirty="0"/>
                    </a:p>
                  </a:txBody>
                  <a:tcPr/>
                </a:tc>
                <a:extLst>
                  <a:ext uri="{0D108BD9-81ED-4DB2-BD59-A6C34878D82A}">
                    <a16:rowId xmlns:a16="http://schemas.microsoft.com/office/drawing/2014/main" val="1215891011"/>
                  </a:ext>
                </a:extLst>
              </a:tr>
              <a:tr h="309031">
                <a:tc>
                  <a:txBody>
                    <a:bodyPr/>
                    <a:lstStyle/>
                    <a:p>
                      <a:pPr algn="ctr" latinLnBrk="1"/>
                      <a:r>
                        <a:rPr lang="en-US" altLang="ko-KR" sz="1200" b="0" dirty="0"/>
                        <a:t>Operate Time</a:t>
                      </a:r>
                      <a:endParaRPr lang="ko-KR" altLang="en-US" sz="1200" b="0" dirty="0"/>
                    </a:p>
                  </a:txBody>
                  <a:tcPr/>
                </a:tc>
                <a:tc>
                  <a:txBody>
                    <a:bodyPr/>
                    <a:lstStyle/>
                    <a:p>
                      <a:pPr algn="ctr" latinLnBrk="1"/>
                      <a:r>
                        <a:rPr lang="en-US" altLang="ko-KR" sz="1200" b="0" dirty="0"/>
                        <a:t>0.1 ~ 1.0ms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2876266744"/>
                  </a:ext>
                </a:extLst>
              </a:tr>
              <a:tr h="309031">
                <a:tc>
                  <a:txBody>
                    <a:bodyPr/>
                    <a:lstStyle/>
                    <a:p>
                      <a:pPr algn="ctr" latinLnBrk="1"/>
                      <a:r>
                        <a:rPr lang="en-US" altLang="ko-KR" sz="1200" b="0" dirty="0"/>
                        <a:t>Release Time</a:t>
                      </a:r>
                      <a:endParaRPr lang="ko-KR" altLang="en-US" sz="1200" b="0" dirty="0"/>
                    </a:p>
                  </a:txBody>
                  <a:tcPr/>
                </a:tc>
                <a:tc>
                  <a:txBody>
                    <a:bodyPr/>
                    <a:lstStyle/>
                    <a:p>
                      <a:pPr algn="ctr" latinLnBrk="1"/>
                      <a:r>
                        <a:rPr lang="en-US" altLang="ko-KR" sz="1200" b="0" dirty="0"/>
                        <a:t>0.8 ~ 3.8ms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4174863639"/>
                  </a:ext>
                </a:extLst>
              </a:tr>
              <a:tr h="309031">
                <a:tc>
                  <a:txBody>
                    <a:bodyPr/>
                    <a:lstStyle/>
                    <a:p>
                      <a:pPr algn="ctr" latinLnBrk="1"/>
                      <a:r>
                        <a:rPr lang="en-US" altLang="ko-KR" sz="1200" b="0" dirty="0"/>
                        <a:t>Pickup current</a:t>
                      </a:r>
                      <a:endParaRPr lang="ko-KR" altLang="en-US" sz="1200" b="0" dirty="0"/>
                    </a:p>
                  </a:txBody>
                  <a:tcPr/>
                </a:tc>
                <a:tc>
                  <a:txBody>
                    <a:bodyPr/>
                    <a:lstStyle/>
                    <a:p>
                      <a:pPr algn="ctr" latinLnBrk="1"/>
                      <a:r>
                        <a:rPr lang="en-US" altLang="ko-KR" sz="1200" b="0" dirty="0"/>
                        <a:t>5 ~40ms</a:t>
                      </a:r>
                      <a:endParaRPr lang="ko-KR" altLang="en-US" sz="1200" b="0" dirty="0"/>
                    </a:p>
                  </a:txBody>
                  <a:tcPr/>
                </a:tc>
                <a:tc>
                  <a:txBody>
                    <a:bodyPr/>
                    <a:lstStyle/>
                    <a:p>
                      <a:pPr algn="ctr" latinLnBrk="1"/>
                      <a:endParaRPr lang="ko-KR" altLang="en-US" sz="1200" b="0" dirty="0"/>
                    </a:p>
                  </a:txBody>
                  <a:tcPr/>
                </a:tc>
                <a:extLst>
                  <a:ext uri="{0D108BD9-81ED-4DB2-BD59-A6C34878D82A}">
                    <a16:rowId xmlns:a16="http://schemas.microsoft.com/office/drawing/2014/main" val="613197953"/>
                  </a:ext>
                </a:extLst>
              </a:tr>
              <a:tr h="309031">
                <a:tc>
                  <a:txBody>
                    <a:bodyPr/>
                    <a:lstStyle/>
                    <a:p>
                      <a:pPr algn="ctr" latinLnBrk="1"/>
                      <a:r>
                        <a:rPr lang="en-US" altLang="ko-KR" sz="1200" b="0" dirty="0"/>
                        <a:t>Contact Resistor(Output)</a:t>
                      </a:r>
                      <a:endParaRPr lang="ko-KR" altLang="en-US" sz="1200" b="0" dirty="0"/>
                    </a:p>
                  </a:txBody>
                  <a:tcPr/>
                </a:tc>
                <a:tc>
                  <a:txBody>
                    <a:bodyPr/>
                    <a:lstStyle/>
                    <a:p>
                      <a:pPr algn="ctr" latinLnBrk="1"/>
                      <a:r>
                        <a:rPr lang="en-US" altLang="ko-KR" sz="1200" b="0" dirty="0"/>
                        <a:t>0.5 ~ 1.2</a:t>
                      </a:r>
                      <a:r>
                        <a:rPr lang="el-GR" altLang="ko-KR" sz="1200" b="0" dirty="0"/>
                        <a:t>Ω</a:t>
                      </a:r>
                      <a:endParaRPr lang="ko-KR" altLang="en-US" sz="1200" b="0" dirty="0"/>
                    </a:p>
                  </a:txBody>
                  <a:tcPr/>
                </a:tc>
                <a:tc>
                  <a:txBody>
                    <a:bodyPr/>
                    <a:lstStyle/>
                    <a:p>
                      <a:pPr algn="ctr" latinLnBrk="1"/>
                      <a:r>
                        <a:rPr lang="en-US" altLang="ko-KR" sz="1200" b="0" dirty="0"/>
                        <a:t>12Vdc, 1A @ 20℃(Output)</a:t>
                      </a:r>
                      <a:endParaRPr lang="ko-KR" altLang="en-US" sz="1200" b="0" dirty="0"/>
                    </a:p>
                  </a:txBody>
                  <a:tcPr/>
                </a:tc>
                <a:extLst>
                  <a:ext uri="{0D108BD9-81ED-4DB2-BD59-A6C34878D82A}">
                    <a16:rowId xmlns:a16="http://schemas.microsoft.com/office/drawing/2014/main" val="2393556694"/>
                  </a:ext>
                </a:extLst>
              </a:tr>
            </a:tbl>
          </a:graphicData>
        </a:graphic>
      </p:graphicFrame>
      <p:sp>
        <p:nvSpPr>
          <p:cNvPr id="12" name="TextBox 11">
            <a:extLst>
              <a:ext uri="{FF2B5EF4-FFF2-40B4-BE49-F238E27FC236}">
                <a16:creationId xmlns:a16="http://schemas.microsoft.com/office/drawing/2014/main" id="{6A5837F7-DE48-A83B-2812-597E71A4B65D}"/>
              </a:ext>
            </a:extLst>
          </p:cNvPr>
          <p:cNvSpPr txBox="1"/>
          <p:nvPr/>
        </p:nvSpPr>
        <p:spPr>
          <a:xfrm>
            <a:off x="378069" y="879203"/>
            <a:ext cx="5453771" cy="369332"/>
          </a:xfrm>
          <a:prstGeom prst="rect">
            <a:avLst/>
          </a:prstGeom>
          <a:noFill/>
        </p:spPr>
        <p:txBody>
          <a:bodyPr wrap="square" rtlCol="0">
            <a:spAutoFit/>
          </a:bodyPr>
          <a:lstStyle/>
          <a:p>
            <a:r>
              <a:rPr lang="en-US" altLang="ko-KR" b="1" dirty="0"/>
              <a:t>DUT(Device Under Test) Specifications</a:t>
            </a:r>
            <a:endParaRPr lang="ko-KR" altLang="en-US" b="1" dirty="0"/>
          </a:p>
        </p:txBody>
      </p:sp>
      <p:sp>
        <p:nvSpPr>
          <p:cNvPr id="14" name="TextBox 13">
            <a:extLst>
              <a:ext uri="{FF2B5EF4-FFF2-40B4-BE49-F238E27FC236}">
                <a16:creationId xmlns:a16="http://schemas.microsoft.com/office/drawing/2014/main" id="{2B413AA9-C203-3D4F-65A7-06A7A592FDA8}"/>
              </a:ext>
            </a:extLst>
          </p:cNvPr>
          <p:cNvSpPr txBox="1"/>
          <p:nvPr/>
        </p:nvSpPr>
        <p:spPr>
          <a:xfrm>
            <a:off x="378069" y="4722787"/>
            <a:ext cx="7343532" cy="369332"/>
          </a:xfrm>
          <a:prstGeom prst="rect">
            <a:avLst/>
          </a:prstGeom>
          <a:noFill/>
        </p:spPr>
        <p:txBody>
          <a:bodyPr wrap="square" rtlCol="0">
            <a:spAutoFit/>
          </a:bodyPr>
          <a:lstStyle/>
          <a:p>
            <a:r>
              <a:rPr lang="en-US" altLang="ko-KR" b="1" dirty="0"/>
              <a:t>Test Specification</a:t>
            </a:r>
            <a:endParaRPr lang="ko-KR" altLang="en-US" b="1" dirty="0"/>
          </a:p>
        </p:txBody>
      </p:sp>
      <p:sp>
        <p:nvSpPr>
          <p:cNvPr id="16" name="TextBox 15">
            <a:extLst>
              <a:ext uri="{FF2B5EF4-FFF2-40B4-BE49-F238E27FC236}">
                <a16:creationId xmlns:a16="http://schemas.microsoft.com/office/drawing/2014/main" id="{16C0E22B-DA88-D492-A518-C7B6CB7B4ADB}"/>
              </a:ext>
            </a:extLst>
          </p:cNvPr>
          <p:cNvSpPr txBox="1"/>
          <p:nvPr/>
        </p:nvSpPr>
        <p:spPr>
          <a:xfrm>
            <a:off x="378070" y="5207970"/>
            <a:ext cx="6770514" cy="738664"/>
          </a:xfrm>
          <a:prstGeom prst="rect">
            <a:avLst/>
          </a:prstGeom>
          <a:noFill/>
        </p:spPr>
        <p:txBody>
          <a:bodyPr wrap="square">
            <a:spAutoFit/>
          </a:bodyPr>
          <a:lstStyle/>
          <a:p>
            <a:pPr algn="l"/>
            <a:r>
              <a:rPr lang="en-US" altLang="ko-KR" sz="1400" dirty="0">
                <a:solidFill>
                  <a:srgbClr val="0070C0"/>
                </a:solidFill>
                <a:latin typeface="Arial" panose="020B0604020202020204" pitchFamily="34" charset="0"/>
              </a:rPr>
              <a:t>Durability test</a:t>
            </a:r>
            <a:r>
              <a:rPr lang="en-US" altLang="ko-KR" sz="1400" dirty="0">
                <a:latin typeface="Arial" panose="020B0604020202020204" pitchFamily="34" charset="0"/>
              </a:rPr>
              <a:t>, </a:t>
            </a:r>
            <a:r>
              <a:rPr lang="en-US" altLang="ko-KR" sz="1400" dirty="0">
                <a:solidFill>
                  <a:srgbClr val="0070C0"/>
                </a:solidFill>
                <a:latin typeface="Arial" panose="020B0604020202020204" pitchFamily="34" charset="0"/>
              </a:rPr>
              <a:t>Environment reliability test </a:t>
            </a:r>
            <a:r>
              <a:rPr lang="en-US" altLang="ko-KR" sz="1400" dirty="0">
                <a:latin typeface="Arial" panose="020B0604020202020204" pitchFamily="34" charset="0"/>
              </a:rPr>
              <a:t>and </a:t>
            </a:r>
            <a:r>
              <a:rPr lang="en-US" altLang="ko-KR" sz="1400" dirty="0">
                <a:solidFill>
                  <a:srgbClr val="0070C0"/>
                </a:solidFill>
                <a:latin typeface="Arial" panose="020B0604020202020204" pitchFamily="34" charset="0"/>
              </a:rPr>
              <a:t>Mechanical reliability test</a:t>
            </a:r>
            <a:r>
              <a:rPr lang="en-US" altLang="ko-KR" sz="1400" dirty="0">
                <a:latin typeface="Arial" panose="020B0604020202020204" pitchFamily="34" charset="0"/>
              </a:rPr>
              <a:t> for EPR</a:t>
            </a:r>
          </a:p>
          <a:p>
            <a:r>
              <a:rPr lang="en-US" altLang="ko-KR" sz="1400" dirty="0"/>
              <a:t>HYUNDAI MOTOR Engineering Standard</a:t>
            </a:r>
            <a:endParaRPr lang="ko-KR" altLang="en-US" sz="1400" dirty="0"/>
          </a:p>
          <a:p>
            <a:pPr algn="l"/>
            <a:endParaRPr lang="en-US" altLang="ko-KR" sz="1400" dirty="0">
              <a:latin typeface="Helvetica Neue"/>
            </a:endParaRPr>
          </a:p>
        </p:txBody>
      </p:sp>
      <p:sp>
        <p:nvSpPr>
          <p:cNvPr id="18" name="TextBox 17">
            <a:extLst>
              <a:ext uri="{FF2B5EF4-FFF2-40B4-BE49-F238E27FC236}">
                <a16:creationId xmlns:a16="http://schemas.microsoft.com/office/drawing/2014/main" id="{24818719-75CA-076E-ACA1-D624E1E8A08D}"/>
              </a:ext>
            </a:extLst>
          </p:cNvPr>
          <p:cNvSpPr txBox="1"/>
          <p:nvPr/>
        </p:nvSpPr>
        <p:spPr>
          <a:xfrm>
            <a:off x="7999543" y="2955392"/>
            <a:ext cx="3699188" cy="1200329"/>
          </a:xfrm>
          <a:prstGeom prst="rect">
            <a:avLst/>
          </a:prstGeom>
          <a:noFill/>
        </p:spPr>
        <p:txBody>
          <a:bodyPr wrap="square">
            <a:spAutoFit/>
          </a:bodyPr>
          <a:lstStyle/>
          <a:p>
            <a:r>
              <a:rPr lang="en-US" altLang="ko-KR" sz="1600" b="1" i="0" dirty="0">
                <a:solidFill>
                  <a:srgbClr val="333333"/>
                </a:solidFill>
                <a:effectLst/>
              </a:rPr>
              <a:t>EPR</a:t>
            </a:r>
          </a:p>
          <a:p>
            <a:r>
              <a:rPr lang="en-US" altLang="ko-KR" sz="1400" b="0" i="0" dirty="0">
                <a:solidFill>
                  <a:srgbClr val="333333"/>
                </a:solidFill>
                <a:effectLst/>
              </a:rPr>
              <a:t>As a PRA SUB part, it operates before the main relay operates and reduces the voltage difference within the circuit to prevent main relay overload.</a:t>
            </a:r>
            <a:endParaRPr lang="ko-KR" altLang="en-US" sz="1400" dirty="0"/>
          </a:p>
        </p:txBody>
      </p:sp>
      <p:pic>
        <p:nvPicPr>
          <p:cNvPr id="19" name="그림 18">
            <a:extLst>
              <a:ext uri="{FF2B5EF4-FFF2-40B4-BE49-F238E27FC236}">
                <a16:creationId xmlns:a16="http://schemas.microsoft.com/office/drawing/2014/main" id="{09BC3ED1-E466-7723-3154-9D3517E77873}"/>
              </a:ext>
            </a:extLst>
          </p:cNvPr>
          <p:cNvPicPr>
            <a:picLocks noChangeAspect="1"/>
          </p:cNvPicPr>
          <p:nvPr/>
        </p:nvPicPr>
        <p:blipFill>
          <a:blip r:embed="rId4"/>
          <a:stretch>
            <a:fillRect/>
          </a:stretch>
        </p:blipFill>
        <p:spPr>
          <a:xfrm>
            <a:off x="8428676" y="1564106"/>
            <a:ext cx="1333332" cy="1319633"/>
          </a:xfrm>
          <a:prstGeom prst="rect">
            <a:avLst/>
          </a:prstGeom>
        </p:spPr>
      </p:pic>
      <p:pic>
        <p:nvPicPr>
          <p:cNvPr id="4" name="그림 3">
            <a:extLst>
              <a:ext uri="{FF2B5EF4-FFF2-40B4-BE49-F238E27FC236}">
                <a16:creationId xmlns:a16="http://schemas.microsoft.com/office/drawing/2014/main" id="{B4A57D1E-2AF4-C0FD-1C00-B942AA35D441}"/>
              </a:ext>
            </a:extLst>
          </p:cNvPr>
          <p:cNvPicPr>
            <a:picLocks noChangeAspect="1"/>
          </p:cNvPicPr>
          <p:nvPr/>
        </p:nvPicPr>
        <p:blipFill>
          <a:blip r:embed="rId5"/>
          <a:stretch>
            <a:fillRect/>
          </a:stretch>
        </p:blipFill>
        <p:spPr>
          <a:xfrm>
            <a:off x="8178366" y="4155721"/>
            <a:ext cx="3430457" cy="1872796"/>
          </a:xfrm>
          <a:prstGeom prst="rect">
            <a:avLst/>
          </a:prstGeom>
        </p:spPr>
      </p:pic>
    </p:spTree>
    <p:extLst>
      <p:ext uri="{BB962C8B-B14F-4D97-AF65-F5344CB8AC3E}">
        <p14:creationId xmlns:p14="http://schemas.microsoft.com/office/powerpoint/2010/main" val="98900603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55231E0-AFFD-DD30-B3FC-BBAAD8678A56}"/>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3E1FED1B-639F-D89D-128E-9CA7CBE6D606}"/>
              </a:ext>
            </a:extLst>
          </p:cNvPr>
          <p:cNvSpPr>
            <a:spLocks noGrp="1"/>
          </p:cNvSpPr>
          <p:nvPr>
            <p:ph type="sldNum" sz="quarter" idx="10"/>
          </p:nvPr>
        </p:nvSpPr>
        <p:spPr/>
        <p:txBody>
          <a:bodyPr/>
          <a:lstStyle/>
          <a:p>
            <a:fld id="{584EAAFE-CFE5-40AD-8E95-5BFF290DC5CF}" type="slidenum">
              <a:rPr kumimoji="1" lang="ja-JP" altLang="en-US" smtClean="0"/>
              <a:pPr/>
              <a:t>17</a:t>
            </a:fld>
            <a:endParaRPr kumimoji="1" lang="ja-JP" altLang="en-US"/>
          </a:p>
        </p:txBody>
      </p:sp>
      <p:pic>
        <p:nvPicPr>
          <p:cNvPr id="6" name="그림 5">
            <a:extLst>
              <a:ext uri="{FF2B5EF4-FFF2-40B4-BE49-F238E27FC236}">
                <a16:creationId xmlns:a16="http://schemas.microsoft.com/office/drawing/2014/main" id="{11BF57CA-7096-115E-3424-EBB46B252356}"/>
              </a:ext>
            </a:extLst>
          </p:cNvPr>
          <p:cNvPicPr>
            <a:picLocks noChangeAspect="1"/>
          </p:cNvPicPr>
          <p:nvPr/>
        </p:nvPicPr>
        <p:blipFill>
          <a:blip r:embed="rId3"/>
          <a:stretch>
            <a:fillRect/>
          </a:stretch>
        </p:blipFill>
        <p:spPr>
          <a:xfrm>
            <a:off x="400234" y="1256008"/>
            <a:ext cx="4918920" cy="3130875"/>
          </a:xfrm>
          <a:prstGeom prst="rect">
            <a:avLst/>
          </a:prstGeom>
        </p:spPr>
      </p:pic>
      <p:pic>
        <p:nvPicPr>
          <p:cNvPr id="7" name="그림 6">
            <a:extLst>
              <a:ext uri="{FF2B5EF4-FFF2-40B4-BE49-F238E27FC236}">
                <a16:creationId xmlns:a16="http://schemas.microsoft.com/office/drawing/2014/main" id="{F2F809A4-A2F9-9CAA-2555-165E128EC66A}"/>
              </a:ext>
            </a:extLst>
          </p:cNvPr>
          <p:cNvPicPr>
            <a:picLocks noChangeAspect="1"/>
          </p:cNvPicPr>
          <p:nvPr/>
        </p:nvPicPr>
        <p:blipFill>
          <a:blip r:embed="rId4"/>
          <a:stretch>
            <a:fillRect/>
          </a:stretch>
        </p:blipFill>
        <p:spPr>
          <a:xfrm>
            <a:off x="7124642" y="4701271"/>
            <a:ext cx="998183" cy="987928"/>
          </a:xfrm>
          <a:prstGeom prst="rect">
            <a:avLst/>
          </a:prstGeom>
        </p:spPr>
      </p:pic>
      <p:pic>
        <p:nvPicPr>
          <p:cNvPr id="9" name="그림 8">
            <a:extLst>
              <a:ext uri="{FF2B5EF4-FFF2-40B4-BE49-F238E27FC236}">
                <a16:creationId xmlns:a16="http://schemas.microsoft.com/office/drawing/2014/main" id="{2428F180-CA8A-AB12-A308-7F520F7EEAA1}"/>
              </a:ext>
            </a:extLst>
          </p:cNvPr>
          <p:cNvPicPr>
            <a:picLocks noChangeAspect="1"/>
          </p:cNvPicPr>
          <p:nvPr/>
        </p:nvPicPr>
        <p:blipFill>
          <a:blip r:embed="rId5"/>
          <a:stretch>
            <a:fillRect/>
          </a:stretch>
        </p:blipFill>
        <p:spPr>
          <a:xfrm>
            <a:off x="6096000" y="1680214"/>
            <a:ext cx="5447886" cy="3063176"/>
          </a:xfrm>
          <a:prstGeom prst="rect">
            <a:avLst/>
          </a:prstGeom>
        </p:spPr>
      </p:pic>
      <p:sp>
        <p:nvSpPr>
          <p:cNvPr id="10" name="직사각형 9">
            <a:extLst>
              <a:ext uri="{FF2B5EF4-FFF2-40B4-BE49-F238E27FC236}">
                <a16:creationId xmlns:a16="http://schemas.microsoft.com/office/drawing/2014/main" id="{9E8D8EB4-EA86-3DA5-DE7D-1F24A1A094B4}"/>
              </a:ext>
            </a:extLst>
          </p:cNvPr>
          <p:cNvSpPr/>
          <p:nvPr/>
        </p:nvSpPr>
        <p:spPr>
          <a:xfrm>
            <a:off x="9413508" y="2532139"/>
            <a:ext cx="560052" cy="327259"/>
          </a:xfrm>
          <a:prstGeom prst="rect">
            <a:avLst/>
          </a:prstGeom>
          <a:noFill/>
          <a:ln w="381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4" name="TextBox 13">
            <a:extLst>
              <a:ext uri="{FF2B5EF4-FFF2-40B4-BE49-F238E27FC236}">
                <a16:creationId xmlns:a16="http://schemas.microsoft.com/office/drawing/2014/main" id="{ABAE79C2-6E35-37B9-F1DE-2DB2A4096931}"/>
              </a:ext>
            </a:extLst>
          </p:cNvPr>
          <p:cNvSpPr txBox="1"/>
          <p:nvPr/>
        </p:nvSpPr>
        <p:spPr>
          <a:xfrm>
            <a:off x="5553246" y="5689199"/>
            <a:ext cx="6363934" cy="523220"/>
          </a:xfrm>
          <a:prstGeom prst="rect">
            <a:avLst/>
          </a:prstGeom>
          <a:noFill/>
        </p:spPr>
        <p:txBody>
          <a:bodyPr wrap="square">
            <a:spAutoFit/>
          </a:bodyPr>
          <a:lstStyle/>
          <a:p>
            <a:r>
              <a:rPr lang="en-US" altLang="ko-KR" sz="1400" b="0" i="0" dirty="0">
                <a:solidFill>
                  <a:srgbClr val="333333"/>
                </a:solidFill>
                <a:effectLst/>
              </a:rPr>
              <a:t>As a PRA SUB part, it operates before the main relay operates.</a:t>
            </a:r>
          </a:p>
          <a:p>
            <a:r>
              <a:rPr lang="en-US" altLang="ko-KR" sz="1400" b="0" i="0" dirty="0">
                <a:solidFill>
                  <a:srgbClr val="333333"/>
                </a:solidFill>
                <a:effectLst/>
              </a:rPr>
              <a:t>reduces the voltage difference within the circuit to prevent main relay overload.</a:t>
            </a:r>
            <a:endParaRPr lang="ko-KR" altLang="en-US" sz="1400" dirty="0"/>
          </a:p>
        </p:txBody>
      </p:sp>
      <p:sp>
        <p:nvSpPr>
          <p:cNvPr id="17" name="직사각형 16">
            <a:extLst>
              <a:ext uri="{FF2B5EF4-FFF2-40B4-BE49-F238E27FC236}">
                <a16:creationId xmlns:a16="http://schemas.microsoft.com/office/drawing/2014/main" id="{28D4F4AC-D06A-169F-943C-A63DBE648EE6}"/>
              </a:ext>
            </a:extLst>
          </p:cNvPr>
          <p:cNvSpPr/>
          <p:nvPr/>
        </p:nvSpPr>
        <p:spPr>
          <a:xfrm>
            <a:off x="3638349" y="3381562"/>
            <a:ext cx="1434165" cy="959725"/>
          </a:xfrm>
          <a:prstGeom prst="rect">
            <a:avLst/>
          </a:prstGeom>
          <a:noFill/>
          <a:ln w="38100">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9" name="연결선: 꺾임 18">
            <a:extLst>
              <a:ext uri="{FF2B5EF4-FFF2-40B4-BE49-F238E27FC236}">
                <a16:creationId xmlns:a16="http://schemas.microsoft.com/office/drawing/2014/main" id="{7229197E-0941-277B-E0EF-8B84710AA29C}"/>
              </a:ext>
            </a:extLst>
          </p:cNvPr>
          <p:cNvCxnSpPr>
            <a:cxnSpLocks/>
            <a:stCxn id="17" idx="3"/>
            <a:endCxn id="15" idx="1"/>
          </p:cNvCxnSpPr>
          <p:nvPr/>
        </p:nvCxnSpPr>
        <p:spPr>
          <a:xfrm flipV="1">
            <a:off x="5072514" y="2790237"/>
            <a:ext cx="657111" cy="1071188"/>
          </a:xfrm>
          <a:prstGeom prst="bentConnector3">
            <a:avLst/>
          </a:prstGeom>
          <a:ln w="38100">
            <a:solidFill>
              <a:srgbClr val="3A9A2D"/>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0D36DD6C-7E57-484A-4831-FAF450A8BFBC}"/>
              </a:ext>
            </a:extLst>
          </p:cNvPr>
          <p:cNvSpPr txBox="1"/>
          <p:nvPr/>
        </p:nvSpPr>
        <p:spPr>
          <a:xfrm>
            <a:off x="350381" y="4427315"/>
            <a:ext cx="5089276" cy="1846659"/>
          </a:xfrm>
          <a:prstGeom prst="rect">
            <a:avLst/>
          </a:prstGeom>
          <a:noFill/>
        </p:spPr>
        <p:txBody>
          <a:bodyPr wrap="square">
            <a:spAutoFit/>
          </a:bodyPr>
          <a:lstStyle/>
          <a:p>
            <a:r>
              <a:rPr lang="en-US" altLang="ko-KR" sz="1400" b="0" i="0" dirty="0">
                <a:solidFill>
                  <a:srgbClr val="3C4043"/>
                </a:solidFill>
                <a:effectLst/>
                <a:latin typeface="Roboto" panose="02000000000000000000" pitchFamily="2" charset="0"/>
              </a:rPr>
              <a:t>The </a:t>
            </a:r>
            <a:r>
              <a:rPr lang="en-US" altLang="ko-KR" sz="1600" b="1" i="0" dirty="0">
                <a:solidFill>
                  <a:srgbClr val="3C4043"/>
                </a:solidFill>
                <a:effectLst/>
                <a:latin typeface="Roboto" panose="02000000000000000000" pitchFamily="2" charset="0"/>
              </a:rPr>
              <a:t>Power Relay Assembly (PRA) </a:t>
            </a:r>
            <a:r>
              <a:rPr lang="en-US" altLang="ko-KR" sz="1400" b="0" i="0" dirty="0">
                <a:solidFill>
                  <a:srgbClr val="3C4043"/>
                </a:solidFill>
                <a:effectLst/>
                <a:latin typeface="Roboto" panose="02000000000000000000" pitchFamily="2" charset="0"/>
              </a:rPr>
              <a:t>is a component that supplies and cuts off power for discharging or charging the high-voltage battery. </a:t>
            </a:r>
          </a:p>
          <a:p>
            <a:r>
              <a:rPr lang="en-US" altLang="ko-KR" sz="1400" b="0" i="0" dirty="0">
                <a:solidFill>
                  <a:srgbClr val="3C4043"/>
                </a:solidFill>
                <a:effectLst/>
                <a:latin typeface="Roboto" panose="02000000000000000000" pitchFamily="2" charset="0"/>
              </a:rPr>
              <a:t>It is installed in the high-voltage battery system assembly (BSA) and electrically connects the battery and the inverter.</a:t>
            </a:r>
          </a:p>
          <a:p>
            <a:endParaRPr lang="en-US" altLang="ko-KR" sz="1400" b="0" i="0" dirty="0">
              <a:solidFill>
                <a:srgbClr val="3C4043"/>
              </a:solidFill>
              <a:effectLst/>
              <a:latin typeface="Roboto" panose="02000000000000000000" pitchFamily="2" charset="0"/>
            </a:endParaRPr>
          </a:p>
          <a:p>
            <a:r>
              <a:rPr lang="en-US" altLang="ko-KR" sz="1400" b="0" i="0" dirty="0">
                <a:solidFill>
                  <a:srgbClr val="3C4043"/>
                </a:solidFill>
                <a:effectLst/>
                <a:latin typeface="Roboto" panose="02000000000000000000" pitchFamily="2" charset="0"/>
              </a:rPr>
              <a:t>Applicable components include main relay, pre-charge relay, resistor, current sensor, temperature sensor, bus bar, etc. </a:t>
            </a:r>
            <a:endParaRPr lang="ko-KR" altLang="en-US" sz="1400" dirty="0"/>
          </a:p>
        </p:txBody>
      </p:sp>
      <p:sp>
        <p:nvSpPr>
          <p:cNvPr id="27" name="TextBox 26">
            <a:extLst>
              <a:ext uri="{FF2B5EF4-FFF2-40B4-BE49-F238E27FC236}">
                <a16:creationId xmlns:a16="http://schemas.microsoft.com/office/drawing/2014/main" id="{6EB3086A-A22E-CA4B-D013-0C1C6F162F90}"/>
              </a:ext>
            </a:extLst>
          </p:cNvPr>
          <p:cNvSpPr txBox="1"/>
          <p:nvPr/>
        </p:nvSpPr>
        <p:spPr>
          <a:xfrm>
            <a:off x="378069" y="879203"/>
            <a:ext cx="5453771" cy="369332"/>
          </a:xfrm>
          <a:prstGeom prst="rect">
            <a:avLst/>
          </a:prstGeom>
          <a:noFill/>
        </p:spPr>
        <p:txBody>
          <a:bodyPr wrap="square" rtlCol="0">
            <a:spAutoFit/>
          </a:bodyPr>
          <a:lstStyle/>
          <a:p>
            <a:r>
              <a:rPr lang="en-US" altLang="ko-KR" b="1" dirty="0"/>
              <a:t>What is the EPR?</a:t>
            </a:r>
            <a:endParaRPr lang="ko-KR" altLang="en-US" b="1" dirty="0"/>
          </a:p>
        </p:txBody>
      </p:sp>
      <p:sp>
        <p:nvSpPr>
          <p:cNvPr id="28" name="TextBox 27">
            <a:extLst>
              <a:ext uri="{FF2B5EF4-FFF2-40B4-BE49-F238E27FC236}">
                <a16:creationId xmlns:a16="http://schemas.microsoft.com/office/drawing/2014/main" id="{3023A9E3-34B8-ED23-1641-F8F8FBC958D9}"/>
              </a:ext>
            </a:extLst>
          </p:cNvPr>
          <p:cNvSpPr txBox="1"/>
          <p:nvPr/>
        </p:nvSpPr>
        <p:spPr>
          <a:xfrm>
            <a:off x="8073521" y="4850105"/>
            <a:ext cx="1682860" cy="307777"/>
          </a:xfrm>
          <a:prstGeom prst="rect">
            <a:avLst/>
          </a:prstGeom>
          <a:noFill/>
        </p:spPr>
        <p:txBody>
          <a:bodyPr wrap="square">
            <a:spAutoFit/>
          </a:bodyPr>
          <a:lstStyle/>
          <a:p>
            <a:r>
              <a:rPr lang="en-US" altLang="ko-KR" sz="1400" dirty="0"/>
              <a:t>Pre-Charge Relay</a:t>
            </a:r>
            <a:endParaRPr lang="ko-KR" altLang="en-US" sz="1400" dirty="0"/>
          </a:p>
        </p:txBody>
      </p:sp>
      <p:sp>
        <p:nvSpPr>
          <p:cNvPr id="29" name="TextBox 28">
            <a:extLst>
              <a:ext uri="{FF2B5EF4-FFF2-40B4-BE49-F238E27FC236}">
                <a16:creationId xmlns:a16="http://schemas.microsoft.com/office/drawing/2014/main" id="{0F14527A-6518-EE78-AF88-10913A4A2CBB}"/>
              </a:ext>
            </a:extLst>
          </p:cNvPr>
          <p:cNvSpPr txBox="1"/>
          <p:nvPr/>
        </p:nvSpPr>
        <p:spPr>
          <a:xfrm>
            <a:off x="11102948" y="1222965"/>
            <a:ext cx="577516" cy="307777"/>
          </a:xfrm>
          <a:prstGeom prst="rect">
            <a:avLst/>
          </a:prstGeom>
          <a:solidFill>
            <a:srgbClr val="FFFF00"/>
          </a:solidFill>
        </p:spPr>
        <p:txBody>
          <a:bodyPr wrap="square">
            <a:spAutoFit/>
          </a:bodyPr>
          <a:lstStyle/>
          <a:p>
            <a:r>
              <a:rPr lang="en-US" altLang="ko-KR" sz="1400" dirty="0"/>
              <a:t>PRA</a:t>
            </a:r>
            <a:endParaRPr lang="ko-KR" altLang="en-US" sz="1400" dirty="0"/>
          </a:p>
        </p:txBody>
      </p:sp>
      <p:sp>
        <p:nvSpPr>
          <p:cNvPr id="4" name="TextBox 3">
            <a:extLst>
              <a:ext uri="{FF2B5EF4-FFF2-40B4-BE49-F238E27FC236}">
                <a16:creationId xmlns:a16="http://schemas.microsoft.com/office/drawing/2014/main" id="{799625CC-798D-039A-C03A-14088E14D528}"/>
              </a:ext>
            </a:extLst>
          </p:cNvPr>
          <p:cNvSpPr txBox="1"/>
          <p:nvPr/>
        </p:nvSpPr>
        <p:spPr>
          <a:xfrm>
            <a:off x="532431" y="3590963"/>
            <a:ext cx="1724026" cy="461665"/>
          </a:xfrm>
          <a:prstGeom prst="rect">
            <a:avLst/>
          </a:prstGeom>
          <a:noFill/>
        </p:spPr>
        <p:txBody>
          <a:bodyPr wrap="square" rtlCol="0">
            <a:spAutoFit/>
          </a:bodyPr>
          <a:lstStyle/>
          <a:p>
            <a:r>
              <a:rPr lang="en-US" altLang="ko-KR" sz="1200" dirty="0"/>
              <a:t>Around</a:t>
            </a:r>
            <a:r>
              <a:rPr lang="ko-KR" altLang="en-US" sz="1200" dirty="0"/>
              <a:t> </a:t>
            </a:r>
            <a:r>
              <a:rPr lang="en-US" altLang="ko-KR" sz="1200" dirty="0"/>
              <a:t>360V, 60kWh</a:t>
            </a:r>
          </a:p>
          <a:p>
            <a:r>
              <a:rPr lang="en-US" altLang="ko-KR" sz="1200" dirty="0"/>
              <a:t>(for HYUNDAI IONIC)</a:t>
            </a:r>
            <a:endParaRPr lang="ko-KR" altLang="en-US" sz="1200" dirty="0"/>
          </a:p>
        </p:txBody>
      </p:sp>
      <p:sp>
        <p:nvSpPr>
          <p:cNvPr id="5" name="TextBox 4">
            <a:extLst>
              <a:ext uri="{FF2B5EF4-FFF2-40B4-BE49-F238E27FC236}">
                <a16:creationId xmlns:a16="http://schemas.microsoft.com/office/drawing/2014/main" id="{A4720324-3423-87A0-94CE-8410FBD506BF}"/>
              </a:ext>
            </a:extLst>
          </p:cNvPr>
          <p:cNvSpPr txBox="1"/>
          <p:nvPr/>
        </p:nvSpPr>
        <p:spPr>
          <a:xfrm>
            <a:off x="810705" y="1299910"/>
            <a:ext cx="836650" cy="230832"/>
          </a:xfrm>
          <a:prstGeom prst="rect">
            <a:avLst/>
          </a:prstGeom>
          <a:solidFill>
            <a:schemeClr val="bg1"/>
          </a:solidFill>
        </p:spPr>
        <p:txBody>
          <a:bodyPr wrap="square" rtlCol="0">
            <a:spAutoFit/>
          </a:bodyPr>
          <a:lstStyle/>
          <a:p>
            <a:pPr algn="ctr"/>
            <a:r>
              <a:rPr lang="en-US" altLang="ko-KR" sz="900" dirty="0"/>
              <a:t>Battery Cell</a:t>
            </a:r>
            <a:endParaRPr lang="ko-KR" altLang="en-US" sz="900" dirty="0"/>
          </a:p>
        </p:txBody>
      </p:sp>
      <p:sp>
        <p:nvSpPr>
          <p:cNvPr id="8" name="TextBox 7">
            <a:extLst>
              <a:ext uri="{FF2B5EF4-FFF2-40B4-BE49-F238E27FC236}">
                <a16:creationId xmlns:a16="http://schemas.microsoft.com/office/drawing/2014/main" id="{48B55451-F62A-9224-4D78-B0CAF5BA6661}"/>
              </a:ext>
            </a:extLst>
          </p:cNvPr>
          <p:cNvSpPr txBox="1"/>
          <p:nvPr/>
        </p:nvSpPr>
        <p:spPr>
          <a:xfrm>
            <a:off x="1866411" y="1299910"/>
            <a:ext cx="1032228" cy="230832"/>
          </a:xfrm>
          <a:prstGeom prst="rect">
            <a:avLst/>
          </a:prstGeom>
          <a:solidFill>
            <a:schemeClr val="bg1"/>
          </a:solidFill>
        </p:spPr>
        <p:txBody>
          <a:bodyPr wrap="square" rtlCol="0">
            <a:spAutoFit/>
          </a:bodyPr>
          <a:lstStyle/>
          <a:p>
            <a:pPr algn="ctr"/>
            <a:r>
              <a:rPr lang="en-US" altLang="ko-KR" sz="900" dirty="0"/>
              <a:t>Battery Module</a:t>
            </a:r>
            <a:endParaRPr lang="ko-KR" altLang="en-US" sz="900" dirty="0"/>
          </a:p>
        </p:txBody>
      </p:sp>
      <p:sp>
        <p:nvSpPr>
          <p:cNvPr id="11" name="TextBox 10">
            <a:extLst>
              <a:ext uri="{FF2B5EF4-FFF2-40B4-BE49-F238E27FC236}">
                <a16:creationId xmlns:a16="http://schemas.microsoft.com/office/drawing/2014/main" id="{1EBC236D-95B0-6B78-BA73-4DE5AA5C6025}"/>
              </a:ext>
            </a:extLst>
          </p:cNvPr>
          <p:cNvSpPr txBox="1"/>
          <p:nvPr/>
        </p:nvSpPr>
        <p:spPr>
          <a:xfrm>
            <a:off x="4282964" y="1149461"/>
            <a:ext cx="1032228" cy="230832"/>
          </a:xfrm>
          <a:prstGeom prst="rect">
            <a:avLst/>
          </a:prstGeom>
          <a:solidFill>
            <a:schemeClr val="bg1"/>
          </a:solidFill>
        </p:spPr>
        <p:txBody>
          <a:bodyPr wrap="square" rtlCol="0">
            <a:spAutoFit/>
          </a:bodyPr>
          <a:lstStyle/>
          <a:p>
            <a:pPr algn="ctr"/>
            <a:r>
              <a:rPr lang="en-US" altLang="ko-KR" sz="900" dirty="0"/>
              <a:t>Cooling System</a:t>
            </a:r>
            <a:endParaRPr lang="ko-KR" altLang="en-US" sz="900" dirty="0"/>
          </a:p>
        </p:txBody>
      </p:sp>
      <p:sp>
        <p:nvSpPr>
          <p:cNvPr id="13" name="TextBox 12">
            <a:extLst>
              <a:ext uri="{FF2B5EF4-FFF2-40B4-BE49-F238E27FC236}">
                <a16:creationId xmlns:a16="http://schemas.microsoft.com/office/drawing/2014/main" id="{EF89A81D-B461-798B-34FE-81D2463D501E}"/>
              </a:ext>
            </a:extLst>
          </p:cNvPr>
          <p:cNvSpPr txBox="1"/>
          <p:nvPr/>
        </p:nvSpPr>
        <p:spPr>
          <a:xfrm>
            <a:off x="5764186" y="2332557"/>
            <a:ext cx="663627" cy="646331"/>
          </a:xfrm>
          <a:prstGeom prst="rect">
            <a:avLst/>
          </a:prstGeom>
          <a:solidFill>
            <a:schemeClr val="bg1"/>
          </a:solidFill>
        </p:spPr>
        <p:txBody>
          <a:bodyPr wrap="square" rtlCol="0">
            <a:spAutoFit/>
          </a:bodyPr>
          <a:lstStyle/>
          <a:p>
            <a:pPr algn="ctr"/>
            <a:r>
              <a:rPr lang="en-US" altLang="ko-KR" sz="900" dirty="0"/>
              <a:t>High Voltage</a:t>
            </a:r>
          </a:p>
          <a:p>
            <a:pPr algn="ctr"/>
            <a:r>
              <a:rPr lang="en-US" altLang="ko-KR" sz="900" dirty="0"/>
              <a:t>Junction Box</a:t>
            </a:r>
            <a:endParaRPr lang="ko-KR" altLang="en-US" sz="900" dirty="0"/>
          </a:p>
        </p:txBody>
      </p:sp>
      <p:sp>
        <p:nvSpPr>
          <p:cNvPr id="20" name="TextBox 19">
            <a:extLst>
              <a:ext uri="{FF2B5EF4-FFF2-40B4-BE49-F238E27FC236}">
                <a16:creationId xmlns:a16="http://schemas.microsoft.com/office/drawing/2014/main" id="{53C365EB-1D45-2918-5910-AA3F5953EF5E}"/>
              </a:ext>
            </a:extLst>
          </p:cNvPr>
          <p:cNvSpPr txBox="1"/>
          <p:nvPr/>
        </p:nvSpPr>
        <p:spPr>
          <a:xfrm>
            <a:off x="6645077" y="1677693"/>
            <a:ext cx="1477749" cy="230832"/>
          </a:xfrm>
          <a:prstGeom prst="rect">
            <a:avLst/>
          </a:prstGeom>
          <a:solidFill>
            <a:schemeClr val="bg1"/>
          </a:solidFill>
        </p:spPr>
        <p:txBody>
          <a:bodyPr wrap="square" rtlCol="0">
            <a:spAutoFit/>
          </a:bodyPr>
          <a:lstStyle/>
          <a:p>
            <a:pPr algn="ctr"/>
            <a:r>
              <a:rPr lang="en-US" altLang="ko-KR" sz="900" dirty="0"/>
              <a:t>Fast Charging Relay(+)</a:t>
            </a:r>
            <a:endParaRPr lang="ko-KR" altLang="en-US" sz="900" dirty="0"/>
          </a:p>
        </p:txBody>
      </p:sp>
      <p:sp>
        <p:nvSpPr>
          <p:cNvPr id="23" name="TextBox 22">
            <a:extLst>
              <a:ext uri="{FF2B5EF4-FFF2-40B4-BE49-F238E27FC236}">
                <a16:creationId xmlns:a16="http://schemas.microsoft.com/office/drawing/2014/main" id="{523C9872-A5A2-6EB4-880B-48746E1914E7}"/>
              </a:ext>
            </a:extLst>
          </p:cNvPr>
          <p:cNvSpPr txBox="1"/>
          <p:nvPr/>
        </p:nvSpPr>
        <p:spPr>
          <a:xfrm>
            <a:off x="6595772" y="3772954"/>
            <a:ext cx="1477749" cy="230832"/>
          </a:xfrm>
          <a:prstGeom prst="rect">
            <a:avLst/>
          </a:prstGeom>
          <a:solidFill>
            <a:schemeClr val="bg1"/>
          </a:solidFill>
        </p:spPr>
        <p:txBody>
          <a:bodyPr wrap="square" rtlCol="0">
            <a:spAutoFit/>
          </a:bodyPr>
          <a:lstStyle/>
          <a:p>
            <a:pPr algn="ctr"/>
            <a:r>
              <a:rPr lang="en-US" altLang="ko-KR" sz="900" dirty="0"/>
              <a:t>Fast Charging Relay(-)</a:t>
            </a:r>
            <a:endParaRPr lang="ko-KR" altLang="en-US" sz="900" dirty="0"/>
          </a:p>
        </p:txBody>
      </p:sp>
      <p:sp>
        <p:nvSpPr>
          <p:cNvPr id="24" name="TextBox 23">
            <a:extLst>
              <a:ext uri="{FF2B5EF4-FFF2-40B4-BE49-F238E27FC236}">
                <a16:creationId xmlns:a16="http://schemas.microsoft.com/office/drawing/2014/main" id="{C9030AD0-707B-0125-6EE5-BD214BDA6572}"/>
              </a:ext>
            </a:extLst>
          </p:cNvPr>
          <p:cNvSpPr txBox="1"/>
          <p:nvPr/>
        </p:nvSpPr>
        <p:spPr>
          <a:xfrm>
            <a:off x="8215136" y="1677693"/>
            <a:ext cx="913533" cy="230832"/>
          </a:xfrm>
          <a:prstGeom prst="rect">
            <a:avLst/>
          </a:prstGeom>
          <a:solidFill>
            <a:schemeClr val="bg1"/>
          </a:solidFill>
        </p:spPr>
        <p:txBody>
          <a:bodyPr wrap="square" rtlCol="0">
            <a:spAutoFit/>
          </a:bodyPr>
          <a:lstStyle/>
          <a:p>
            <a:pPr algn="ctr"/>
            <a:r>
              <a:rPr lang="en-US" altLang="ko-KR" sz="900" dirty="0"/>
              <a:t>Main Relay(+)</a:t>
            </a:r>
            <a:endParaRPr lang="ko-KR" altLang="en-US" sz="900" dirty="0"/>
          </a:p>
        </p:txBody>
      </p:sp>
      <p:sp>
        <p:nvSpPr>
          <p:cNvPr id="25" name="TextBox 24">
            <a:extLst>
              <a:ext uri="{FF2B5EF4-FFF2-40B4-BE49-F238E27FC236}">
                <a16:creationId xmlns:a16="http://schemas.microsoft.com/office/drawing/2014/main" id="{C31F6323-7D3C-7FBB-79C8-4BA1A95DF7A4}"/>
              </a:ext>
            </a:extLst>
          </p:cNvPr>
          <p:cNvSpPr txBox="1"/>
          <p:nvPr/>
        </p:nvSpPr>
        <p:spPr>
          <a:xfrm>
            <a:off x="8158574" y="3718633"/>
            <a:ext cx="913533" cy="230832"/>
          </a:xfrm>
          <a:prstGeom prst="rect">
            <a:avLst/>
          </a:prstGeom>
          <a:solidFill>
            <a:schemeClr val="bg1"/>
          </a:solidFill>
        </p:spPr>
        <p:txBody>
          <a:bodyPr wrap="square" rtlCol="0">
            <a:spAutoFit/>
          </a:bodyPr>
          <a:lstStyle/>
          <a:p>
            <a:pPr algn="ctr"/>
            <a:r>
              <a:rPr lang="en-US" altLang="ko-KR" sz="900" dirty="0"/>
              <a:t>Main Relay(-)</a:t>
            </a:r>
            <a:endParaRPr lang="ko-KR" altLang="en-US" sz="900" dirty="0"/>
          </a:p>
        </p:txBody>
      </p:sp>
      <p:sp>
        <p:nvSpPr>
          <p:cNvPr id="26" name="TextBox 25">
            <a:extLst>
              <a:ext uri="{FF2B5EF4-FFF2-40B4-BE49-F238E27FC236}">
                <a16:creationId xmlns:a16="http://schemas.microsoft.com/office/drawing/2014/main" id="{B62DC27F-81D6-F960-D1C3-9023C721D1F6}"/>
              </a:ext>
            </a:extLst>
          </p:cNvPr>
          <p:cNvSpPr txBox="1"/>
          <p:nvPr/>
        </p:nvSpPr>
        <p:spPr>
          <a:xfrm>
            <a:off x="9197922" y="1677693"/>
            <a:ext cx="1466626" cy="230832"/>
          </a:xfrm>
          <a:prstGeom prst="rect">
            <a:avLst/>
          </a:prstGeom>
          <a:solidFill>
            <a:schemeClr val="bg1"/>
          </a:solidFill>
        </p:spPr>
        <p:txBody>
          <a:bodyPr wrap="square" rtlCol="0">
            <a:spAutoFit/>
          </a:bodyPr>
          <a:lstStyle/>
          <a:p>
            <a:pPr algn="ctr"/>
            <a:r>
              <a:rPr lang="en-US" altLang="ko-KR" sz="900" dirty="0"/>
              <a:t>High voltage heater relay</a:t>
            </a:r>
            <a:endParaRPr lang="ko-KR" altLang="en-US" sz="900" dirty="0"/>
          </a:p>
        </p:txBody>
      </p:sp>
      <p:sp>
        <p:nvSpPr>
          <p:cNvPr id="30" name="TextBox 29">
            <a:extLst>
              <a:ext uri="{FF2B5EF4-FFF2-40B4-BE49-F238E27FC236}">
                <a16:creationId xmlns:a16="http://schemas.microsoft.com/office/drawing/2014/main" id="{44D65CF0-F8E7-6B41-8F17-62528DA29C27}"/>
              </a:ext>
            </a:extLst>
          </p:cNvPr>
          <p:cNvSpPr txBox="1"/>
          <p:nvPr/>
        </p:nvSpPr>
        <p:spPr>
          <a:xfrm>
            <a:off x="10468920" y="2299988"/>
            <a:ext cx="922786" cy="369332"/>
          </a:xfrm>
          <a:prstGeom prst="rect">
            <a:avLst/>
          </a:prstGeom>
          <a:solidFill>
            <a:schemeClr val="bg1"/>
          </a:solidFill>
        </p:spPr>
        <p:txBody>
          <a:bodyPr wrap="square" rtlCol="0">
            <a:spAutoFit/>
          </a:bodyPr>
          <a:lstStyle/>
          <a:p>
            <a:pPr algn="ctr"/>
            <a:r>
              <a:rPr lang="en-US" altLang="ko-KR" sz="900" dirty="0"/>
              <a:t>High voltage </a:t>
            </a:r>
          </a:p>
          <a:p>
            <a:pPr algn="ctr"/>
            <a:r>
              <a:rPr lang="en-US" altLang="ko-KR" sz="900" dirty="0"/>
              <a:t>battery fuse</a:t>
            </a:r>
            <a:endParaRPr lang="ko-KR" altLang="en-US" sz="900" dirty="0"/>
          </a:p>
        </p:txBody>
      </p:sp>
      <p:sp>
        <p:nvSpPr>
          <p:cNvPr id="31" name="TextBox 30">
            <a:extLst>
              <a:ext uri="{FF2B5EF4-FFF2-40B4-BE49-F238E27FC236}">
                <a16:creationId xmlns:a16="http://schemas.microsoft.com/office/drawing/2014/main" id="{A033E715-06E6-42CB-CDFB-6468782EAD0B}"/>
              </a:ext>
            </a:extLst>
          </p:cNvPr>
          <p:cNvSpPr txBox="1"/>
          <p:nvPr/>
        </p:nvSpPr>
        <p:spPr>
          <a:xfrm>
            <a:off x="10468920" y="2675978"/>
            <a:ext cx="922786" cy="369332"/>
          </a:xfrm>
          <a:prstGeom prst="rect">
            <a:avLst/>
          </a:prstGeom>
          <a:solidFill>
            <a:schemeClr val="bg1"/>
          </a:solidFill>
        </p:spPr>
        <p:txBody>
          <a:bodyPr wrap="square" rtlCol="0">
            <a:spAutoFit/>
          </a:bodyPr>
          <a:lstStyle/>
          <a:p>
            <a:pPr algn="ctr"/>
            <a:r>
              <a:rPr lang="en-US" altLang="ko-KR" sz="900" dirty="0"/>
              <a:t>Pre-Charge Relay</a:t>
            </a:r>
            <a:endParaRPr lang="ko-KR" altLang="en-US" sz="900" dirty="0"/>
          </a:p>
        </p:txBody>
      </p:sp>
      <p:sp>
        <p:nvSpPr>
          <p:cNvPr id="32" name="TextBox 31">
            <a:extLst>
              <a:ext uri="{FF2B5EF4-FFF2-40B4-BE49-F238E27FC236}">
                <a16:creationId xmlns:a16="http://schemas.microsoft.com/office/drawing/2014/main" id="{7645FBEA-69F2-B3D8-B2EF-238AC68E30AE}"/>
              </a:ext>
            </a:extLst>
          </p:cNvPr>
          <p:cNvSpPr txBox="1"/>
          <p:nvPr/>
        </p:nvSpPr>
        <p:spPr>
          <a:xfrm>
            <a:off x="10464131" y="3141291"/>
            <a:ext cx="922786" cy="369332"/>
          </a:xfrm>
          <a:prstGeom prst="rect">
            <a:avLst/>
          </a:prstGeom>
          <a:solidFill>
            <a:schemeClr val="bg1"/>
          </a:solidFill>
        </p:spPr>
        <p:txBody>
          <a:bodyPr wrap="square" rtlCol="0">
            <a:spAutoFit/>
          </a:bodyPr>
          <a:lstStyle/>
          <a:p>
            <a:pPr algn="ctr"/>
            <a:r>
              <a:rPr lang="en-US" altLang="ko-KR" sz="900" dirty="0"/>
              <a:t>Current Sensor</a:t>
            </a:r>
            <a:endParaRPr lang="ko-KR" altLang="en-US" sz="900" dirty="0"/>
          </a:p>
        </p:txBody>
      </p:sp>
      <p:sp>
        <p:nvSpPr>
          <p:cNvPr id="33" name="TextBox 32">
            <a:extLst>
              <a:ext uri="{FF2B5EF4-FFF2-40B4-BE49-F238E27FC236}">
                <a16:creationId xmlns:a16="http://schemas.microsoft.com/office/drawing/2014/main" id="{D1B34B96-9575-F697-273C-993C809E39C5}"/>
              </a:ext>
            </a:extLst>
          </p:cNvPr>
          <p:cNvSpPr txBox="1"/>
          <p:nvPr/>
        </p:nvSpPr>
        <p:spPr>
          <a:xfrm>
            <a:off x="8960879" y="3711621"/>
            <a:ext cx="1333332" cy="230832"/>
          </a:xfrm>
          <a:prstGeom prst="rect">
            <a:avLst/>
          </a:prstGeom>
          <a:solidFill>
            <a:schemeClr val="bg1"/>
          </a:solidFill>
        </p:spPr>
        <p:txBody>
          <a:bodyPr wrap="square" rtlCol="0">
            <a:spAutoFit/>
          </a:bodyPr>
          <a:lstStyle/>
          <a:p>
            <a:pPr algn="ctr"/>
            <a:r>
              <a:rPr lang="en-US" altLang="ko-KR" sz="900" dirty="0"/>
              <a:t>Pre-charge Resistor</a:t>
            </a:r>
            <a:endParaRPr lang="ko-KR" altLang="en-US" sz="900" dirty="0"/>
          </a:p>
        </p:txBody>
      </p:sp>
      <p:sp>
        <p:nvSpPr>
          <p:cNvPr id="36" name="직사각형 35">
            <a:extLst>
              <a:ext uri="{FF2B5EF4-FFF2-40B4-BE49-F238E27FC236}">
                <a16:creationId xmlns:a16="http://schemas.microsoft.com/office/drawing/2014/main" id="{D9CB09F7-1125-3670-A53F-23AE52C42005}"/>
              </a:ext>
            </a:extLst>
          </p:cNvPr>
          <p:cNvSpPr/>
          <p:nvPr/>
        </p:nvSpPr>
        <p:spPr>
          <a:xfrm>
            <a:off x="8115245" y="3681870"/>
            <a:ext cx="92310" cy="66659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7" name="직사각형 36">
            <a:extLst>
              <a:ext uri="{FF2B5EF4-FFF2-40B4-BE49-F238E27FC236}">
                <a16:creationId xmlns:a16="http://schemas.microsoft.com/office/drawing/2014/main" id="{17515691-17CC-85BA-1CC9-3D25FD0E41E8}"/>
              </a:ext>
            </a:extLst>
          </p:cNvPr>
          <p:cNvSpPr/>
          <p:nvPr/>
        </p:nvSpPr>
        <p:spPr>
          <a:xfrm>
            <a:off x="8215135" y="3920939"/>
            <a:ext cx="3186955" cy="81644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5" name="직사각형 14">
            <a:extLst>
              <a:ext uri="{FF2B5EF4-FFF2-40B4-BE49-F238E27FC236}">
                <a16:creationId xmlns:a16="http://schemas.microsoft.com/office/drawing/2014/main" id="{7BB3764B-3C8F-4073-3B47-3839A537DF7B}"/>
              </a:ext>
            </a:extLst>
          </p:cNvPr>
          <p:cNvSpPr/>
          <p:nvPr/>
        </p:nvSpPr>
        <p:spPr>
          <a:xfrm>
            <a:off x="5729625" y="1210907"/>
            <a:ext cx="5965070" cy="3158660"/>
          </a:xfrm>
          <a:prstGeom prst="rect">
            <a:avLst/>
          </a:prstGeom>
          <a:noFill/>
          <a:ln w="1905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12" name="연결선: 꺾임 11">
            <a:extLst>
              <a:ext uri="{FF2B5EF4-FFF2-40B4-BE49-F238E27FC236}">
                <a16:creationId xmlns:a16="http://schemas.microsoft.com/office/drawing/2014/main" id="{D6C036EC-5C0E-6034-FFBC-6F0E4FA62214}"/>
              </a:ext>
            </a:extLst>
          </p:cNvPr>
          <p:cNvCxnSpPr>
            <a:cxnSpLocks/>
            <a:stCxn id="7" idx="3"/>
            <a:endCxn id="10" idx="2"/>
          </p:cNvCxnSpPr>
          <p:nvPr/>
        </p:nvCxnSpPr>
        <p:spPr>
          <a:xfrm flipV="1">
            <a:off x="8122825" y="2859398"/>
            <a:ext cx="1570709" cy="2335837"/>
          </a:xfrm>
          <a:prstGeom prst="bentConnector2">
            <a:avLst/>
          </a:prstGeom>
          <a:ln w="38100">
            <a:solidFill>
              <a:srgbClr val="00B050"/>
            </a:solidFill>
            <a:headEnd type="none" w="med" len="med"/>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722093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9" name="그림 1048">
            <a:extLst>
              <a:ext uri="{FF2B5EF4-FFF2-40B4-BE49-F238E27FC236}">
                <a16:creationId xmlns:a16="http://schemas.microsoft.com/office/drawing/2014/main" id="{1992BF93-DB6D-4F0B-6C38-6D99A3D9ABA1}"/>
              </a:ext>
            </a:extLst>
          </p:cNvPr>
          <p:cNvPicPr>
            <a:picLocks noChangeAspect="1"/>
          </p:cNvPicPr>
          <p:nvPr/>
        </p:nvPicPr>
        <p:blipFill>
          <a:blip r:embed="rId3"/>
          <a:stretch>
            <a:fillRect/>
          </a:stretch>
        </p:blipFill>
        <p:spPr>
          <a:xfrm>
            <a:off x="3456647" y="1756694"/>
            <a:ext cx="5217026" cy="4151480"/>
          </a:xfrm>
          <a:prstGeom prst="rect">
            <a:avLst/>
          </a:prstGeom>
        </p:spPr>
      </p:pic>
      <p:sp>
        <p:nvSpPr>
          <p:cNvPr id="2" name="제목 1">
            <a:extLst>
              <a:ext uri="{FF2B5EF4-FFF2-40B4-BE49-F238E27FC236}">
                <a16:creationId xmlns:a16="http://schemas.microsoft.com/office/drawing/2014/main" id="{003431D9-68B7-5B4A-0BE2-F94747BD256E}"/>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296E9E84-97B9-76BC-23AB-A1A310F2FB6F}"/>
              </a:ext>
            </a:extLst>
          </p:cNvPr>
          <p:cNvSpPr>
            <a:spLocks noGrp="1"/>
          </p:cNvSpPr>
          <p:nvPr>
            <p:ph type="sldNum" sz="quarter" idx="10"/>
          </p:nvPr>
        </p:nvSpPr>
        <p:spPr/>
        <p:txBody>
          <a:bodyPr/>
          <a:lstStyle/>
          <a:p>
            <a:fld id="{584EAAFE-CFE5-40AD-8E95-5BFF290DC5CF}" type="slidenum">
              <a:rPr kumimoji="1" lang="ja-JP" altLang="en-US" smtClean="0"/>
              <a:pPr/>
              <a:t>18</a:t>
            </a:fld>
            <a:endParaRPr kumimoji="1" lang="ja-JP" altLang="en-US"/>
          </a:p>
        </p:txBody>
      </p:sp>
      <p:sp>
        <p:nvSpPr>
          <p:cNvPr id="7" name="TextBox 6">
            <a:extLst>
              <a:ext uri="{FF2B5EF4-FFF2-40B4-BE49-F238E27FC236}">
                <a16:creationId xmlns:a16="http://schemas.microsoft.com/office/drawing/2014/main" id="{BF14EFC9-9EF6-F2C5-545A-23AAF42D26FB}"/>
              </a:ext>
            </a:extLst>
          </p:cNvPr>
          <p:cNvSpPr txBox="1"/>
          <p:nvPr/>
        </p:nvSpPr>
        <p:spPr>
          <a:xfrm>
            <a:off x="378069" y="879203"/>
            <a:ext cx="5453771" cy="369332"/>
          </a:xfrm>
          <a:prstGeom prst="rect">
            <a:avLst/>
          </a:prstGeom>
          <a:noFill/>
        </p:spPr>
        <p:txBody>
          <a:bodyPr wrap="square" rtlCol="0">
            <a:spAutoFit/>
          </a:bodyPr>
          <a:lstStyle/>
          <a:p>
            <a:r>
              <a:rPr lang="en-US" altLang="ko-KR" b="1" dirty="0"/>
              <a:t>DL950 Modules for DUT test solution </a:t>
            </a:r>
            <a:endParaRPr lang="ko-KR" altLang="en-US" b="1" dirty="0"/>
          </a:p>
        </p:txBody>
      </p:sp>
      <p:pic>
        <p:nvPicPr>
          <p:cNvPr id="19" name="Picture 2">
            <a:extLst>
              <a:ext uri="{FF2B5EF4-FFF2-40B4-BE49-F238E27FC236}">
                <a16:creationId xmlns:a16="http://schemas.microsoft.com/office/drawing/2014/main" id="{19484319-372F-B1DB-3059-3C328C02EB3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30050" y="1998274"/>
            <a:ext cx="635510" cy="1407176"/>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Featured product image">
            <a:extLst>
              <a:ext uri="{FF2B5EF4-FFF2-40B4-BE49-F238E27FC236}">
                <a16:creationId xmlns:a16="http://schemas.microsoft.com/office/drawing/2014/main" id="{98D59F8D-90EB-15A8-965F-ADA4D304421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107107" y="4674746"/>
            <a:ext cx="626416" cy="1414592"/>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6" descr="Featured product image">
            <a:extLst>
              <a:ext uri="{FF2B5EF4-FFF2-40B4-BE49-F238E27FC236}">
                <a16:creationId xmlns:a16="http://schemas.microsoft.com/office/drawing/2014/main" id="{B2571FC0-685E-2238-C48A-408D66B7F6F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910677" y="1967670"/>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0F073AEA-DAA6-B721-6569-BBCD3425B60F}"/>
              </a:ext>
            </a:extLst>
          </p:cNvPr>
          <p:cNvSpPr txBox="1"/>
          <p:nvPr/>
        </p:nvSpPr>
        <p:spPr>
          <a:xfrm>
            <a:off x="313395" y="1665016"/>
            <a:ext cx="2622295" cy="261610"/>
          </a:xfrm>
          <a:prstGeom prst="rect">
            <a:avLst/>
          </a:prstGeom>
          <a:noFill/>
        </p:spPr>
        <p:txBody>
          <a:bodyPr wrap="square">
            <a:spAutoFit/>
          </a:bodyPr>
          <a:lstStyle/>
          <a:p>
            <a:pPr algn="l"/>
            <a:r>
              <a:rPr lang="en-US" altLang="ko-KR" sz="1100" i="0" dirty="0">
                <a:effectLst/>
                <a:latin typeface="Helvetica Neue"/>
              </a:rPr>
              <a:t>720268 High Voltage Module 1MS/s</a:t>
            </a:r>
          </a:p>
        </p:txBody>
      </p:sp>
      <p:sp>
        <p:nvSpPr>
          <p:cNvPr id="25" name="TextBox 24">
            <a:extLst>
              <a:ext uri="{FF2B5EF4-FFF2-40B4-BE49-F238E27FC236}">
                <a16:creationId xmlns:a16="http://schemas.microsoft.com/office/drawing/2014/main" id="{E512F176-9E28-E763-2E00-5D60B1C99385}"/>
              </a:ext>
            </a:extLst>
          </p:cNvPr>
          <p:cNvSpPr txBox="1"/>
          <p:nvPr/>
        </p:nvSpPr>
        <p:spPr>
          <a:xfrm>
            <a:off x="313395" y="4342016"/>
            <a:ext cx="2622294"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sp>
        <p:nvSpPr>
          <p:cNvPr id="26" name="TextBox 25">
            <a:extLst>
              <a:ext uri="{FF2B5EF4-FFF2-40B4-BE49-F238E27FC236}">
                <a16:creationId xmlns:a16="http://schemas.microsoft.com/office/drawing/2014/main" id="{E3DA5F87-0349-67BC-9FE7-9D96BAA6B10E}"/>
              </a:ext>
            </a:extLst>
          </p:cNvPr>
          <p:cNvSpPr txBox="1"/>
          <p:nvPr/>
        </p:nvSpPr>
        <p:spPr>
          <a:xfrm>
            <a:off x="8560955" y="1665016"/>
            <a:ext cx="3356225" cy="261610"/>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cxnSp>
        <p:nvCxnSpPr>
          <p:cNvPr id="1055" name="직선 화살표 연결선 1054">
            <a:extLst>
              <a:ext uri="{FF2B5EF4-FFF2-40B4-BE49-F238E27FC236}">
                <a16:creationId xmlns:a16="http://schemas.microsoft.com/office/drawing/2014/main" id="{A302CE1F-20F2-BB27-2942-B27056482574}"/>
              </a:ext>
            </a:extLst>
          </p:cNvPr>
          <p:cNvCxnSpPr/>
          <p:nvPr/>
        </p:nvCxnSpPr>
        <p:spPr>
          <a:xfrm>
            <a:off x="5273040" y="3078480"/>
            <a:ext cx="0" cy="1343438"/>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3" name="타원 1052">
            <a:extLst>
              <a:ext uri="{FF2B5EF4-FFF2-40B4-BE49-F238E27FC236}">
                <a16:creationId xmlns:a16="http://schemas.microsoft.com/office/drawing/2014/main" id="{707B732C-EDBE-7F7A-F07B-A6D8E16E040F}"/>
              </a:ext>
            </a:extLst>
          </p:cNvPr>
          <p:cNvSpPr/>
          <p:nvPr/>
        </p:nvSpPr>
        <p:spPr>
          <a:xfrm>
            <a:off x="5130800" y="355600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6" name="TextBox 1055">
            <a:extLst>
              <a:ext uri="{FF2B5EF4-FFF2-40B4-BE49-F238E27FC236}">
                <a16:creationId xmlns:a16="http://schemas.microsoft.com/office/drawing/2014/main" id="{54B0470E-D837-C3B8-C544-BBFC66D3F5FF}"/>
              </a:ext>
            </a:extLst>
          </p:cNvPr>
          <p:cNvSpPr txBox="1"/>
          <p:nvPr/>
        </p:nvSpPr>
        <p:spPr>
          <a:xfrm>
            <a:off x="5112821" y="3596655"/>
            <a:ext cx="350917" cy="215444"/>
          </a:xfrm>
          <a:prstGeom prst="rect">
            <a:avLst/>
          </a:prstGeom>
          <a:noFill/>
        </p:spPr>
        <p:txBody>
          <a:bodyPr wrap="square">
            <a:spAutoFit/>
          </a:bodyPr>
          <a:lstStyle/>
          <a:p>
            <a:pPr algn="l"/>
            <a:r>
              <a:rPr lang="da-DK" altLang="ko-KR" sz="800" i="0" dirty="0">
                <a:effectLst/>
                <a:latin typeface="Helvetica Neue"/>
              </a:rPr>
              <a:t>Vin</a:t>
            </a:r>
          </a:p>
        </p:txBody>
      </p:sp>
      <p:cxnSp>
        <p:nvCxnSpPr>
          <p:cNvPr id="1057" name="직선 화살표 연결선 1056">
            <a:extLst>
              <a:ext uri="{FF2B5EF4-FFF2-40B4-BE49-F238E27FC236}">
                <a16:creationId xmlns:a16="http://schemas.microsoft.com/office/drawing/2014/main" id="{295413F0-03A6-BA0A-03DD-2427FC091A1B}"/>
              </a:ext>
            </a:extLst>
          </p:cNvPr>
          <p:cNvCxnSpPr>
            <a:cxnSpLocks/>
          </p:cNvCxnSpPr>
          <p:nvPr/>
        </p:nvCxnSpPr>
        <p:spPr>
          <a:xfrm>
            <a:off x="7381732" y="2590800"/>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58" name="타원 1057">
            <a:extLst>
              <a:ext uri="{FF2B5EF4-FFF2-40B4-BE49-F238E27FC236}">
                <a16:creationId xmlns:a16="http://schemas.microsoft.com/office/drawing/2014/main" id="{8EF61564-1DB8-EFEE-B5AE-B83B0B871998}"/>
              </a:ext>
            </a:extLst>
          </p:cNvPr>
          <p:cNvSpPr/>
          <p:nvPr/>
        </p:nvSpPr>
        <p:spPr>
          <a:xfrm>
            <a:off x="7244572" y="3078480"/>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59" name="TextBox 1058">
            <a:extLst>
              <a:ext uri="{FF2B5EF4-FFF2-40B4-BE49-F238E27FC236}">
                <a16:creationId xmlns:a16="http://schemas.microsoft.com/office/drawing/2014/main" id="{2AF9C156-C2E0-5910-B737-968032D2147D}"/>
              </a:ext>
            </a:extLst>
          </p:cNvPr>
          <p:cNvSpPr txBox="1"/>
          <p:nvPr/>
        </p:nvSpPr>
        <p:spPr>
          <a:xfrm>
            <a:off x="7185953" y="3119135"/>
            <a:ext cx="473497" cy="215444"/>
          </a:xfrm>
          <a:prstGeom prst="rect">
            <a:avLst/>
          </a:prstGeom>
          <a:noFill/>
        </p:spPr>
        <p:txBody>
          <a:bodyPr wrap="square">
            <a:spAutoFit/>
          </a:bodyPr>
          <a:lstStyle/>
          <a:p>
            <a:pPr algn="l"/>
            <a:r>
              <a:rPr lang="da-DK" altLang="ko-KR" sz="800" i="0" dirty="0">
                <a:effectLst/>
                <a:latin typeface="Helvetica Neue"/>
              </a:rPr>
              <a:t>Vout</a:t>
            </a:r>
          </a:p>
        </p:txBody>
      </p:sp>
      <p:cxnSp>
        <p:nvCxnSpPr>
          <p:cNvPr id="1062" name="직선 화살표 연결선 1061">
            <a:extLst>
              <a:ext uri="{FF2B5EF4-FFF2-40B4-BE49-F238E27FC236}">
                <a16:creationId xmlns:a16="http://schemas.microsoft.com/office/drawing/2014/main" id="{73902CF2-4C3B-DC4D-EA19-99A6C4A545F6}"/>
              </a:ext>
            </a:extLst>
          </p:cNvPr>
          <p:cNvCxnSpPr>
            <a:cxnSpLocks/>
          </p:cNvCxnSpPr>
          <p:nvPr/>
        </p:nvCxnSpPr>
        <p:spPr>
          <a:xfrm>
            <a:off x="8057829" y="2558192"/>
            <a:ext cx="0" cy="2001520"/>
          </a:xfrm>
          <a:prstGeom prst="straightConnector1">
            <a:avLst/>
          </a:prstGeom>
          <a:ln w="19050">
            <a:solidFill>
              <a:srgbClr val="3A9A2D"/>
            </a:solidFill>
            <a:headEnd type="triangle"/>
            <a:tailEnd type="triangle"/>
          </a:ln>
        </p:spPr>
        <p:style>
          <a:lnRef idx="1">
            <a:schemeClr val="accent4"/>
          </a:lnRef>
          <a:fillRef idx="0">
            <a:schemeClr val="accent4"/>
          </a:fillRef>
          <a:effectRef idx="0">
            <a:schemeClr val="accent4"/>
          </a:effectRef>
          <a:fontRef idx="minor">
            <a:schemeClr val="tx1"/>
          </a:fontRef>
        </p:style>
      </p:cxnSp>
      <p:sp>
        <p:nvSpPr>
          <p:cNvPr id="1063" name="타원 1062">
            <a:extLst>
              <a:ext uri="{FF2B5EF4-FFF2-40B4-BE49-F238E27FC236}">
                <a16:creationId xmlns:a16="http://schemas.microsoft.com/office/drawing/2014/main" id="{87A3DC53-DBC5-931D-EDF2-24FAB7BDA62F}"/>
              </a:ext>
            </a:extLst>
          </p:cNvPr>
          <p:cNvSpPr/>
          <p:nvPr/>
        </p:nvSpPr>
        <p:spPr>
          <a:xfrm>
            <a:off x="7920669" y="3553872"/>
            <a:ext cx="274320" cy="296754"/>
          </a:xfrm>
          <a:prstGeom prst="ellipse">
            <a:avLst/>
          </a:prstGeom>
          <a:solidFill>
            <a:srgbClr val="00B050"/>
          </a:solidFill>
          <a:ln>
            <a:solidFill>
              <a:srgbClr val="3A9A2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4" name="TextBox 1063">
            <a:extLst>
              <a:ext uri="{FF2B5EF4-FFF2-40B4-BE49-F238E27FC236}">
                <a16:creationId xmlns:a16="http://schemas.microsoft.com/office/drawing/2014/main" id="{9D69B805-0498-C0F9-9D54-3BD81FBA7771}"/>
              </a:ext>
            </a:extLst>
          </p:cNvPr>
          <p:cNvSpPr txBox="1"/>
          <p:nvPr/>
        </p:nvSpPr>
        <p:spPr>
          <a:xfrm>
            <a:off x="7872210" y="3594527"/>
            <a:ext cx="426197" cy="215444"/>
          </a:xfrm>
          <a:prstGeom prst="rect">
            <a:avLst/>
          </a:prstGeom>
          <a:noFill/>
        </p:spPr>
        <p:txBody>
          <a:bodyPr wrap="square">
            <a:spAutoFit/>
          </a:bodyPr>
          <a:lstStyle/>
          <a:p>
            <a:pPr algn="l"/>
            <a:r>
              <a:rPr lang="da-DK" altLang="ko-KR" sz="800" i="0" dirty="0">
                <a:effectLst/>
                <a:latin typeface="Helvetica Neue"/>
              </a:rPr>
              <a:t>Vcap</a:t>
            </a:r>
          </a:p>
        </p:txBody>
      </p:sp>
      <p:sp>
        <p:nvSpPr>
          <p:cNvPr id="1065" name="TextBox 1064">
            <a:extLst>
              <a:ext uri="{FF2B5EF4-FFF2-40B4-BE49-F238E27FC236}">
                <a16:creationId xmlns:a16="http://schemas.microsoft.com/office/drawing/2014/main" id="{416F6817-4030-EB2E-A052-B7A59662554F}"/>
              </a:ext>
            </a:extLst>
          </p:cNvPr>
          <p:cNvSpPr txBox="1"/>
          <p:nvPr/>
        </p:nvSpPr>
        <p:spPr>
          <a:xfrm>
            <a:off x="7304978" y="4918186"/>
            <a:ext cx="790224" cy="430887"/>
          </a:xfrm>
          <a:prstGeom prst="rect">
            <a:avLst/>
          </a:prstGeom>
          <a:noFill/>
        </p:spPr>
        <p:txBody>
          <a:bodyPr wrap="square">
            <a:spAutoFit/>
          </a:bodyPr>
          <a:lstStyle/>
          <a:p>
            <a:pPr algn="l"/>
            <a:r>
              <a:rPr lang="en-US" altLang="ko-KR" sz="1100" i="0" dirty="0">
                <a:effectLst/>
                <a:latin typeface="Helvetica Neue"/>
              </a:rPr>
              <a:t>1000uF</a:t>
            </a:r>
          </a:p>
          <a:p>
            <a:pPr algn="l"/>
            <a:r>
              <a:rPr lang="en-US" altLang="ko-KR" sz="1100" dirty="0">
                <a:latin typeface="Helvetica Neue"/>
              </a:rPr>
              <a:t>DC Link</a:t>
            </a:r>
            <a:endParaRPr lang="en-US" altLang="ko-KR" sz="1100" i="0" dirty="0">
              <a:effectLst/>
              <a:latin typeface="Helvetica Neue"/>
            </a:endParaRPr>
          </a:p>
        </p:txBody>
      </p:sp>
      <p:sp>
        <p:nvSpPr>
          <p:cNvPr id="1066" name="TextBox 1065">
            <a:extLst>
              <a:ext uri="{FF2B5EF4-FFF2-40B4-BE49-F238E27FC236}">
                <a16:creationId xmlns:a16="http://schemas.microsoft.com/office/drawing/2014/main" id="{52603276-151A-127B-B892-A72347D6D3B6}"/>
              </a:ext>
            </a:extLst>
          </p:cNvPr>
          <p:cNvSpPr txBox="1"/>
          <p:nvPr/>
        </p:nvSpPr>
        <p:spPr>
          <a:xfrm>
            <a:off x="7402051" y="4160308"/>
            <a:ext cx="520956" cy="261610"/>
          </a:xfrm>
          <a:prstGeom prst="rect">
            <a:avLst/>
          </a:prstGeom>
          <a:noFill/>
        </p:spPr>
        <p:txBody>
          <a:bodyPr wrap="square">
            <a:spAutoFit/>
          </a:bodyPr>
          <a:lstStyle/>
          <a:p>
            <a:pPr algn="l"/>
            <a:r>
              <a:rPr lang="en-US" altLang="ko-KR" sz="1100" i="0" dirty="0">
                <a:effectLst/>
                <a:latin typeface="Helvetica Neue"/>
              </a:rPr>
              <a:t>40</a:t>
            </a:r>
            <a:r>
              <a:rPr lang="el-GR" altLang="ko-KR" sz="1100" i="0" dirty="0">
                <a:effectLst/>
                <a:latin typeface="Helvetica Neue"/>
                <a:ea typeface="맑은 고딕" panose="020B0503020000020004" pitchFamily="50" charset="-127"/>
              </a:rPr>
              <a:t>Ω</a:t>
            </a:r>
            <a:endParaRPr lang="en-US" altLang="ko-KR" sz="1100" i="0" dirty="0">
              <a:effectLst/>
              <a:latin typeface="Helvetica Neue"/>
            </a:endParaRPr>
          </a:p>
        </p:txBody>
      </p:sp>
      <p:sp>
        <p:nvSpPr>
          <p:cNvPr id="1067" name="타원 1066">
            <a:extLst>
              <a:ext uri="{FF2B5EF4-FFF2-40B4-BE49-F238E27FC236}">
                <a16:creationId xmlns:a16="http://schemas.microsoft.com/office/drawing/2014/main" id="{2F0F2512-4D05-9584-5052-FF329D705C52}"/>
              </a:ext>
            </a:extLst>
          </p:cNvPr>
          <p:cNvSpPr/>
          <p:nvPr/>
        </p:nvSpPr>
        <p:spPr>
          <a:xfrm>
            <a:off x="4302545" y="426856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68" name="TextBox 1067">
            <a:extLst>
              <a:ext uri="{FF2B5EF4-FFF2-40B4-BE49-F238E27FC236}">
                <a16:creationId xmlns:a16="http://schemas.microsoft.com/office/drawing/2014/main" id="{3D3308AF-608F-1C18-3E1D-CEBEE5E6895F}"/>
              </a:ext>
            </a:extLst>
          </p:cNvPr>
          <p:cNvSpPr txBox="1"/>
          <p:nvPr/>
        </p:nvSpPr>
        <p:spPr>
          <a:xfrm>
            <a:off x="4314969" y="4309859"/>
            <a:ext cx="350917" cy="215444"/>
          </a:xfrm>
          <a:prstGeom prst="rect">
            <a:avLst/>
          </a:prstGeom>
          <a:noFill/>
        </p:spPr>
        <p:txBody>
          <a:bodyPr wrap="square">
            <a:spAutoFit/>
          </a:bodyPr>
          <a:lstStyle/>
          <a:p>
            <a:pPr algn="l"/>
            <a:r>
              <a:rPr lang="da-DK" altLang="ko-KR" sz="800" i="0" dirty="0">
                <a:effectLst/>
                <a:latin typeface="Helvetica Neue"/>
              </a:rPr>
              <a:t>Iin</a:t>
            </a:r>
          </a:p>
        </p:txBody>
      </p:sp>
      <p:sp>
        <p:nvSpPr>
          <p:cNvPr id="1071" name="타원 1070">
            <a:extLst>
              <a:ext uri="{FF2B5EF4-FFF2-40B4-BE49-F238E27FC236}">
                <a16:creationId xmlns:a16="http://schemas.microsoft.com/office/drawing/2014/main" id="{A751B9FF-9CD4-8103-F131-DCAB65818575}"/>
              </a:ext>
            </a:extLst>
          </p:cNvPr>
          <p:cNvSpPr/>
          <p:nvPr/>
        </p:nvSpPr>
        <p:spPr>
          <a:xfrm>
            <a:off x="6994945" y="2632808"/>
            <a:ext cx="274320" cy="296754"/>
          </a:xfrm>
          <a:prstGeom prst="ellipse">
            <a:avLst/>
          </a:prstGeom>
          <a:solidFill>
            <a:srgbClr val="FFFF00"/>
          </a:solidFill>
          <a:ln>
            <a:solidFill>
              <a:schemeClr val="bg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2" name="TextBox 1071">
            <a:extLst>
              <a:ext uri="{FF2B5EF4-FFF2-40B4-BE49-F238E27FC236}">
                <a16:creationId xmlns:a16="http://schemas.microsoft.com/office/drawing/2014/main" id="{6603765E-B940-4E45-B05C-729C0BA10379}"/>
              </a:ext>
            </a:extLst>
          </p:cNvPr>
          <p:cNvSpPr txBox="1"/>
          <p:nvPr/>
        </p:nvSpPr>
        <p:spPr>
          <a:xfrm>
            <a:off x="6976966" y="2673463"/>
            <a:ext cx="424083" cy="215444"/>
          </a:xfrm>
          <a:prstGeom prst="rect">
            <a:avLst/>
          </a:prstGeom>
          <a:noFill/>
        </p:spPr>
        <p:txBody>
          <a:bodyPr wrap="square">
            <a:spAutoFit/>
          </a:bodyPr>
          <a:lstStyle/>
          <a:p>
            <a:pPr algn="l"/>
            <a:r>
              <a:rPr lang="da-DK" altLang="ko-KR" sz="800" i="0" dirty="0">
                <a:effectLst/>
                <a:latin typeface="Helvetica Neue"/>
              </a:rPr>
              <a:t>Iout</a:t>
            </a:r>
          </a:p>
        </p:txBody>
      </p:sp>
      <p:sp>
        <p:nvSpPr>
          <p:cNvPr id="1073" name="타원 1072">
            <a:extLst>
              <a:ext uri="{FF2B5EF4-FFF2-40B4-BE49-F238E27FC236}">
                <a16:creationId xmlns:a16="http://schemas.microsoft.com/office/drawing/2014/main" id="{FF17F753-BF6E-E82A-0038-AACBEB0321DE}"/>
              </a:ext>
            </a:extLst>
          </p:cNvPr>
          <p:cNvSpPr/>
          <p:nvPr/>
        </p:nvSpPr>
        <p:spPr>
          <a:xfrm>
            <a:off x="6292024" y="3556000"/>
            <a:ext cx="274320" cy="296754"/>
          </a:xfrm>
          <a:prstGeom prst="ellipse">
            <a:avLst/>
          </a:prstGeom>
          <a:solidFill>
            <a:srgbClr val="FF0000"/>
          </a:solid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74" name="TextBox 1073">
            <a:extLst>
              <a:ext uri="{FF2B5EF4-FFF2-40B4-BE49-F238E27FC236}">
                <a16:creationId xmlns:a16="http://schemas.microsoft.com/office/drawing/2014/main" id="{EAB23A40-AA45-54F6-2930-1BDA3F90F1C1}"/>
              </a:ext>
            </a:extLst>
          </p:cNvPr>
          <p:cNvSpPr txBox="1"/>
          <p:nvPr/>
        </p:nvSpPr>
        <p:spPr>
          <a:xfrm>
            <a:off x="6274045" y="3596655"/>
            <a:ext cx="350917" cy="215444"/>
          </a:xfrm>
          <a:prstGeom prst="rect">
            <a:avLst/>
          </a:prstGeom>
          <a:noFill/>
        </p:spPr>
        <p:txBody>
          <a:bodyPr wrap="square">
            <a:spAutoFit/>
          </a:bodyPr>
          <a:lstStyle/>
          <a:p>
            <a:pPr algn="l"/>
            <a:r>
              <a:rPr lang="da-DK" altLang="ko-KR" sz="800" i="0" dirty="0">
                <a:effectLst/>
                <a:latin typeface="Helvetica Neue"/>
              </a:rPr>
              <a:t>TC</a:t>
            </a:r>
          </a:p>
        </p:txBody>
      </p:sp>
      <p:cxnSp>
        <p:nvCxnSpPr>
          <p:cNvPr id="1080" name="직선 화살표 연결선 1079">
            <a:extLst>
              <a:ext uri="{FF2B5EF4-FFF2-40B4-BE49-F238E27FC236}">
                <a16:creationId xmlns:a16="http://schemas.microsoft.com/office/drawing/2014/main" id="{FE953BE0-9C1E-E169-91D8-E91C3AD3C4B7}"/>
              </a:ext>
            </a:extLst>
          </p:cNvPr>
          <p:cNvCxnSpPr>
            <a:stCxn id="19" idx="3"/>
            <a:endCxn id="1056" idx="1"/>
          </p:cNvCxnSpPr>
          <p:nvPr/>
        </p:nvCxnSpPr>
        <p:spPr>
          <a:xfrm>
            <a:off x="2865560" y="2701862"/>
            <a:ext cx="2247261" cy="100251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2" name="직선 화살표 연결선 1081">
            <a:extLst>
              <a:ext uri="{FF2B5EF4-FFF2-40B4-BE49-F238E27FC236}">
                <a16:creationId xmlns:a16="http://schemas.microsoft.com/office/drawing/2014/main" id="{F8284310-D260-695C-AF84-0DF6838D806B}"/>
              </a:ext>
            </a:extLst>
          </p:cNvPr>
          <p:cNvCxnSpPr>
            <a:cxnSpLocks/>
            <a:stCxn id="19" idx="3"/>
            <a:endCxn id="1059" idx="1"/>
          </p:cNvCxnSpPr>
          <p:nvPr/>
        </p:nvCxnSpPr>
        <p:spPr>
          <a:xfrm>
            <a:off x="2865560" y="2701862"/>
            <a:ext cx="4320393" cy="524995"/>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4" name="직선 화살표 연결선 1083">
            <a:extLst>
              <a:ext uri="{FF2B5EF4-FFF2-40B4-BE49-F238E27FC236}">
                <a16:creationId xmlns:a16="http://schemas.microsoft.com/office/drawing/2014/main" id="{66551D52-7267-B302-1449-46B4EF77CD46}"/>
              </a:ext>
            </a:extLst>
          </p:cNvPr>
          <p:cNvCxnSpPr>
            <a:cxnSpLocks/>
            <a:stCxn id="19" idx="3"/>
            <a:endCxn id="1064" idx="1"/>
          </p:cNvCxnSpPr>
          <p:nvPr/>
        </p:nvCxnSpPr>
        <p:spPr>
          <a:xfrm>
            <a:off x="2865560" y="2701862"/>
            <a:ext cx="5006650" cy="1000387"/>
          </a:xfrm>
          <a:prstGeom prst="straightConnector1">
            <a:avLst/>
          </a:prstGeom>
          <a:ln>
            <a:solidFill>
              <a:srgbClr val="3A9A2D"/>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7" name="직선 화살표 연결선 1086">
            <a:extLst>
              <a:ext uri="{FF2B5EF4-FFF2-40B4-BE49-F238E27FC236}">
                <a16:creationId xmlns:a16="http://schemas.microsoft.com/office/drawing/2014/main" id="{CEAE25F8-C90D-4443-40C0-CFDA8ABF47C8}"/>
              </a:ext>
            </a:extLst>
          </p:cNvPr>
          <p:cNvCxnSpPr>
            <a:stCxn id="21" idx="3"/>
            <a:endCxn id="1067" idx="3"/>
          </p:cNvCxnSpPr>
          <p:nvPr/>
        </p:nvCxnSpPr>
        <p:spPr>
          <a:xfrm flipV="1">
            <a:off x="2733523" y="4521863"/>
            <a:ext cx="1609195" cy="860179"/>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89" name="직선 화살표 연결선 1088">
            <a:extLst>
              <a:ext uri="{FF2B5EF4-FFF2-40B4-BE49-F238E27FC236}">
                <a16:creationId xmlns:a16="http://schemas.microsoft.com/office/drawing/2014/main" id="{2C0BA230-095A-30E7-9B5E-B809695E80EA}"/>
              </a:ext>
            </a:extLst>
          </p:cNvPr>
          <p:cNvCxnSpPr>
            <a:cxnSpLocks/>
            <a:stCxn id="21" idx="3"/>
            <a:endCxn id="1072" idx="1"/>
          </p:cNvCxnSpPr>
          <p:nvPr/>
        </p:nvCxnSpPr>
        <p:spPr>
          <a:xfrm flipV="1">
            <a:off x="2733523" y="2781185"/>
            <a:ext cx="4243443" cy="2600857"/>
          </a:xfrm>
          <a:prstGeom prst="straightConnector1">
            <a:avLst/>
          </a:prstGeom>
          <a:ln>
            <a:solidFill>
              <a:srgbClr val="FFC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091" name="직선 화살표 연결선 1090">
            <a:extLst>
              <a:ext uri="{FF2B5EF4-FFF2-40B4-BE49-F238E27FC236}">
                <a16:creationId xmlns:a16="http://schemas.microsoft.com/office/drawing/2014/main" id="{A574409C-0DF9-BFED-8E20-671B3D0B0B18}"/>
              </a:ext>
            </a:extLst>
          </p:cNvPr>
          <p:cNvCxnSpPr>
            <a:cxnSpLocks/>
            <a:stCxn id="22" idx="1"/>
            <a:endCxn id="1074" idx="3"/>
          </p:cNvCxnSpPr>
          <p:nvPr/>
        </p:nvCxnSpPr>
        <p:spPr>
          <a:xfrm flipH="1">
            <a:off x="6624962" y="2676284"/>
            <a:ext cx="3285715" cy="1028093"/>
          </a:xfrm>
          <a:prstGeom prst="straightConnector1">
            <a:avLst/>
          </a:prstGeom>
          <a:ln>
            <a:solidFill>
              <a:srgbClr val="FF0000"/>
            </a:solidFill>
            <a:prstDash val="sys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094" name="TextBox 1093">
            <a:extLst>
              <a:ext uri="{FF2B5EF4-FFF2-40B4-BE49-F238E27FC236}">
                <a16:creationId xmlns:a16="http://schemas.microsoft.com/office/drawing/2014/main" id="{B9028C6E-01BA-8F57-93E8-A31B07C4D453}"/>
              </a:ext>
            </a:extLst>
          </p:cNvPr>
          <p:cNvSpPr txBox="1"/>
          <p:nvPr/>
        </p:nvSpPr>
        <p:spPr>
          <a:xfrm>
            <a:off x="2939855" y="3491401"/>
            <a:ext cx="621523" cy="646331"/>
          </a:xfrm>
          <a:prstGeom prst="rect">
            <a:avLst/>
          </a:prstGeom>
          <a:noFill/>
        </p:spPr>
        <p:txBody>
          <a:bodyPr wrap="square">
            <a:spAutoFit/>
          </a:bodyPr>
          <a:lstStyle/>
          <a:p>
            <a:r>
              <a:rPr lang="en-US" altLang="ko-KR" i="0" dirty="0">
                <a:solidFill>
                  <a:srgbClr val="C00000"/>
                </a:solidFill>
                <a:effectLst/>
                <a:latin typeface="Helvetica Neue"/>
              </a:rPr>
              <a:t>12V</a:t>
            </a:r>
          </a:p>
          <a:p>
            <a:r>
              <a:rPr lang="en-US" altLang="ko-KR" dirty="0">
                <a:solidFill>
                  <a:srgbClr val="C00000"/>
                </a:solidFill>
                <a:latin typeface="Helvetica Neue"/>
              </a:rPr>
              <a:t>1A</a:t>
            </a:r>
            <a:endParaRPr lang="en-US" altLang="ko-KR" i="0" dirty="0">
              <a:solidFill>
                <a:srgbClr val="C00000"/>
              </a:solidFill>
              <a:effectLst/>
              <a:latin typeface="Helvetica Neue"/>
            </a:endParaRPr>
          </a:p>
        </p:txBody>
      </p:sp>
      <p:sp>
        <p:nvSpPr>
          <p:cNvPr id="1095" name="TextBox 1094">
            <a:extLst>
              <a:ext uri="{FF2B5EF4-FFF2-40B4-BE49-F238E27FC236}">
                <a16:creationId xmlns:a16="http://schemas.microsoft.com/office/drawing/2014/main" id="{1BA4B6B1-D9DE-C2EE-763A-1DA6E9AB370B}"/>
              </a:ext>
            </a:extLst>
          </p:cNvPr>
          <p:cNvSpPr txBox="1"/>
          <p:nvPr/>
        </p:nvSpPr>
        <p:spPr>
          <a:xfrm>
            <a:off x="7923274" y="1956493"/>
            <a:ext cx="1806011" cy="584775"/>
          </a:xfrm>
          <a:prstGeom prst="rect">
            <a:avLst/>
          </a:prstGeom>
          <a:noFill/>
        </p:spPr>
        <p:txBody>
          <a:bodyPr wrap="square">
            <a:spAutoFit/>
          </a:bodyPr>
          <a:lstStyle/>
          <a:p>
            <a:r>
              <a:rPr lang="en-US" altLang="ko-KR" sz="1600" dirty="0">
                <a:solidFill>
                  <a:srgbClr val="C00000"/>
                </a:solidFill>
                <a:latin typeface="Helvetica Neue"/>
              </a:rPr>
              <a:t>450</a:t>
            </a:r>
            <a:r>
              <a:rPr lang="en-US" altLang="ko-KR" sz="1600" i="0" dirty="0">
                <a:solidFill>
                  <a:srgbClr val="C00000"/>
                </a:solidFill>
                <a:effectLst/>
                <a:latin typeface="Helvetica Neue"/>
              </a:rPr>
              <a:t>V(Max. 800V)</a:t>
            </a:r>
          </a:p>
          <a:p>
            <a:r>
              <a:rPr lang="en-US" altLang="ko-KR" sz="1600" dirty="0">
                <a:solidFill>
                  <a:srgbClr val="C00000"/>
                </a:solidFill>
                <a:latin typeface="Helvetica Neue"/>
              </a:rPr>
              <a:t>20A</a:t>
            </a:r>
            <a:endParaRPr lang="en-US" altLang="ko-KR" sz="1600" i="0" dirty="0">
              <a:solidFill>
                <a:srgbClr val="C00000"/>
              </a:solidFill>
              <a:effectLst/>
              <a:latin typeface="Helvetica Neue"/>
            </a:endParaRPr>
          </a:p>
        </p:txBody>
      </p:sp>
      <p:sp>
        <p:nvSpPr>
          <p:cNvPr id="4" name="TextBox 3">
            <a:extLst>
              <a:ext uri="{FF2B5EF4-FFF2-40B4-BE49-F238E27FC236}">
                <a16:creationId xmlns:a16="http://schemas.microsoft.com/office/drawing/2014/main" id="{78454178-3EC2-83B7-6940-8D93692955CB}"/>
              </a:ext>
            </a:extLst>
          </p:cNvPr>
          <p:cNvSpPr txBox="1"/>
          <p:nvPr/>
        </p:nvSpPr>
        <p:spPr>
          <a:xfrm>
            <a:off x="10971781" y="3489644"/>
            <a:ext cx="902074" cy="369332"/>
          </a:xfrm>
          <a:prstGeom prst="rect">
            <a:avLst/>
          </a:prstGeom>
          <a:noFill/>
        </p:spPr>
        <p:txBody>
          <a:bodyPr wrap="square">
            <a:spAutoFit/>
          </a:bodyPr>
          <a:lstStyle/>
          <a:p>
            <a:r>
              <a:rPr lang="en-US" altLang="ko-KR" i="0" dirty="0">
                <a:effectLst/>
                <a:latin typeface="Helvetica Neue"/>
              </a:rPr>
              <a:t>DL950</a:t>
            </a:r>
          </a:p>
        </p:txBody>
      </p:sp>
      <p:pic>
        <p:nvPicPr>
          <p:cNvPr id="6" name="그림 5">
            <a:extLst>
              <a:ext uri="{FF2B5EF4-FFF2-40B4-BE49-F238E27FC236}">
                <a16:creationId xmlns:a16="http://schemas.microsoft.com/office/drawing/2014/main" id="{D6EE48F6-2BA4-00F8-B056-66EF98A79E60}"/>
              </a:ext>
            </a:extLst>
          </p:cNvPr>
          <p:cNvPicPr>
            <a:picLocks noChangeAspect="1"/>
          </p:cNvPicPr>
          <p:nvPr/>
        </p:nvPicPr>
        <p:blipFill>
          <a:blip r:embed="rId7"/>
          <a:stretch>
            <a:fillRect/>
          </a:stretch>
        </p:blipFill>
        <p:spPr>
          <a:xfrm>
            <a:off x="1148496" y="3476229"/>
            <a:ext cx="1794381" cy="748793"/>
          </a:xfrm>
          <a:prstGeom prst="rect">
            <a:avLst/>
          </a:prstGeom>
        </p:spPr>
      </p:pic>
      <p:pic>
        <p:nvPicPr>
          <p:cNvPr id="8" name="그림 7">
            <a:extLst>
              <a:ext uri="{FF2B5EF4-FFF2-40B4-BE49-F238E27FC236}">
                <a16:creationId xmlns:a16="http://schemas.microsoft.com/office/drawing/2014/main" id="{B6C875AD-B0E3-7699-6924-6FA4237944B0}"/>
              </a:ext>
            </a:extLst>
          </p:cNvPr>
          <p:cNvPicPr>
            <a:picLocks noChangeAspect="1"/>
          </p:cNvPicPr>
          <p:nvPr/>
        </p:nvPicPr>
        <p:blipFill>
          <a:blip r:embed="rId8"/>
          <a:stretch>
            <a:fillRect/>
          </a:stretch>
        </p:blipFill>
        <p:spPr>
          <a:xfrm>
            <a:off x="5341645" y="1768383"/>
            <a:ext cx="2059404" cy="582397"/>
          </a:xfrm>
          <a:prstGeom prst="rect">
            <a:avLst/>
          </a:prstGeom>
        </p:spPr>
      </p:pic>
      <p:sp>
        <p:nvSpPr>
          <p:cNvPr id="9" name="TextBox 8">
            <a:extLst>
              <a:ext uri="{FF2B5EF4-FFF2-40B4-BE49-F238E27FC236}">
                <a16:creationId xmlns:a16="http://schemas.microsoft.com/office/drawing/2014/main" id="{DDBFC7C0-EFD8-5666-06B2-5A35BB9F7A6F}"/>
              </a:ext>
            </a:extLst>
          </p:cNvPr>
          <p:cNvSpPr txBox="1"/>
          <p:nvPr/>
        </p:nvSpPr>
        <p:spPr>
          <a:xfrm>
            <a:off x="378069" y="3466181"/>
            <a:ext cx="770427" cy="276999"/>
          </a:xfrm>
          <a:prstGeom prst="rect">
            <a:avLst/>
          </a:prstGeom>
          <a:noFill/>
        </p:spPr>
        <p:txBody>
          <a:bodyPr wrap="square">
            <a:spAutoFit/>
          </a:bodyPr>
          <a:lstStyle/>
          <a:p>
            <a:r>
              <a:rPr lang="en-US" altLang="ko-KR" sz="1200" i="0" dirty="0">
                <a:effectLst/>
                <a:latin typeface="Helvetica Neue"/>
              </a:rPr>
              <a:t>BP4610</a:t>
            </a:r>
          </a:p>
        </p:txBody>
      </p:sp>
      <p:sp>
        <p:nvSpPr>
          <p:cNvPr id="10" name="TextBox 9">
            <a:extLst>
              <a:ext uri="{FF2B5EF4-FFF2-40B4-BE49-F238E27FC236}">
                <a16:creationId xmlns:a16="http://schemas.microsoft.com/office/drawing/2014/main" id="{E0E69EB3-4070-4871-5AD5-73CF8E88115E}"/>
              </a:ext>
            </a:extLst>
          </p:cNvPr>
          <p:cNvSpPr txBox="1"/>
          <p:nvPr/>
        </p:nvSpPr>
        <p:spPr>
          <a:xfrm>
            <a:off x="4512260" y="1740828"/>
            <a:ext cx="787453" cy="261610"/>
          </a:xfrm>
          <a:prstGeom prst="rect">
            <a:avLst/>
          </a:prstGeom>
          <a:noFill/>
        </p:spPr>
        <p:txBody>
          <a:bodyPr wrap="square">
            <a:spAutoFit/>
          </a:bodyPr>
          <a:lstStyle/>
          <a:p>
            <a:pPr algn="l"/>
            <a:r>
              <a:rPr lang="en-US" altLang="ko-KR" sz="1100" i="0" dirty="0">
                <a:effectLst/>
                <a:latin typeface="Helvetica Neue"/>
              </a:rPr>
              <a:t>DSP1950</a:t>
            </a:r>
          </a:p>
        </p:txBody>
      </p:sp>
      <p:sp>
        <p:nvSpPr>
          <p:cNvPr id="11" name="TextBox 10">
            <a:extLst>
              <a:ext uri="{FF2B5EF4-FFF2-40B4-BE49-F238E27FC236}">
                <a16:creationId xmlns:a16="http://schemas.microsoft.com/office/drawing/2014/main" id="{A1038C97-DB6B-2D10-824A-CD816FEBABE1}"/>
              </a:ext>
            </a:extLst>
          </p:cNvPr>
          <p:cNvSpPr txBox="1"/>
          <p:nvPr/>
        </p:nvSpPr>
        <p:spPr>
          <a:xfrm>
            <a:off x="4187398" y="2584318"/>
            <a:ext cx="889440" cy="230832"/>
          </a:xfrm>
          <a:prstGeom prst="rect">
            <a:avLst/>
          </a:prstGeom>
          <a:solidFill>
            <a:schemeClr val="bg1"/>
          </a:solidFill>
        </p:spPr>
        <p:txBody>
          <a:bodyPr wrap="square" rtlCol="0">
            <a:spAutoFit/>
          </a:bodyPr>
          <a:lstStyle/>
          <a:p>
            <a:pPr algn="ctr"/>
            <a:r>
              <a:rPr lang="en-US" altLang="ko-KR" sz="900" dirty="0"/>
              <a:t>SSR</a:t>
            </a:r>
            <a:endParaRPr lang="ko-KR" altLang="en-US" sz="900" dirty="0"/>
          </a:p>
        </p:txBody>
      </p:sp>
      <p:pic>
        <p:nvPicPr>
          <p:cNvPr id="15" name="그림 14">
            <a:extLst>
              <a:ext uri="{FF2B5EF4-FFF2-40B4-BE49-F238E27FC236}">
                <a16:creationId xmlns:a16="http://schemas.microsoft.com/office/drawing/2014/main" id="{2A38BC86-5CC4-8BB0-A879-9402A78FFAB7}"/>
              </a:ext>
            </a:extLst>
          </p:cNvPr>
          <p:cNvPicPr>
            <a:picLocks noChangeAspect="1"/>
          </p:cNvPicPr>
          <p:nvPr/>
        </p:nvPicPr>
        <p:blipFill>
          <a:blip r:embed="rId9"/>
          <a:stretch>
            <a:fillRect/>
          </a:stretch>
        </p:blipFill>
        <p:spPr>
          <a:xfrm>
            <a:off x="8712029" y="3858976"/>
            <a:ext cx="3166795" cy="2109892"/>
          </a:xfrm>
          <a:prstGeom prst="rect">
            <a:avLst/>
          </a:prstGeom>
        </p:spPr>
      </p:pic>
    </p:spTree>
    <p:extLst>
      <p:ext uri="{BB962C8B-B14F-4D97-AF65-F5344CB8AC3E}">
        <p14:creationId xmlns:p14="http://schemas.microsoft.com/office/powerpoint/2010/main" val="17493547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그림 6">
            <a:extLst>
              <a:ext uri="{FF2B5EF4-FFF2-40B4-BE49-F238E27FC236}">
                <a16:creationId xmlns:a16="http://schemas.microsoft.com/office/drawing/2014/main" id="{00000000-0008-0000-0100-000003000000}"/>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43829" y="1520396"/>
            <a:ext cx="9237539" cy="4596407"/>
          </a:xfrm>
          <a:prstGeom prst="rect">
            <a:avLst/>
          </a:prstGeom>
          <a:noFill/>
          <a:ln>
            <a:solidFill>
              <a:schemeClr val="tx1">
                <a:lumMod val="95000"/>
                <a:lumOff val="5000"/>
              </a:schemeClr>
            </a:solidFill>
          </a:ln>
          <a:extLst>
            <a:ext uri="{909E8E84-426E-40DD-AFC4-6F175D3DCCD1}">
              <a14:hiddenFill xmlns:a14="http://schemas.microsoft.com/office/drawing/2010/main">
                <a:solidFill>
                  <a:srgbClr val="FFFFFF"/>
                </a:solidFill>
              </a14:hiddenFill>
            </a:ext>
          </a:extLst>
        </p:spPr>
      </p:pic>
      <p:sp>
        <p:nvSpPr>
          <p:cNvPr id="2" name="제목 1">
            <a:extLst>
              <a:ext uri="{FF2B5EF4-FFF2-40B4-BE49-F238E27FC236}">
                <a16:creationId xmlns:a16="http://schemas.microsoft.com/office/drawing/2014/main" id="{2782C2A6-7CEC-1499-4D54-A01B3178B94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04FCEC62-9EFF-2EF7-056B-E2DF2BE728A3}"/>
              </a:ext>
            </a:extLst>
          </p:cNvPr>
          <p:cNvSpPr>
            <a:spLocks noGrp="1"/>
          </p:cNvSpPr>
          <p:nvPr>
            <p:ph type="sldNum" sz="quarter" idx="10"/>
          </p:nvPr>
        </p:nvSpPr>
        <p:spPr/>
        <p:txBody>
          <a:bodyPr/>
          <a:lstStyle/>
          <a:p>
            <a:fld id="{584EAAFE-CFE5-40AD-8E95-5BFF290DC5CF}" type="slidenum">
              <a:rPr kumimoji="1" lang="ja-JP" altLang="en-US" smtClean="0"/>
              <a:pPr/>
              <a:t>19</a:t>
            </a:fld>
            <a:endParaRPr kumimoji="1" lang="ja-JP" altLang="en-US"/>
          </a:p>
        </p:txBody>
      </p:sp>
      <p:sp>
        <p:nvSpPr>
          <p:cNvPr id="11" name="TextBox 10">
            <a:extLst>
              <a:ext uri="{FF2B5EF4-FFF2-40B4-BE49-F238E27FC236}">
                <a16:creationId xmlns:a16="http://schemas.microsoft.com/office/drawing/2014/main" id="{374F0417-362E-CAD7-3D19-2DB10941E962}"/>
              </a:ext>
            </a:extLst>
          </p:cNvPr>
          <p:cNvSpPr txBox="1"/>
          <p:nvPr/>
        </p:nvSpPr>
        <p:spPr>
          <a:xfrm>
            <a:off x="378069" y="879203"/>
            <a:ext cx="5453771" cy="369332"/>
          </a:xfrm>
          <a:prstGeom prst="rect">
            <a:avLst/>
          </a:prstGeom>
          <a:noFill/>
        </p:spPr>
        <p:txBody>
          <a:bodyPr wrap="square" rtlCol="0">
            <a:spAutoFit/>
          </a:bodyPr>
          <a:lstStyle/>
          <a:p>
            <a:r>
              <a:rPr lang="en-US" altLang="ko-KR" dirty="0"/>
              <a:t>DL950 Solution for ES Test of High Voltage Relay</a:t>
            </a:r>
            <a:endParaRPr lang="ko-KR" altLang="en-US" dirty="0"/>
          </a:p>
        </p:txBody>
      </p:sp>
      <p:sp>
        <p:nvSpPr>
          <p:cNvPr id="12" name="TextBox 11">
            <a:extLst>
              <a:ext uri="{FF2B5EF4-FFF2-40B4-BE49-F238E27FC236}">
                <a16:creationId xmlns:a16="http://schemas.microsoft.com/office/drawing/2014/main" id="{896F2C7D-DDEE-49D0-9300-4EF4AF133595}"/>
              </a:ext>
            </a:extLst>
          </p:cNvPr>
          <p:cNvSpPr txBox="1"/>
          <p:nvPr/>
        </p:nvSpPr>
        <p:spPr>
          <a:xfrm>
            <a:off x="8411819" y="1230577"/>
            <a:ext cx="2476891" cy="307777"/>
          </a:xfrm>
          <a:prstGeom prst="rect">
            <a:avLst/>
          </a:prstGeom>
          <a:noFill/>
        </p:spPr>
        <p:txBody>
          <a:bodyPr wrap="square" rtlCol="0">
            <a:spAutoFit/>
          </a:bodyPr>
          <a:lstStyle/>
          <a:p>
            <a:r>
              <a:rPr lang="en-US" altLang="ko-KR" sz="1400" dirty="0"/>
              <a:t>Temperature Cycle Test(ES)</a:t>
            </a:r>
            <a:endParaRPr lang="ko-KR" altLang="en-US" sz="1400" dirty="0"/>
          </a:p>
        </p:txBody>
      </p:sp>
      <p:pic>
        <p:nvPicPr>
          <p:cNvPr id="53" name="그림 52">
            <a:extLst>
              <a:ext uri="{FF2B5EF4-FFF2-40B4-BE49-F238E27FC236}">
                <a16:creationId xmlns:a16="http://schemas.microsoft.com/office/drawing/2014/main" id="{EBF5862C-140C-A159-3DF5-5F0FF403649A}"/>
              </a:ext>
            </a:extLst>
          </p:cNvPr>
          <p:cNvPicPr>
            <a:picLocks noChangeAspect="1"/>
          </p:cNvPicPr>
          <p:nvPr/>
        </p:nvPicPr>
        <p:blipFill>
          <a:blip r:embed="rId4"/>
          <a:stretch>
            <a:fillRect/>
          </a:stretch>
        </p:blipFill>
        <p:spPr>
          <a:xfrm>
            <a:off x="3963839" y="3395493"/>
            <a:ext cx="1917328" cy="1482032"/>
          </a:xfrm>
          <a:prstGeom prst="rect">
            <a:avLst/>
          </a:prstGeom>
        </p:spPr>
      </p:pic>
      <p:sp>
        <p:nvSpPr>
          <p:cNvPr id="57" name="TextBox 56">
            <a:extLst>
              <a:ext uri="{FF2B5EF4-FFF2-40B4-BE49-F238E27FC236}">
                <a16:creationId xmlns:a16="http://schemas.microsoft.com/office/drawing/2014/main" id="{A04C796E-807E-1822-D8BA-B63A2322BC69}"/>
              </a:ext>
            </a:extLst>
          </p:cNvPr>
          <p:cNvSpPr txBox="1"/>
          <p:nvPr/>
        </p:nvSpPr>
        <p:spPr>
          <a:xfrm>
            <a:off x="472259" y="3988568"/>
            <a:ext cx="1505244" cy="430887"/>
          </a:xfrm>
          <a:prstGeom prst="rect">
            <a:avLst/>
          </a:prstGeom>
          <a:solidFill>
            <a:schemeClr val="tx1">
              <a:lumMod val="75000"/>
              <a:lumOff val="25000"/>
            </a:schemeClr>
          </a:solidFill>
        </p:spPr>
        <p:txBody>
          <a:bodyPr wrap="square" rtlCol="0">
            <a:spAutoFit/>
          </a:bodyPr>
          <a:lstStyle/>
          <a:p>
            <a:pPr algn="ctr"/>
            <a:r>
              <a:rPr lang="en-US" altLang="ko-KR" sz="1100" dirty="0">
                <a:solidFill>
                  <a:schemeClr val="bg1"/>
                </a:solidFill>
              </a:rPr>
              <a:t>Ready command</a:t>
            </a:r>
          </a:p>
          <a:p>
            <a:pPr algn="ctr"/>
            <a:r>
              <a:rPr lang="en-US" altLang="ko-KR" sz="1100" dirty="0">
                <a:solidFill>
                  <a:schemeClr val="bg1"/>
                </a:solidFill>
              </a:rPr>
              <a:t>for DL950</a:t>
            </a:r>
            <a:endParaRPr lang="ko-KR" altLang="en-US" sz="1100" dirty="0">
              <a:solidFill>
                <a:schemeClr val="bg1"/>
              </a:solidFill>
            </a:endParaRPr>
          </a:p>
        </p:txBody>
      </p:sp>
      <p:sp>
        <p:nvSpPr>
          <p:cNvPr id="9" name="TextBox 8">
            <a:extLst>
              <a:ext uri="{FF2B5EF4-FFF2-40B4-BE49-F238E27FC236}">
                <a16:creationId xmlns:a16="http://schemas.microsoft.com/office/drawing/2014/main" id="{C060A52E-449A-C485-3134-B1B4785E81C1}"/>
              </a:ext>
            </a:extLst>
          </p:cNvPr>
          <p:cNvSpPr txBox="1"/>
          <p:nvPr/>
        </p:nvSpPr>
        <p:spPr>
          <a:xfrm>
            <a:off x="3106696" y="5516096"/>
            <a:ext cx="3275251" cy="276999"/>
          </a:xfrm>
          <a:prstGeom prst="rect">
            <a:avLst/>
          </a:prstGeom>
          <a:solidFill>
            <a:srgbClr val="00B050"/>
          </a:solidFill>
          <a:ln>
            <a:noFill/>
          </a:ln>
        </p:spPr>
        <p:txBody>
          <a:bodyPr wrap="square">
            <a:spAutoFit/>
          </a:bodyPr>
          <a:lstStyle/>
          <a:p>
            <a:pPr algn="ctr"/>
            <a:r>
              <a:rPr lang="en-US" altLang="ko-KR" sz="1200" b="1" dirty="0">
                <a:solidFill>
                  <a:schemeClr val="bg1"/>
                </a:solidFill>
              </a:rPr>
              <a:t>Triggering signal</a:t>
            </a:r>
            <a:endParaRPr lang="ko-KR" altLang="en-US" sz="1200" b="1" dirty="0">
              <a:solidFill>
                <a:schemeClr val="bg1"/>
              </a:solidFill>
            </a:endParaRPr>
          </a:p>
        </p:txBody>
      </p:sp>
      <p:cxnSp>
        <p:nvCxnSpPr>
          <p:cNvPr id="32" name="직선 화살표 연결선 31">
            <a:extLst>
              <a:ext uri="{FF2B5EF4-FFF2-40B4-BE49-F238E27FC236}">
                <a16:creationId xmlns:a16="http://schemas.microsoft.com/office/drawing/2014/main" id="{B9D34546-F72A-72BE-9607-84D7F8850DAF}"/>
              </a:ext>
            </a:extLst>
          </p:cNvPr>
          <p:cNvCxnSpPr>
            <a:cxnSpLocks/>
          </p:cNvCxnSpPr>
          <p:nvPr/>
        </p:nvCxnSpPr>
        <p:spPr>
          <a:xfrm flipV="1">
            <a:off x="3305707" y="5105352"/>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7" name="직선 화살표 연결선 36">
            <a:extLst>
              <a:ext uri="{FF2B5EF4-FFF2-40B4-BE49-F238E27FC236}">
                <a16:creationId xmlns:a16="http://schemas.microsoft.com/office/drawing/2014/main" id="{709E12ED-AB3F-397C-97AB-D03CABFD1B51}"/>
              </a:ext>
            </a:extLst>
          </p:cNvPr>
          <p:cNvCxnSpPr>
            <a:cxnSpLocks/>
          </p:cNvCxnSpPr>
          <p:nvPr/>
        </p:nvCxnSpPr>
        <p:spPr>
          <a:xfrm flipV="1">
            <a:off x="3504011" y="5105352"/>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8" name="직선 화살표 연결선 37">
            <a:extLst>
              <a:ext uri="{FF2B5EF4-FFF2-40B4-BE49-F238E27FC236}">
                <a16:creationId xmlns:a16="http://schemas.microsoft.com/office/drawing/2014/main" id="{1ABD611A-EA67-B691-58B6-07645F4278B0}"/>
              </a:ext>
            </a:extLst>
          </p:cNvPr>
          <p:cNvCxnSpPr>
            <a:cxnSpLocks/>
          </p:cNvCxnSpPr>
          <p:nvPr/>
        </p:nvCxnSpPr>
        <p:spPr>
          <a:xfrm flipV="1">
            <a:off x="3691298" y="5095442"/>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39" name="직선 화살표 연결선 38">
            <a:extLst>
              <a:ext uri="{FF2B5EF4-FFF2-40B4-BE49-F238E27FC236}">
                <a16:creationId xmlns:a16="http://schemas.microsoft.com/office/drawing/2014/main" id="{CF95A493-ABE3-2CC7-2FD8-5F2FF444B033}"/>
              </a:ext>
            </a:extLst>
          </p:cNvPr>
          <p:cNvCxnSpPr>
            <a:cxnSpLocks/>
          </p:cNvCxnSpPr>
          <p:nvPr/>
        </p:nvCxnSpPr>
        <p:spPr>
          <a:xfrm flipV="1">
            <a:off x="6395747" y="5087745"/>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0" name="직선 화살표 연결선 39">
            <a:extLst>
              <a:ext uri="{FF2B5EF4-FFF2-40B4-BE49-F238E27FC236}">
                <a16:creationId xmlns:a16="http://schemas.microsoft.com/office/drawing/2014/main" id="{413D6E92-6A79-8824-5DF0-B346EB6FD94C}"/>
              </a:ext>
            </a:extLst>
          </p:cNvPr>
          <p:cNvCxnSpPr>
            <a:cxnSpLocks/>
          </p:cNvCxnSpPr>
          <p:nvPr/>
        </p:nvCxnSpPr>
        <p:spPr>
          <a:xfrm flipV="1">
            <a:off x="3111876" y="5105352"/>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41" name="직선 화살표 연결선 40">
            <a:extLst>
              <a:ext uri="{FF2B5EF4-FFF2-40B4-BE49-F238E27FC236}">
                <a16:creationId xmlns:a16="http://schemas.microsoft.com/office/drawing/2014/main" id="{9CBDAC99-9CA2-ECBD-7B46-2ED6036370A2}"/>
              </a:ext>
            </a:extLst>
          </p:cNvPr>
          <p:cNvCxnSpPr>
            <a:cxnSpLocks/>
          </p:cNvCxnSpPr>
          <p:nvPr/>
        </p:nvCxnSpPr>
        <p:spPr>
          <a:xfrm flipV="1">
            <a:off x="6241511" y="5084425"/>
            <a:ext cx="0" cy="367702"/>
          </a:xfrm>
          <a:prstGeom prst="straightConnector1">
            <a:avLst/>
          </a:prstGeom>
          <a:ln w="28575">
            <a:solidFill>
              <a:srgbClr val="00B05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6" name="타원 45">
            <a:extLst>
              <a:ext uri="{FF2B5EF4-FFF2-40B4-BE49-F238E27FC236}">
                <a16:creationId xmlns:a16="http://schemas.microsoft.com/office/drawing/2014/main" id="{E12054F5-BB76-4800-5C10-04D5D870F4E1}"/>
              </a:ext>
            </a:extLst>
          </p:cNvPr>
          <p:cNvSpPr/>
          <p:nvPr/>
        </p:nvSpPr>
        <p:spPr>
          <a:xfrm>
            <a:off x="5455796" y="5266438"/>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7" name="타원 46">
            <a:extLst>
              <a:ext uri="{FF2B5EF4-FFF2-40B4-BE49-F238E27FC236}">
                <a16:creationId xmlns:a16="http://schemas.microsoft.com/office/drawing/2014/main" id="{0870D60A-2645-30DD-E56D-068035CC7388}"/>
              </a:ext>
            </a:extLst>
          </p:cNvPr>
          <p:cNvSpPr/>
          <p:nvPr/>
        </p:nvSpPr>
        <p:spPr>
          <a:xfrm>
            <a:off x="5608196" y="5266438"/>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8" name="타원 47">
            <a:extLst>
              <a:ext uri="{FF2B5EF4-FFF2-40B4-BE49-F238E27FC236}">
                <a16:creationId xmlns:a16="http://schemas.microsoft.com/office/drawing/2014/main" id="{8A577935-1D07-206D-2FCC-A33524E52BFA}"/>
              </a:ext>
            </a:extLst>
          </p:cNvPr>
          <p:cNvSpPr/>
          <p:nvPr/>
        </p:nvSpPr>
        <p:spPr>
          <a:xfrm>
            <a:off x="5760596" y="5266438"/>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9" name="타원 48">
            <a:extLst>
              <a:ext uri="{FF2B5EF4-FFF2-40B4-BE49-F238E27FC236}">
                <a16:creationId xmlns:a16="http://schemas.microsoft.com/office/drawing/2014/main" id="{A9E864A3-619E-C44D-7B08-633D3038DFEF}"/>
              </a:ext>
            </a:extLst>
          </p:cNvPr>
          <p:cNvSpPr/>
          <p:nvPr/>
        </p:nvSpPr>
        <p:spPr>
          <a:xfrm>
            <a:off x="5912996" y="5266438"/>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79" name="TextBox 78">
            <a:extLst>
              <a:ext uri="{FF2B5EF4-FFF2-40B4-BE49-F238E27FC236}">
                <a16:creationId xmlns:a16="http://schemas.microsoft.com/office/drawing/2014/main" id="{50466802-1447-4824-625C-4E2FBB38BC27}"/>
              </a:ext>
            </a:extLst>
          </p:cNvPr>
          <p:cNvSpPr txBox="1"/>
          <p:nvPr/>
        </p:nvSpPr>
        <p:spPr>
          <a:xfrm>
            <a:off x="4675084" y="2958047"/>
            <a:ext cx="1402620" cy="261610"/>
          </a:xfrm>
          <a:prstGeom prst="rect">
            <a:avLst/>
          </a:prstGeom>
          <a:noFill/>
        </p:spPr>
        <p:txBody>
          <a:bodyPr wrap="square" rtlCol="0">
            <a:spAutoFit/>
          </a:bodyPr>
          <a:lstStyle/>
          <a:p>
            <a:r>
              <a:rPr lang="en-US" altLang="ko-KR" sz="1050" dirty="0"/>
              <a:t>Voltage(</a:t>
            </a:r>
            <a:r>
              <a:rPr lang="en-US" altLang="ko-KR" sz="1050" i="0" dirty="0">
                <a:effectLst/>
                <a:latin typeface="Helvetica Neue"/>
              </a:rPr>
              <a:t>720268)</a:t>
            </a:r>
            <a:endParaRPr lang="ko-KR" altLang="en-US" sz="1050" dirty="0"/>
          </a:p>
        </p:txBody>
      </p:sp>
      <p:sp>
        <p:nvSpPr>
          <p:cNvPr id="71" name="TextBox 70">
            <a:extLst>
              <a:ext uri="{FF2B5EF4-FFF2-40B4-BE49-F238E27FC236}">
                <a16:creationId xmlns:a16="http://schemas.microsoft.com/office/drawing/2014/main" id="{432AD638-C301-0FF0-92D7-8B92B16F9221}"/>
              </a:ext>
            </a:extLst>
          </p:cNvPr>
          <p:cNvSpPr txBox="1"/>
          <p:nvPr/>
        </p:nvSpPr>
        <p:spPr>
          <a:xfrm>
            <a:off x="8398058" y="1944336"/>
            <a:ext cx="1556795" cy="415498"/>
          </a:xfrm>
          <a:prstGeom prst="rect">
            <a:avLst/>
          </a:prstGeom>
          <a:noFill/>
        </p:spPr>
        <p:txBody>
          <a:bodyPr wrap="square" rtlCol="0">
            <a:spAutoFit/>
          </a:bodyPr>
          <a:lstStyle/>
          <a:p>
            <a:r>
              <a:rPr lang="en-US" altLang="ko-KR" sz="1000" dirty="0">
                <a:solidFill>
                  <a:srgbClr val="C00000"/>
                </a:solidFill>
              </a:rPr>
              <a:t>Constant Temperature and Humidity Chamber</a:t>
            </a:r>
            <a:endParaRPr lang="ko-KR" altLang="en-US" sz="1000" dirty="0">
              <a:solidFill>
                <a:srgbClr val="C00000"/>
              </a:solidFill>
            </a:endParaRPr>
          </a:p>
        </p:txBody>
      </p:sp>
      <p:pic>
        <p:nvPicPr>
          <p:cNvPr id="66" name="그림 65">
            <a:extLst>
              <a:ext uri="{FF2B5EF4-FFF2-40B4-BE49-F238E27FC236}">
                <a16:creationId xmlns:a16="http://schemas.microsoft.com/office/drawing/2014/main" id="{8B8A4E9F-D86D-C097-51C1-51D61CC67D3F}"/>
              </a:ext>
            </a:extLst>
          </p:cNvPr>
          <p:cNvPicPr>
            <a:picLocks noChangeAspect="1"/>
          </p:cNvPicPr>
          <p:nvPr/>
        </p:nvPicPr>
        <p:blipFill>
          <a:blip r:embed="rId5"/>
          <a:stretch>
            <a:fillRect/>
          </a:stretch>
        </p:blipFill>
        <p:spPr>
          <a:xfrm>
            <a:off x="6970625" y="1989186"/>
            <a:ext cx="1503015" cy="2018333"/>
          </a:xfrm>
          <a:prstGeom prst="rect">
            <a:avLst/>
          </a:prstGeom>
          <a:solidFill>
            <a:srgbClr val="C00000"/>
          </a:solidFill>
          <a:ln>
            <a:solidFill>
              <a:srgbClr val="FF0000"/>
            </a:solidFill>
          </a:ln>
        </p:spPr>
      </p:pic>
      <p:pic>
        <p:nvPicPr>
          <p:cNvPr id="75" name="그림 74">
            <a:extLst>
              <a:ext uri="{FF2B5EF4-FFF2-40B4-BE49-F238E27FC236}">
                <a16:creationId xmlns:a16="http://schemas.microsoft.com/office/drawing/2014/main" id="{C327C91C-4573-06C3-FFFB-514C0D994E69}"/>
              </a:ext>
            </a:extLst>
          </p:cNvPr>
          <p:cNvPicPr>
            <a:picLocks noChangeAspect="1"/>
          </p:cNvPicPr>
          <p:nvPr/>
        </p:nvPicPr>
        <p:blipFill>
          <a:blip r:embed="rId6"/>
          <a:stretch>
            <a:fillRect/>
          </a:stretch>
        </p:blipFill>
        <p:spPr>
          <a:xfrm>
            <a:off x="7194397" y="2635826"/>
            <a:ext cx="500846" cy="607003"/>
          </a:xfrm>
          <a:prstGeom prst="rect">
            <a:avLst/>
          </a:prstGeom>
        </p:spPr>
      </p:pic>
      <p:sp>
        <p:nvSpPr>
          <p:cNvPr id="4" name="화살표: 오른쪽 3">
            <a:extLst>
              <a:ext uri="{FF2B5EF4-FFF2-40B4-BE49-F238E27FC236}">
                <a16:creationId xmlns:a16="http://schemas.microsoft.com/office/drawing/2014/main" id="{3DC2E2CB-6582-1444-18E4-E99EFDEA04F4}"/>
              </a:ext>
            </a:extLst>
          </p:cNvPr>
          <p:cNvSpPr/>
          <p:nvPr/>
        </p:nvSpPr>
        <p:spPr>
          <a:xfrm>
            <a:off x="6632958" y="2819586"/>
            <a:ext cx="518939" cy="18226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화살표: 오른쪽 4">
            <a:extLst>
              <a:ext uri="{FF2B5EF4-FFF2-40B4-BE49-F238E27FC236}">
                <a16:creationId xmlns:a16="http://schemas.microsoft.com/office/drawing/2014/main" id="{9F68823B-93B8-75E3-6022-856338679153}"/>
              </a:ext>
            </a:extLst>
          </p:cNvPr>
          <p:cNvSpPr/>
          <p:nvPr/>
        </p:nvSpPr>
        <p:spPr>
          <a:xfrm>
            <a:off x="7749022" y="2816434"/>
            <a:ext cx="518939" cy="182261"/>
          </a:xfrm>
          <a:prstGeom prst="rightArrow">
            <a:avLst/>
          </a:prstGeom>
          <a:solidFill>
            <a:schemeClr val="accent6">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6" name="TextBox 5">
            <a:extLst>
              <a:ext uri="{FF2B5EF4-FFF2-40B4-BE49-F238E27FC236}">
                <a16:creationId xmlns:a16="http://schemas.microsoft.com/office/drawing/2014/main" id="{1AB7B13E-3CDD-838E-7905-A88413641201}"/>
              </a:ext>
            </a:extLst>
          </p:cNvPr>
          <p:cNvSpPr txBox="1"/>
          <p:nvPr/>
        </p:nvSpPr>
        <p:spPr>
          <a:xfrm>
            <a:off x="5773776" y="2525593"/>
            <a:ext cx="844804" cy="461665"/>
          </a:xfrm>
          <a:prstGeom prst="rect">
            <a:avLst/>
          </a:prstGeom>
          <a:noFill/>
        </p:spPr>
        <p:txBody>
          <a:bodyPr wrap="square" rtlCol="0">
            <a:spAutoFit/>
          </a:bodyPr>
          <a:lstStyle/>
          <a:p>
            <a:r>
              <a:rPr lang="en-US" altLang="ko-KR" sz="1200" dirty="0">
                <a:solidFill>
                  <a:srgbClr val="00316C"/>
                </a:solidFill>
              </a:rPr>
              <a:t>12V/1A</a:t>
            </a:r>
          </a:p>
          <a:p>
            <a:r>
              <a:rPr lang="en-US" altLang="ko-KR" sz="1200" dirty="0">
                <a:solidFill>
                  <a:srgbClr val="00316C"/>
                </a:solidFill>
              </a:rPr>
              <a:t>Input(</a:t>
            </a:r>
            <a:r>
              <a:rPr lang="en-US" altLang="ko-KR" sz="1200" dirty="0" err="1">
                <a:solidFill>
                  <a:srgbClr val="00316C"/>
                </a:solidFill>
              </a:rPr>
              <a:t>Vdd</a:t>
            </a:r>
            <a:r>
              <a:rPr lang="en-US" altLang="ko-KR" sz="1200" dirty="0">
                <a:solidFill>
                  <a:srgbClr val="00316C"/>
                </a:solidFill>
              </a:rPr>
              <a:t>)</a:t>
            </a:r>
            <a:endParaRPr lang="ko-KR" altLang="en-US" sz="1200" dirty="0">
              <a:solidFill>
                <a:srgbClr val="00316C"/>
              </a:solidFill>
            </a:endParaRPr>
          </a:p>
        </p:txBody>
      </p:sp>
      <p:sp>
        <p:nvSpPr>
          <p:cNvPr id="8" name="TextBox 7">
            <a:extLst>
              <a:ext uri="{FF2B5EF4-FFF2-40B4-BE49-F238E27FC236}">
                <a16:creationId xmlns:a16="http://schemas.microsoft.com/office/drawing/2014/main" id="{1089DCDF-45B6-1401-877E-109F12B922CD}"/>
              </a:ext>
            </a:extLst>
          </p:cNvPr>
          <p:cNvSpPr txBox="1"/>
          <p:nvPr/>
        </p:nvSpPr>
        <p:spPr>
          <a:xfrm>
            <a:off x="8207135" y="2528969"/>
            <a:ext cx="1147735" cy="461665"/>
          </a:xfrm>
          <a:prstGeom prst="rect">
            <a:avLst/>
          </a:prstGeom>
          <a:noFill/>
        </p:spPr>
        <p:txBody>
          <a:bodyPr wrap="square" rtlCol="0">
            <a:spAutoFit/>
          </a:bodyPr>
          <a:lstStyle/>
          <a:p>
            <a:r>
              <a:rPr lang="en-US" altLang="ko-KR" sz="1200" dirty="0">
                <a:solidFill>
                  <a:srgbClr val="00316C"/>
                </a:solidFill>
              </a:rPr>
              <a:t>450V/20A</a:t>
            </a:r>
          </a:p>
          <a:p>
            <a:r>
              <a:rPr lang="en-US" altLang="ko-KR" sz="1200" dirty="0">
                <a:solidFill>
                  <a:srgbClr val="00316C"/>
                </a:solidFill>
              </a:rPr>
              <a:t>Output</a:t>
            </a:r>
            <a:endParaRPr lang="ko-KR" altLang="en-US" sz="1200" dirty="0">
              <a:solidFill>
                <a:srgbClr val="00316C"/>
              </a:solidFill>
            </a:endParaRPr>
          </a:p>
        </p:txBody>
      </p:sp>
      <p:sp>
        <p:nvSpPr>
          <p:cNvPr id="10" name="TextBox 9">
            <a:extLst>
              <a:ext uri="{FF2B5EF4-FFF2-40B4-BE49-F238E27FC236}">
                <a16:creationId xmlns:a16="http://schemas.microsoft.com/office/drawing/2014/main" id="{3B00971C-8A6D-5B9A-06F2-1804E60B4228}"/>
              </a:ext>
            </a:extLst>
          </p:cNvPr>
          <p:cNvSpPr txBox="1"/>
          <p:nvPr/>
        </p:nvSpPr>
        <p:spPr>
          <a:xfrm>
            <a:off x="10629923" y="2763912"/>
            <a:ext cx="1020826" cy="430887"/>
          </a:xfrm>
          <a:prstGeom prst="rect">
            <a:avLst/>
          </a:prstGeom>
          <a:noFill/>
        </p:spPr>
        <p:txBody>
          <a:bodyPr wrap="square" rtlCol="0">
            <a:spAutoFit/>
          </a:bodyPr>
          <a:lstStyle/>
          <a:p>
            <a:r>
              <a:rPr lang="en-US" altLang="ko-KR" sz="1100" dirty="0"/>
              <a:t>Temperature Cycle</a:t>
            </a:r>
          </a:p>
        </p:txBody>
      </p:sp>
      <p:sp>
        <p:nvSpPr>
          <p:cNvPr id="13" name="TextBox 12">
            <a:extLst>
              <a:ext uri="{FF2B5EF4-FFF2-40B4-BE49-F238E27FC236}">
                <a16:creationId xmlns:a16="http://schemas.microsoft.com/office/drawing/2014/main" id="{3BDB8E3F-053C-94AF-064E-B6C677687EAB}"/>
              </a:ext>
            </a:extLst>
          </p:cNvPr>
          <p:cNvSpPr txBox="1"/>
          <p:nvPr/>
        </p:nvSpPr>
        <p:spPr>
          <a:xfrm>
            <a:off x="10670425" y="5034969"/>
            <a:ext cx="1020826" cy="430887"/>
          </a:xfrm>
          <a:prstGeom prst="rect">
            <a:avLst/>
          </a:prstGeom>
          <a:noFill/>
        </p:spPr>
        <p:txBody>
          <a:bodyPr wrap="square" rtlCol="0">
            <a:spAutoFit/>
          </a:bodyPr>
          <a:lstStyle/>
          <a:p>
            <a:r>
              <a:rPr lang="en-US" altLang="ko-KR" sz="1100" dirty="0"/>
              <a:t>Relay</a:t>
            </a:r>
          </a:p>
          <a:p>
            <a:r>
              <a:rPr lang="en-US" altLang="ko-KR" sz="1100" dirty="0"/>
              <a:t>Operation</a:t>
            </a:r>
            <a:endParaRPr lang="ko-KR" altLang="en-US" sz="1100" dirty="0"/>
          </a:p>
        </p:txBody>
      </p:sp>
      <p:sp>
        <p:nvSpPr>
          <p:cNvPr id="14" name="TextBox 13">
            <a:extLst>
              <a:ext uri="{FF2B5EF4-FFF2-40B4-BE49-F238E27FC236}">
                <a16:creationId xmlns:a16="http://schemas.microsoft.com/office/drawing/2014/main" id="{5CC9F5BE-A4F9-9DDC-44E5-32FD02198EC0}"/>
              </a:ext>
            </a:extLst>
          </p:cNvPr>
          <p:cNvSpPr txBox="1"/>
          <p:nvPr/>
        </p:nvSpPr>
        <p:spPr>
          <a:xfrm>
            <a:off x="7474174" y="5528127"/>
            <a:ext cx="1465921" cy="461665"/>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Ready for trigger</a:t>
            </a:r>
          </a:p>
          <a:p>
            <a:pPr algn="ctr"/>
            <a:r>
              <a:rPr lang="en-US" altLang="ko-KR" sz="1200" b="1" dirty="0">
                <a:solidFill>
                  <a:schemeClr val="bg1"/>
                </a:solidFill>
              </a:rPr>
              <a:t>(Trigger Stop)</a:t>
            </a:r>
            <a:endParaRPr lang="ko-KR" altLang="en-US" sz="1200" b="1" dirty="0">
              <a:solidFill>
                <a:schemeClr val="bg1"/>
              </a:solidFill>
            </a:endParaRPr>
          </a:p>
        </p:txBody>
      </p:sp>
      <p:sp>
        <p:nvSpPr>
          <p:cNvPr id="18" name="직사각형 17">
            <a:extLst>
              <a:ext uri="{FF2B5EF4-FFF2-40B4-BE49-F238E27FC236}">
                <a16:creationId xmlns:a16="http://schemas.microsoft.com/office/drawing/2014/main" id="{45B1CC42-A907-F59D-492F-DBF0A3E217A0}"/>
              </a:ext>
            </a:extLst>
          </p:cNvPr>
          <p:cNvSpPr/>
          <p:nvPr/>
        </p:nvSpPr>
        <p:spPr>
          <a:xfrm>
            <a:off x="3489644" y="4034064"/>
            <a:ext cx="474195"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9" name="직사각형 18">
            <a:extLst>
              <a:ext uri="{FF2B5EF4-FFF2-40B4-BE49-F238E27FC236}">
                <a16:creationId xmlns:a16="http://schemas.microsoft.com/office/drawing/2014/main" id="{C1C34265-DB24-98FE-FB17-92674AC94520}"/>
              </a:ext>
            </a:extLst>
          </p:cNvPr>
          <p:cNvSpPr/>
          <p:nvPr/>
        </p:nvSpPr>
        <p:spPr>
          <a:xfrm>
            <a:off x="3106338" y="1561471"/>
            <a:ext cx="3304646" cy="22816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Relay ON</a:t>
            </a:r>
          </a:p>
        </p:txBody>
      </p:sp>
      <p:sp>
        <p:nvSpPr>
          <p:cNvPr id="20" name="직사각형 19">
            <a:extLst>
              <a:ext uri="{FF2B5EF4-FFF2-40B4-BE49-F238E27FC236}">
                <a16:creationId xmlns:a16="http://schemas.microsoft.com/office/drawing/2014/main" id="{C4E705F7-BD30-DE96-CF23-9209C8851C5D}"/>
              </a:ext>
            </a:extLst>
          </p:cNvPr>
          <p:cNvSpPr/>
          <p:nvPr/>
        </p:nvSpPr>
        <p:spPr>
          <a:xfrm>
            <a:off x="7094877" y="1533588"/>
            <a:ext cx="2341354" cy="25410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61" name="직선 화살표 연결선 60">
            <a:extLst>
              <a:ext uri="{FF2B5EF4-FFF2-40B4-BE49-F238E27FC236}">
                <a16:creationId xmlns:a16="http://schemas.microsoft.com/office/drawing/2014/main" id="{728289AF-04E7-43E1-3CFD-73A386DF4E11}"/>
              </a:ext>
            </a:extLst>
          </p:cNvPr>
          <p:cNvCxnSpPr>
            <a:cxnSpLocks/>
          </p:cNvCxnSpPr>
          <p:nvPr/>
        </p:nvCxnSpPr>
        <p:spPr>
          <a:xfrm flipH="1">
            <a:off x="5892824" y="2866722"/>
            <a:ext cx="1533858" cy="1492148"/>
          </a:xfrm>
          <a:prstGeom prst="straightConnector1">
            <a:avLst/>
          </a:prstGeom>
          <a:ln w="28575">
            <a:solidFill>
              <a:srgbClr val="FF0000"/>
            </a:solidFill>
            <a:prstDash val="solid"/>
            <a:headEnd type="oval"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8" name="직선 화살표 연결선 57">
            <a:extLst>
              <a:ext uri="{FF2B5EF4-FFF2-40B4-BE49-F238E27FC236}">
                <a16:creationId xmlns:a16="http://schemas.microsoft.com/office/drawing/2014/main" id="{E6C75425-63DF-BD71-EBE6-EFB288F4535B}"/>
              </a:ext>
            </a:extLst>
          </p:cNvPr>
          <p:cNvCxnSpPr>
            <a:cxnSpLocks/>
            <a:stCxn id="75" idx="1"/>
          </p:cNvCxnSpPr>
          <p:nvPr/>
        </p:nvCxnSpPr>
        <p:spPr>
          <a:xfrm flipH="1">
            <a:off x="4540139" y="2939328"/>
            <a:ext cx="2654258" cy="451335"/>
          </a:xfrm>
          <a:prstGeom prst="straightConnector1">
            <a:avLst/>
          </a:prstGeom>
          <a:ln w="28575">
            <a:solidFill>
              <a:srgbClr val="3A9A2D"/>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3" name="직선 화살표 연결선 72">
            <a:extLst>
              <a:ext uri="{FF2B5EF4-FFF2-40B4-BE49-F238E27FC236}">
                <a16:creationId xmlns:a16="http://schemas.microsoft.com/office/drawing/2014/main" id="{2AB13933-0A94-1142-070C-9F9DA169E144}"/>
              </a:ext>
            </a:extLst>
          </p:cNvPr>
          <p:cNvCxnSpPr>
            <a:cxnSpLocks/>
            <a:stCxn id="75" idx="1"/>
          </p:cNvCxnSpPr>
          <p:nvPr/>
        </p:nvCxnSpPr>
        <p:spPr>
          <a:xfrm flipH="1">
            <a:off x="5275792" y="2939328"/>
            <a:ext cx="1918605" cy="489672"/>
          </a:xfrm>
          <a:prstGeom prst="straightConnector1">
            <a:avLst/>
          </a:prstGeom>
          <a:ln w="28575">
            <a:solidFill>
              <a:srgbClr val="FFC000"/>
            </a:solidFill>
            <a:prstDash val="solid"/>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2" name="TextBox 81">
            <a:extLst>
              <a:ext uri="{FF2B5EF4-FFF2-40B4-BE49-F238E27FC236}">
                <a16:creationId xmlns:a16="http://schemas.microsoft.com/office/drawing/2014/main" id="{B1BADB31-3C28-5558-8AA2-F2863C021F66}"/>
              </a:ext>
            </a:extLst>
          </p:cNvPr>
          <p:cNvSpPr txBox="1"/>
          <p:nvPr/>
        </p:nvSpPr>
        <p:spPr>
          <a:xfrm>
            <a:off x="5873813" y="3540281"/>
            <a:ext cx="1556795" cy="261610"/>
          </a:xfrm>
          <a:prstGeom prst="rect">
            <a:avLst/>
          </a:prstGeom>
          <a:noFill/>
        </p:spPr>
        <p:txBody>
          <a:bodyPr wrap="square" rtlCol="0">
            <a:spAutoFit/>
          </a:bodyPr>
          <a:lstStyle/>
          <a:p>
            <a:r>
              <a:rPr lang="en-US" altLang="ko-KR" sz="1050" dirty="0"/>
              <a:t>Temperature(</a:t>
            </a:r>
            <a:r>
              <a:rPr lang="en-US" altLang="ko-KR" sz="1050" i="0" dirty="0">
                <a:effectLst/>
                <a:latin typeface="Helvetica Neue"/>
              </a:rPr>
              <a:t>701265)</a:t>
            </a:r>
            <a:endParaRPr lang="ko-KR" altLang="en-US" sz="1050" dirty="0"/>
          </a:p>
        </p:txBody>
      </p:sp>
      <p:sp>
        <p:nvSpPr>
          <p:cNvPr id="31" name="직사각형 30">
            <a:extLst>
              <a:ext uri="{FF2B5EF4-FFF2-40B4-BE49-F238E27FC236}">
                <a16:creationId xmlns:a16="http://schemas.microsoft.com/office/drawing/2014/main" id="{A94BEC4A-EB5C-2516-90C4-AA91420BEC9C}"/>
              </a:ext>
            </a:extLst>
          </p:cNvPr>
          <p:cNvSpPr/>
          <p:nvPr/>
        </p:nvSpPr>
        <p:spPr>
          <a:xfrm>
            <a:off x="1441511" y="5155157"/>
            <a:ext cx="1377706" cy="271823"/>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3" name="직사각형 32">
            <a:extLst>
              <a:ext uri="{FF2B5EF4-FFF2-40B4-BE49-F238E27FC236}">
                <a16:creationId xmlns:a16="http://schemas.microsoft.com/office/drawing/2014/main" id="{5619C315-DFEC-581E-4F4F-CAD4AB065AF9}"/>
              </a:ext>
            </a:extLst>
          </p:cNvPr>
          <p:cNvSpPr/>
          <p:nvPr/>
        </p:nvSpPr>
        <p:spPr>
          <a:xfrm>
            <a:off x="1889194" y="3451497"/>
            <a:ext cx="715922" cy="350394"/>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- 40</a:t>
            </a:r>
            <a:r>
              <a:rPr lang="en-US" altLang="ko-KR" sz="1200" dirty="0">
                <a:solidFill>
                  <a:schemeClr val="tx1"/>
                </a:solidFill>
                <a:latin typeface="맑은 고딕" panose="020B0503020000020004" pitchFamily="50" charset="-127"/>
                <a:ea typeface="맑은 고딕" panose="020B0503020000020004" pitchFamily="50" charset="-127"/>
              </a:rPr>
              <a:t>℃ </a:t>
            </a:r>
            <a:endParaRPr kumimoji="1" lang="ko-KR" altLang="en-US" sz="1200" dirty="0">
              <a:solidFill>
                <a:schemeClr val="tx1"/>
              </a:solidFill>
            </a:endParaRPr>
          </a:p>
        </p:txBody>
      </p:sp>
      <p:sp>
        <p:nvSpPr>
          <p:cNvPr id="34" name="직사각형 33">
            <a:extLst>
              <a:ext uri="{FF2B5EF4-FFF2-40B4-BE49-F238E27FC236}">
                <a16:creationId xmlns:a16="http://schemas.microsoft.com/office/drawing/2014/main" id="{95959E8C-AA6E-8895-4DEF-389C3685D9AF}"/>
              </a:ext>
            </a:extLst>
          </p:cNvPr>
          <p:cNvSpPr/>
          <p:nvPr/>
        </p:nvSpPr>
        <p:spPr>
          <a:xfrm>
            <a:off x="1510632" y="1674268"/>
            <a:ext cx="1556795" cy="6855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60</a:t>
            </a:r>
            <a:r>
              <a:rPr lang="en-US" altLang="ko-KR" sz="1200" dirty="0">
                <a:solidFill>
                  <a:schemeClr val="tx1"/>
                </a:solidFill>
                <a:latin typeface="맑은 고딕" panose="020B0503020000020004" pitchFamily="50" charset="-127"/>
                <a:ea typeface="맑은 고딕" panose="020B0503020000020004" pitchFamily="50" charset="-127"/>
              </a:rPr>
              <a:t>℃</a:t>
            </a:r>
          </a:p>
          <a:p>
            <a:pPr algn="ctr"/>
            <a:r>
              <a:rPr lang="en-US" altLang="ko-KR" sz="1200" dirty="0">
                <a:solidFill>
                  <a:schemeClr val="tx1"/>
                </a:solidFill>
                <a:latin typeface="맑은 고딕" panose="020B0503020000020004" pitchFamily="50" charset="-127"/>
                <a:ea typeface="맑은 고딕" panose="020B0503020000020004" pitchFamily="50" charset="-127"/>
              </a:rPr>
              <a:t>(fast Charge 80 ℃) </a:t>
            </a:r>
            <a:endParaRPr kumimoji="1" lang="ko-KR" altLang="en-US" sz="1200" dirty="0">
              <a:solidFill>
                <a:schemeClr val="tx1"/>
              </a:solidFill>
            </a:endParaRPr>
          </a:p>
        </p:txBody>
      </p:sp>
      <p:sp>
        <p:nvSpPr>
          <p:cNvPr id="35" name="직사각형 34">
            <a:extLst>
              <a:ext uri="{FF2B5EF4-FFF2-40B4-BE49-F238E27FC236}">
                <a16:creationId xmlns:a16="http://schemas.microsoft.com/office/drawing/2014/main" id="{3EC4E046-BA85-E497-0D4C-ECDEF4F64DF6}"/>
              </a:ext>
            </a:extLst>
          </p:cNvPr>
          <p:cNvSpPr/>
          <p:nvPr/>
        </p:nvSpPr>
        <p:spPr>
          <a:xfrm>
            <a:off x="6410987" y="1570898"/>
            <a:ext cx="3467807" cy="220190"/>
          </a:xfrm>
          <a:prstGeom prst="rect">
            <a:avLst/>
          </a:prstGeom>
          <a:solidFill>
            <a:schemeClr val="accent3">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200" dirty="0">
                <a:solidFill>
                  <a:schemeClr val="tx1"/>
                </a:solidFill>
              </a:rPr>
              <a:t>Relay OFF</a:t>
            </a:r>
          </a:p>
        </p:txBody>
      </p:sp>
      <p:sp>
        <p:nvSpPr>
          <p:cNvPr id="56" name="TextBox 55">
            <a:extLst>
              <a:ext uri="{FF2B5EF4-FFF2-40B4-BE49-F238E27FC236}">
                <a16:creationId xmlns:a16="http://schemas.microsoft.com/office/drawing/2014/main" id="{4CD88AC1-C783-2684-AB45-723B9EDFA058}"/>
              </a:ext>
            </a:extLst>
          </p:cNvPr>
          <p:cNvSpPr txBox="1"/>
          <p:nvPr/>
        </p:nvSpPr>
        <p:spPr>
          <a:xfrm>
            <a:off x="468008" y="4392006"/>
            <a:ext cx="1509917" cy="1061829"/>
          </a:xfrm>
          <a:prstGeom prst="rect">
            <a:avLst/>
          </a:prstGeom>
          <a:solidFill>
            <a:schemeClr val="tx1">
              <a:lumMod val="65000"/>
              <a:lumOff val="35000"/>
            </a:schemeClr>
          </a:solidFill>
        </p:spPr>
        <p:txBody>
          <a:bodyPr wrap="square" rtlCol="0">
            <a:spAutoFit/>
          </a:bodyPr>
          <a:lstStyle/>
          <a:p>
            <a:r>
              <a:rPr kumimoji="1" lang="en-US" altLang="ko-KR" sz="700" dirty="0">
                <a:solidFill>
                  <a:schemeClr val="bg2">
                    <a:lumMod val="40000"/>
                    <a:lumOff val="60000"/>
                  </a:schemeClr>
                </a:solidFill>
              </a:rPr>
              <a:t>:CHANNEL1:DISPLAY OFF;:CHANNEL2:DISPLAY …OFF;:CHANNEL5:DISPLAY OFF;:CHANNEL6:DISPLAY…. ON;:CHANNEL9:DISPLAY ON;:CHAN1:VDIV 100;:CHAN2:VDIV …100;:CHAN5:VDIV 0.005;:CHAN6:VDIV 5;PROB …</a:t>
            </a:r>
          </a:p>
        </p:txBody>
      </p:sp>
      <p:sp>
        <p:nvSpPr>
          <p:cNvPr id="51" name="TextBox 50">
            <a:extLst>
              <a:ext uri="{FF2B5EF4-FFF2-40B4-BE49-F238E27FC236}">
                <a16:creationId xmlns:a16="http://schemas.microsoft.com/office/drawing/2014/main" id="{ADC34B01-D263-B568-6419-4C78AC94C250}"/>
              </a:ext>
            </a:extLst>
          </p:cNvPr>
          <p:cNvSpPr txBox="1"/>
          <p:nvPr/>
        </p:nvSpPr>
        <p:spPr>
          <a:xfrm>
            <a:off x="1495299" y="5516096"/>
            <a:ext cx="1465921" cy="461665"/>
          </a:xfrm>
          <a:prstGeom prst="rect">
            <a:avLst/>
          </a:prstGeom>
          <a:solidFill>
            <a:srgbClr val="FF0000"/>
          </a:solidFill>
          <a:ln>
            <a:solidFill>
              <a:srgbClr val="FF0000"/>
            </a:solidFill>
          </a:ln>
        </p:spPr>
        <p:txBody>
          <a:bodyPr wrap="square">
            <a:spAutoFit/>
          </a:bodyPr>
          <a:lstStyle/>
          <a:p>
            <a:pPr algn="ctr"/>
            <a:r>
              <a:rPr lang="en-US" altLang="ko-KR" sz="1200" b="1" dirty="0">
                <a:solidFill>
                  <a:schemeClr val="bg1"/>
                </a:solidFill>
              </a:rPr>
              <a:t>Ready for trigger</a:t>
            </a:r>
          </a:p>
          <a:p>
            <a:pPr algn="ctr"/>
            <a:r>
              <a:rPr lang="en-US" altLang="ko-KR" sz="1200" b="1" dirty="0">
                <a:solidFill>
                  <a:schemeClr val="bg1"/>
                </a:solidFill>
              </a:rPr>
              <a:t>(Trigger Start)</a:t>
            </a:r>
            <a:endParaRPr lang="ko-KR" altLang="en-US" sz="1200" b="1" dirty="0">
              <a:solidFill>
                <a:schemeClr val="bg1"/>
              </a:solidFill>
            </a:endParaRPr>
          </a:p>
        </p:txBody>
      </p:sp>
      <p:sp>
        <p:nvSpPr>
          <p:cNvPr id="36" name="직사각형 35">
            <a:extLst>
              <a:ext uri="{FF2B5EF4-FFF2-40B4-BE49-F238E27FC236}">
                <a16:creationId xmlns:a16="http://schemas.microsoft.com/office/drawing/2014/main" id="{A071639F-DB1B-AE13-2EAE-6D0D080CDD17}"/>
              </a:ext>
            </a:extLst>
          </p:cNvPr>
          <p:cNvSpPr/>
          <p:nvPr/>
        </p:nvSpPr>
        <p:spPr>
          <a:xfrm>
            <a:off x="6733038" y="4030374"/>
            <a:ext cx="837718" cy="22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 hour</a:t>
            </a:r>
            <a:endParaRPr kumimoji="1" lang="ko-KR" altLang="en-US" sz="1000" dirty="0">
              <a:solidFill>
                <a:schemeClr val="tx1"/>
              </a:solidFill>
            </a:endParaRPr>
          </a:p>
        </p:txBody>
      </p:sp>
      <p:sp>
        <p:nvSpPr>
          <p:cNvPr id="52" name="직사각형 51">
            <a:extLst>
              <a:ext uri="{FF2B5EF4-FFF2-40B4-BE49-F238E27FC236}">
                <a16:creationId xmlns:a16="http://schemas.microsoft.com/office/drawing/2014/main" id="{8E0EE499-F247-55D5-BBAA-E8FA7317F2E9}"/>
              </a:ext>
            </a:extLst>
          </p:cNvPr>
          <p:cNvSpPr/>
          <p:nvPr/>
        </p:nvSpPr>
        <p:spPr>
          <a:xfrm>
            <a:off x="8781002" y="4030374"/>
            <a:ext cx="837718" cy="22529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 hour</a:t>
            </a:r>
            <a:endParaRPr kumimoji="1" lang="ko-KR" altLang="en-US" sz="1000" dirty="0">
              <a:solidFill>
                <a:schemeClr val="tx1"/>
              </a:solidFill>
            </a:endParaRPr>
          </a:p>
        </p:txBody>
      </p:sp>
      <p:sp>
        <p:nvSpPr>
          <p:cNvPr id="59" name="직사각형 58">
            <a:extLst>
              <a:ext uri="{FF2B5EF4-FFF2-40B4-BE49-F238E27FC236}">
                <a16:creationId xmlns:a16="http://schemas.microsoft.com/office/drawing/2014/main" id="{443ECE37-5D44-2AFF-6F04-0CF0973A73EF}"/>
              </a:ext>
            </a:extLst>
          </p:cNvPr>
          <p:cNvSpPr/>
          <p:nvPr/>
        </p:nvSpPr>
        <p:spPr>
          <a:xfrm>
            <a:off x="4624495" y="5894851"/>
            <a:ext cx="1617015" cy="21818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1Cycle: 8hour</a:t>
            </a:r>
            <a:endParaRPr kumimoji="1" lang="ko-KR" altLang="en-US" sz="1000" dirty="0">
              <a:solidFill>
                <a:schemeClr val="tx1"/>
              </a:solidFill>
            </a:endParaRPr>
          </a:p>
        </p:txBody>
      </p:sp>
      <p:grpSp>
        <p:nvGrpSpPr>
          <p:cNvPr id="77" name="그룹 76">
            <a:extLst>
              <a:ext uri="{FF2B5EF4-FFF2-40B4-BE49-F238E27FC236}">
                <a16:creationId xmlns:a16="http://schemas.microsoft.com/office/drawing/2014/main" id="{0952D22D-9D2C-E853-B659-504E30B9DE25}"/>
              </a:ext>
            </a:extLst>
          </p:cNvPr>
          <p:cNvGrpSpPr/>
          <p:nvPr/>
        </p:nvGrpSpPr>
        <p:grpSpPr>
          <a:xfrm>
            <a:off x="5466999" y="2565988"/>
            <a:ext cx="209055" cy="192772"/>
            <a:chOff x="2118360" y="2635826"/>
            <a:chExt cx="617220" cy="362869"/>
          </a:xfrm>
        </p:grpSpPr>
        <p:cxnSp>
          <p:nvCxnSpPr>
            <p:cNvPr id="65" name="직선 연결선 64">
              <a:extLst>
                <a:ext uri="{FF2B5EF4-FFF2-40B4-BE49-F238E27FC236}">
                  <a16:creationId xmlns:a16="http://schemas.microsoft.com/office/drawing/2014/main" id="{01A66486-0632-14FF-E4C5-75F1AB340A02}"/>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7" name="직선 연결선 66">
              <a:extLst>
                <a:ext uri="{FF2B5EF4-FFF2-40B4-BE49-F238E27FC236}">
                  <a16:creationId xmlns:a16="http://schemas.microsoft.com/office/drawing/2014/main" id="{8C86CD0A-09FE-3E9C-4DD9-517E9966866B}"/>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68" name="직선 연결선 67">
              <a:extLst>
                <a:ext uri="{FF2B5EF4-FFF2-40B4-BE49-F238E27FC236}">
                  <a16:creationId xmlns:a16="http://schemas.microsoft.com/office/drawing/2014/main" id="{D827F6A0-6D90-E84D-0D24-0C15D22E61A3}"/>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0" name="직선 연결선 69">
              <a:extLst>
                <a:ext uri="{FF2B5EF4-FFF2-40B4-BE49-F238E27FC236}">
                  <a16:creationId xmlns:a16="http://schemas.microsoft.com/office/drawing/2014/main" id="{4293182D-4B58-AFEA-4DCB-2DC18645E87A}"/>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72" name="직선 연결선 71">
              <a:extLst>
                <a:ext uri="{FF2B5EF4-FFF2-40B4-BE49-F238E27FC236}">
                  <a16:creationId xmlns:a16="http://schemas.microsoft.com/office/drawing/2014/main" id="{FA50A44B-CEDD-0EE4-DD91-A46F1B1FC223}"/>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78" name="TextBox 77">
            <a:extLst>
              <a:ext uri="{FF2B5EF4-FFF2-40B4-BE49-F238E27FC236}">
                <a16:creationId xmlns:a16="http://schemas.microsoft.com/office/drawing/2014/main" id="{34A1C2E4-07CD-05C7-FC56-482F112443AC}"/>
              </a:ext>
            </a:extLst>
          </p:cNvPr>
          <p:cNvSpPr txBox="1"/>
          <p:nvPr/>
        </p:nvSpPr>
        <p:spPr>
          <a:xfrm>
            <a:off x="5090532" y="2754125"/>
            <a:ext cx="844804" cy="215444"/>
          </a:xfrm>
          <a:prstGeom prst="rect">
            <a:avLst/>
          </a:prstGeom>
          <a:noFill/>
        </p:spPr>
        <p:txBody>
          <a:bodyPr wrap="square" rtlCol="0">
            <a:spAutoFit/>
          </a:bodyPr>
          <a:lstStyle/>
          <a:p>
            <a:r>
              <a:rPr lang="en-US" altLang="ko-KR" sz="800" dirty="0">
                <a:solidFill>
                  <a:srgbClr val="00316C"/>
                </a:solidFill>
              </a:rPr>
              <a:t>Input signal</a:t>
            </a:r>
          </a:p>
        </p:txBody>
      </p:sp>
      <p:sp>
        <p:nvSpPr>
          <p:cNvPr id="83" name="직사각형 82">
            <a:extLst>
              <a:ext uri="{FF2B5EF4-FFF2-40B4-BE49-F238E27FC236}">
                <a16:creationId xmlns:a16="http://schemas.microsoft.com/office/drawing/2014/main" id="{E433653C-31CE-10E6-B729-C9CBD67D1F67}"/>
              </a:ext>
            </a:extLst>
          </p:cNvPr>
          <p:cNvSpPr/>
          <p:nvPr/>
        </p:nvSpPr>
        <p:spPr>
          <a:xfrm>
            <a:off x="4132053" y="5175128"/>
            <a:ext cx="1136456" cy="27699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2" name="타원 41">
            <a:extLst>
              <a:ext uri="{FF2B5EF4-FFF2-40B4-BE49-F238E27FC236}">
                <a16:creationId xmlns:a16="http://schemas.microsoft.com/office/drawing/2014/main" id="{276DD346-4009-F9F9-E516-08F6CD903487}"/>
              </a:ext>
            </a:extLst>
          </p:cNvPr>
          <p:cNvSpPr/>
          <p:nvPr/>
        </p:nvSpPr>
        <p:spPr>
          <a:xfrm>
            <a:off x="4216751" y="5268276"/>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3" name="타원 42">
            <a:extLst>
              <a:ext uri="{FF2B5EF4-FFF2-40B4-BE49-F238E27FC236}">
                <a16:creationId xmlns:a16="http://schemas.microsoft.com/office/drawing/2014/main" id="{F12E0794-ECEE-43EB-C489-416EB71D920F}"/>
              </a:ext>
            </a:extLst>
          </p:cNvPr>
          <p:cNvSpPr/>
          <p:nvPr/>
        </p:nvSpPr>
        <p:spPr>
          <a:xfrm>
            <a:off x="4369151" y="5268276"/>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4" name="타원 43">
            <a:extLst>
              <a:ext uri="{FF2B5EF4-FFF2-40B4-BE49-F238E27FC236}">
                <a16:creationId xmlns:a16="http://schemas.microsoft.com/office/drawing/2014/main" id="{C432FB28-D45C-78AC-5FCA-CB8A023EFBA8}"/>
              </a:ext>
            </a:extLst>
          </p:cNvPr>
          <p:cNvSpPr/>
          <p:nvPr/>
        </p:nvSpPr>
        <p:spPr>
          <a:xfrm>
            <a:off x="4521551" y="5268276"/>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45" name="타원 44">
            <a:extLst>
              <a:ext uri="{FF2B5EF4-FFF2-40B4-BE49-F238E27FC236}">
                <a16:creationId xmlns:a16="http://schemas.microsoft.com/office/drawing/2014/main" id="{56A4C74B-2BD2-07DA-5104-F811411B9E36}"/>
              </a:ext>
            </a:extLst>
          </p:cNvPr>
          <p:cNvSpPr/>
          <p:nvPr/>
        </p:nvSpPr>
        <p:spPr>
          <a:xfrm>
            <a:off x="4673951" y="5268276"/>
            <a:ext cx="87705" cy="45719"/>
          </a:xfrm>
          <a:prstGeom prst="ellipse">
            <a:avLst/>
          </a:prstGeom>
          <a:solidFill>
            <a:srgbClr val="00B050"/>
          </a:solid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grpSp>
        <p:nvGrpSpPr>
          <p:cNvPr id="84" name="그룹 83">
            <a:extLst>
              <a:ext uri="{FF2B5EF4-FFF2-40B4-BE49-F238E27FC236}">
                <a16:creationId xmlns:a16="http://schemas.microsoft.com/office/drawing/2014/main" id="{903E32C5-39BE-E40C-B880-A18EBCC76554}"/>
              </a:ext>
            </a:extLst>
          </p:cNvPr>
          <p:cNvGrpSpPr/>
          <p:nvPr/>
        </p:nvGrpSpPr>
        <p:grpSpPr>
          <a:xfrm>
            <a:off x="3111876" y="4834252"/>
            <a:ext cx="55187" cy="192772"/>
            <a:chOff x="2118360" y="2635826"/>
            <a:chExt cx="617220" cy="362869"/>
          </a:xfrm>
        </p:grpSpPr>
        <p:cxnSp>
          <p:nvCxnSpPr>
            <p:cNvPr id="85" name="직선 연결선 84">
              <a:extLst>
                <a:ext uri="{FF2B5EF4-FFF2-40B4-BE49-F238E27FC236}">
                  <a16:creationId xmlns:a16="http://schemas.microsoft.com/office/drawing/2014/main" id="{1BDD9FA2-02C5-7F10-A72B-212C9F55FADA}"/>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6" name="직선 연결선 85">
              <a:extLst>
                <a:ext uri="{FF2B5EF4-FFF2-40B4-BE49-F238E27FC236}">
                  <a16:creationId xmlns:a16="http://schemas.microsoft.com/office/drawing/2014/main" id="{DA93D259-A7C9-DE31-9677-E61672511A14}"/>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7" name="직선 연결선 86">
              <a:extLst>
                <a:ext uri="{FF2B5EF4-FFF2-40B4-BE49-F238E27FC236}">
                  <a16:creationId xmlns:a16="http://schemas.microsoft.com/office/drawing/2014/main" id="{725FE1F4-CB7A-9301-2603-925EBBC14258}"/>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8" name="직선 연결선 87">
              <a:extLst>
                <a:ext uri="{FF2B5EF4-FFF2-40B4-BE49-F238E27FC236}">
                  <a16:creationId xmlns:a16="http://schemas.microsoft.com/office/drawing/2014/main" id="{D95AA733-7229-85E9-4B93-58EB1D5D71FD}"/>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89" name="직선 연결선 88">
              <a:extLst>
                <a:ext uri="{FF2B5EF4-FFF2-40B4-BE49-F238E27FC236}">
                  <a16:creationId xmlns:a16="http://schemas.microsoft.com/office/drawing/2014/main" id="{27CA39DF-C980-5BFE-65CB-DCABF81F9C8F}"/>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0" name="그룹 89">
            <a:extLst>
              <a:ext uri="{FF2B5EF4-FFF2-40B4-BE49-F238E27FC236}">
                <a16:creationId xmlns:a16="http://schemas.microsoft.com/office/drawing/2014/main" id="{D3219FCB-F57E-CE68-D754-56F960607175}"/>
              </a:ext>
            </a:extLst>
          </p:cNvPr>
          <p:cNvGrpSpPr/>
          <p:nvPr/>
        </p:nvGrpSpPr>
        <p:grpSpPr>
          <a:xfrm>
            <a:off x="3294430" y="4834252"/>
            <a:ext cx="55187" cy="192772"/>
            <a:chOff x="2118360" y="2635826"/>
            <a:chExt cx="617220" cy="362869"/>
          </a:xfrm>
        </p:grpSpPr>
        <p:cxnSp>
          <p:nvCxnSpPr>
            <p:cNvPr id="91" name="직선 연결선 90">
              <a:extLst>
                <a:ext uri="{FF2B5EF4-FFF2-40B4-BE49-F238E27FC236}">
                  <a16:creationId xmlns:a16="http://schemas.microsoft.com/office/drawing/2014/main" id="{A316F391-7EB2-C769-35BC-28853AD7DBEB}"/>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2" name="직선 연결선 91">
              <a:extLst>
                <a:ext uri="{FF2B5EF4-FFF2-40B4-BE49-F238E27FC236}">
                  <a16:creationId xmlns:a16="http://schemas.microsoft.com/office/drawing/2014/main" id="{0EDC3A30-51DC-4E7E-949D-77DA52EFF9C8}"/>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3" name="직선 연결선 92">
              <a:extLst>
                <a:ext uri="{FF2B5EF4-FFF2-40B4-BE49-F238E27FC236}">
                  <a16:creationId xmlns:a16="http://schemas.microsoft.com/office/drawing/2014/main" id="{9A0774B9-80CF-F513-169C-699964122849}"/>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4" name="직선 연결선 93">
              <a:extLst>
                <a:ext uri="{FF2B5EF4-FFF2-40B4-BE49-F238E27FC236}">
                  <a16:creationId xmlns:a16="http://schemas.microsoft.com/office/drawing/2014/main" id="{036EF4FD-7496-F7A5-5E22-6B8737F57982}"/>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5" name="직선 연결선 94">
              <a:extLst>
                <a:ext uri="{FF2B5EF4-FFF2-40B4-BE49-F238E27FC236}">
                  <a16:creationId xmlns:a16="http://schemas.microsoft.com/office/drawing/2014/main" id="{98F3233A-023F-ABA8-537C-F95CEF6FA407}"/>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96" name="그룹 95">
            <a:extLst>
              <a:ext uri="{FF2B5EF4-FFF2-40B4-BE49-F238E27FC236}">
                <a16:creationId xmlns:a16="http://schemas.microsoft.com/office/drawing/2014/main" id="{E4F5EB68-CBB7-43E5-8102-C8CB1FD12E24}"/>
              </a:ext>
            </a:extLst>
          </p:cNvPr>
          <p:cNvGrpSpPr/>
          <p:nvPr/>
        </p:nvGrpSpPr>
        <p:grpSpPr>
          <a:xfrm>
            <a:off x="3476984" y="4834252"/>
            <a:ext cx="55187" cy="192772"/>
            <a:chOff x="2118360" y="2635826"/>
            <a:chExt cx="617220" cy="362869"/>
          </a:xfrm>
        </p:grpSpPr>
        <p:cxnSp>
          <p:nvCxnSpPr>
            <p:cNvPr id="97" name="직선 연결선 96">
              <a:extLst>
                <a:ext uri="{FF2B5EF4-FFF2-40B4-BE49-F238E27FC236}">
                  <a16:creationId xmlns:a16="http://schemas.microsoft.com/office/drawing/2014/main" id="{E4315DFD-43B6-40C3-DA3C-51959471421A}"/>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8" name="직선 연결선 97">
              <a:extLst>
                <a:ext uri="{FF2B5EF4-FFF2-40B4-BE49-F238E27FC236}">
                  <a16:creationId xmlns:a16="http://schemas.microsoft.com/office/drawing/2014/main" id="{FD0C6A2E-8AF7-1CB6-2560-559FA9999364}"/>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99" name="직선 연결선 98">
              <a:extLst>
                <a:ext uri="{FF2B5EF4-FFF2-40B4-BE49-F238E27FC236}">
                  <a16:creationId xmlns:a16="http://schemas.microsoft.com/office/drawing/2014/main" id="{A1DA1564-9348-8CE8-96BA-E9383C22E1ED}"/>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0" name="직선 연결선 99">
              <a:extLst>
                <a:ext uri="{FF2B5EF4-FFF2-40B4-BE49-F238E27FC236}">
                  <a16:creationId xmlns:a16="http://schemas.microsoft.com/office/drawing/2014/main" id="{FB0860B3-DC84-D7A7-EB7F-BECE4021FE15}"/>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1" name="직선 연결선 100">
              <a:extLst>
                <a:ext uri="{FF2B5EF4-FFF2-40B4-BE49-F238E27FC236}">
                  <a16:creationId xmlns:a16="http://schemas.microsoft.com/office/drawing/2014/main" id="{D6AA8462-49C9-D556-7E4F-4A4A4908776B}"/>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2" name="그룹 101">
            <a:extLst>
              <a:ext uri="{FF2B5EF4-FFF2-40B4-BE49-F238E27FC236}">
                <a16:creationId xmlns:a16="http://schemas.microsoft.com/office/drawing/2014/main" id="{F09E6652-BEE2-18D5-0ABA-B7062FB6C0AF}"/>
              </a:ext>
            </a:extLst>
          </p:cNvPr>
          <p:cNvGrpSpPr/>
          <p:nvPr/>
        </p:nvGrpSpPr>
        <p:grpSpPr>
          <a:xfrm>
            <a:off x="3659537" y="4834252"/>
            <a:ext cx="55187" cy="192772"/>
            <a:chOff x="2118360" y="2635826"/>
            <a:chExt cx="617220" cy="362869"/>
          </a:xfrm>
        </p:grpSpPr>
        <p:cxnSp>
          <p:nvCxnSpPr>
            <p:cNvPr id="103" name="직선 연결선 102">
              <a:extLst>
                <a:ext uri="{FF2B5EF4-FFF2-40B4-BE49-F238E27FC236}">
                  <a16:creationId xmlns:a16="http://schemas.microsoft.com/office/drawing/2014/main" id="{AB48DAB8-10C5-3A51-B8BD-A95BB6A42E14}"/>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4" name="직선 연결선 103">
              <a:extLst>
                <a:ext uri="{FF2B5EF4-FFF2-40B4-BE49-F238E27FC236}">
                  <a16:creationId xmlns:a16="http://schemas.microsoft.com/office/drawing/2014/main" id="{1451B38A-B41F-A828-DA12-13ACA58966C9}"/>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5" name="직선 연결선 104">
              <a:extLst>
                <a:ext uri="{FF2B5EF4-FFF2-40B4-BE49-F238E27FC236}">
                  <a16:creationId xmlns:a16="http://schemas.microsoft.com/office/drawing/2014/main" id="{90DE0DBF-9E70-3C0B-7219-DE9FE74633A7}"/>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6" name="직선 연결선 105">
              <a:extLst>
                <a:ext uri="{FF2B5EF4-FFF2-40B4-BE49-F238E27FC236}">
                  <a16:creationId xmlns:a16="http://schemas.microsoft.com/office/drawing/2014/main" id="{FFAE3546-ECF5-BB72-C349-15994BE10FA8}"/>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07" name="직선 연결선 106">
              <a:extLst>
                <a:ext uri="{FF2B5EF4-FFF2-40B4-BE49-F238E27FC236}">
                  <a16:creationId xmlns:a16="http://schemas.microsoft.com/office/drawing/2014/main" id="{B5653BFE-351E-4CD3-5164-10F146996235}"/>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08" name="그룹 107">
            <a:extLst>
              <a:ext uri="{FF2B5EF4-FFF2-40B4-BE49-F238E27FC236}">
                <a16:creationId xmlns:a16="http://schemas.microsoft.com/office/drawing/2014/main" id="{129282E4-E192-B902-CA53-52F24B508306}"/>
              </a:ext>
            </a:extLst>
          </p:cNvPr>
          <p:cNvGrpSpPr/>
          <p:nvPr/>
        </p:nvGrpSpPr>
        <p:grpSpPr>
          <a:xfrm>
            <a:off x="6186323" y="4834252"/>
            <a:ext cx="55187" cy="192772"/>
            <a:chOff x="2118360" y="2635826"/>
            <a:chExt cx="617220" cy="362869"/>
          </a:xfrm>
        </p:grpSpPr>
        <p:cxnSp>
          <p:nvCxnSpPr>
            <p:cNvPr id="109" name="직선 연결선 108">
              <a:extLst>
                <a:ext uri="{FF2B5EF4-FFF2-40B4-BE49-F238E27FC236}">
                  <a16:creationId xmlns:a16="http://schemas.microsoft.com/office/drawing/2014/main" id="{BFDEA18A-1F19-C0E4-FADC-D6E75C909CFE}"/>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0" name="직선 연결선 109">
              <a:extLst>
                <a:ext uri="{FF2B5EF4-FFF2-40B4-BE49-F238E27FC236}">
                  <a16:creationId xmlns:a16="http://schemas.microsoft.com/office/drawing/2014/main" id="{97D9BF18-913A-6021-5F3C-8F74BECDEBDE}"/>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1" name="직선 연결선 110">
              <a:extLst>
                <a:ext uri="{FF2B5EF4-FFF2-40B4-BE49-F238E27FC236}">
                  <a16:creationId xmlns:a16="http://schemas.microsoft.com/office/drawing/2014/main" id="{4FA5DC02-1A50-D513-DB82-930C8732B4A9}"/>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2" name="직선 연결선 111">
              <a:extLst>
                <a:ext uri="{FF2B5EF4-FFF2-40B4-BE49-F238E27FC236}">
                  <a16:creationId xmlns:a16="http://schemas.microsoft.com/office/drawing/2014/main" id="{C9FCDC60-3F2E-5E7B-AD0B-7D9F3623148B}"/>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3" name="직선 연결선 112">
              <a:extLst>
                <a:ext uri="{FF2B5EF4-FFF2-40B4-BE49-F238E27FC236}">
                  <a16:creationId xmlns:a16="http://schemas.microsoft.com/office/drawing/2014/main" id="{A4F114FC-B495-B1EB-EE12-D74E26E8886E}"/>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grpSp>
        <p:nvGrpSpPr>
          <p:cNvPr id="114" name="그룹 113">
            <a:extLst>
              <a:ext uri="{FF2B5EF4-FFF2-40B4-BE49-F238E27FC236}">
                <a16:creationId xmlns:a16="http://schemas.microsoft.com/office/drawing/2014/main" id="{7B0665D4-6E1A-23AA-6905-4A1BCD037A67}"/>
              </a:ext>
            </a:extLst>
          </p:cNvPr>
          <p:cNvGrpSpPr/>
          <p:nvPr/>
        </p:nvGrpSpPr>
        <p:grpSpPr>
          <a:xfrm>
            <a:off x="6383390" y="4834252"/>
            <a:ext cx="55187" cy="192772"/>
            <a:chOff x="2118360" y="2635826"/>
            <a:chExt cx="617220" cy="362869"/>
          </a:xfrm>
        </p:grpSpPr>
        <p:cxnSp>
          <p:nvCxnSpPr>
            <p:cNvPr id="115" name="직선 연결선 114">
              <a:extLst>
                <a:ext uri="{FF2B5EF4-FFF2-40B4-BE49-F238E27FC236}">
                  <a16:creationId xmlns:a16="http://schemas.microsoft.com/office/drawing/2014/main" id="{55481179-BBB3-D88C-36D7-3CCBA8070882}"/>
                </a:ext>
              </a:extLst>
            </p:cNvPr>
            <p:cNvCxnSpPr>
              <a:cxnSpLocks/>
            </p:cNvCxnSpPr>
            <p:nvPr/>
          </p:nvCxnSpPr>
          <p:spPr>
            <a:xfrm>
              <a:off x="2118360" y="2998695"/>
              <a:ext cx="68580"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6" name="직선 연결선 115">
              <a:extLst>
                <a:ext uri="{FF2B5EF4-FFF2-40B4-BE49-F238E27FC236}">
                  <a16:creationId xmlns:a16="http://schemas.microsoft.com/office/drawing/2014/main" id="{8A3978C4-E568-0FCA-1E3A-36A9D21E30EF}"/>
                </a:ext>
              </a:extLst>
            </p:cNvPr>
            <p:cNvCxnSpPr>
              <a:cxnSpLocks/>
            </p:cNvCxnSpPr>
            <p:nvPr/>
          </p:nvCxnSpPr>
          <p:spPr>
            <a:xfrm>
              <a:off x="2546228" y="2998695"/>
              <a:ext cx="189352"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7" name="직선 연결선 116">
              <a:extLst>
                <a:ext uri="{FF2B5EF4-FFF2-40B4-BE49-F238E27FC236}">
                  <a16:creationId xmlns:a16="http://schemas.microsoft.com/office/drawing/2014/main" id="{5E5AF23C-AC8E-75F3-7BAE-B4058CE3146D}"/>
                </a:ext>
              </a:extLst>
            </p:cNvPr>
            <p:cNvCxnSpPr>
              <a:cxnSpLocks/>
            </p:cNvCxnSpPr>
            <p:nvPr/>
          </p:nvCxnSpPr>
          <p:spPr>
            <a:xfrm flipV="1">
              <a:off x="2186940"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8" name="직선 연결선 117">
              <a:extLst>
                <a:ext uri="{FF2B5EF4-FFF2-40B4-BE49-F238E27FC236}">
                  <a16:creationId xmlns:a16="http://schemas.microsoft.com/office/drawing/2014/main" id="{0FEECF46-2BF1-A7DD-0F18-2CF04EAD55B2}"/>
                </a:ext>
              </a:extLst>
            </p:cNvPr>
            <p:cNvCxnSpPr/>
            <p:nvPr/>
          </p:nvCxnSpPr>
          <p:spPr>
            <a:xfrm>
              <a:off x="2186940" y="2635826"/>
              <a:ext cx="356809" cy="0"/>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cxnSp>
          <p:nvCxnSpPr>
            <p:cNvPr id="119" name="직선 연결선 118">
              <a:extLst>
                <a:ext uri="{FF2B5EF4-FFF2-40B4-BE49-F238E27FC236}">
                  <a16:creationId xmlns:a16="http://schemas.microsoft.com/office/drawing/2014/main" id="{8720E939-DD6C-97D1-CEF8-3FEF0DF9DC79}"/>
                </a:ext>
              </a:extLst>
            </p:cNvPr>
            <p:cNvCxnSpPr>
              <a:cxnSpLocks/>
            </p:cNvCxnSpPr>
            <p:nvPr/>
          </p:nvCxnSpPr>
          <p:spPr>
            <a:xfrm flipV="1">
              <a:off x="2543749" y="2635826"/>
              <a:ext cx="0" cy="362869"/>
            </a:xfrm>
            <a:prstGeom prst="line">
              <a:avLst/>
            </a:prstGeom>
            <a:ln>
              <a:headEnd type="none" w="med" len="med"/>
              <a:tailEnd type="none" w="med" len="med"/>
            </a:ln>
          </p:spPr>
          <p:style>
            <a:lnRef idx="1">
              <a:schemeClr val="dk1"/>
            </a:lnRef>
            <a:fillRef idx="0">
              <a:schemeClr val="dk1"/>
            </a:fillRef>
            <a:effectRef idx="0">
              <a:schemeClr val="dk1"/>
            </a:effectRef>
            <a:fontRef idx="minor">
              <a:schemeClr val="tx1"/>
            </a:fontRef>
          </p:style>
        </p:cxnSp>
      </p:grpSp>
      <p:sp>
        <p:nvSpPr>
          <p:cNvPr id="120" name="TextBox 119">
            <a:extLst>
              <a:ext uri="{FF2B5EF4-FFF2-40B4-BE49-F238E27FC236}">
                <a16:creationId xmlns:a16="http://schemas.microsoft.com/office/drawing/2014/main" id="{20DF1E2E-B53B-8351-8D60-F74F13B5F6BB}"/>
              </a:ext>
            </a:extLst>
          </p:cNvPr>
          <p:cNvSpPr txBox="1"/>
          <p:nvPr/>
        </p:nvSpPr>
        <p:spPr>
          <a:xfrm>
            <a:off x="3067242" y="4641997"/>
            <a:ext cx="844804" cy="215444"/>
          </a:xfrm>
          <a:prstGeom prst="rect">
            <a:avLst/>
          </a:prstGeom>
          <a:noFill/>
        </p:spPr>
        <p:txBody>
          <a:bodyPr wrap="square" rtlCol="0">
            <a:spAutoFit/>
          </a:bodyPr>
          <a:lstStyle/>
          <a:p>
            <a:r>
              <a:rPr lang="en-US" altLang="ko-KR" sz="800" dirty="0">
                <a:solidFill>
                  <a:srgbClr val="00316C"/>
                </a:solidFill>
              </a:rPr>
              <a:t>Input signal</a:t>
            </a:r>
          </a:p>
        </p:txBody>
      </p:sp>
      <p:sp>
        <p:nvSpPr>
          <p:cNvPr id="80" name="TextBox 79">
            <a:extLst>
              <a:ext uri="{FF2B5EF4-FFF2-40B4-BE49-F238E27FC236}">
                <a16:creationId xmlns:a16="http://schemas.microsoft.com/office/drawing/2014/main" id="{6E910036-B00C-1597-88E7-D8A15689722E}"/>
              </a:ext>
            </a:extLst>
          </p:cNvPr>
          <p:cNvSpPr txBox="1"/>
          <p:nvPr/>
        </p:nvSpPr>
        <p:spPr>
          <a:xfrm>
            <a:off x="5715775" y="3212656"/>
            <a:ext cx="1411300" cy="261610"/>
          </a:xfrm>
          <a:prstGeom prst="rect">
            <a:avLst/>
          </a:prstGeom>
          <a:noFill/>
        </p:spPr>
        <p:txBody>
          <a:bodyPr wrap="square" rtlCol="0">
            <a:spAutoFit/>
          </a:bodyPr>
          <a:lstStyle/>
          <a:p>
            <a:r>
              <a:rPr lang="en-US" altLang="ko-KR" sz="1050" dirty="0"/>
              <a:t>Current(</a:t>
            </a:r>
            <a:r>
              <a:rPr lang="da-DK" altLang="ko-KR" sz="1050" i="0" dirty="0">
                <a:effectLst/>
                <a:latin typeface="Helvetica Neue"/>
              </a:rPr>
              <a:t>701251)</a:t>
            </a:r>
            <a:endParaRPr lang="ko-KR" altLang="en-US" sz="1050" dirty="0"/>
          </a:p>
        </p:txBody>
      </p:sp>
      <p:sp>
        <p:nvSpPr>
          <p:cNvPr id="121" name="직사각형 120">
            <a:extLst>
              <a:ext uri="{FF2B5EF4-FFF2-40B4-BE49-F238E27FC236}">
                <a16:creationId xmlns:a16="http://schemas.microsoft.com/office/drawing/2014/main" id="{DBD90BCA-5679-D130-5206-4353548246FB}"/>
              </a:ext>
            </a:extLst>
          </p:cNvPr>
          <p:cNvSpPr/>
          <p:nvPr/>
        </p:nvSpPr>
        <p:spPr>
          <a:xfrm>
            <a:off x="5981534" y="4443901"/>
            <a:ext cx="971168" cy="23991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1Cycle</a:t>
            </a:r>
            <a:endParaRPr kumimoji="1" lang="ko-KR" altLang="en-US" sz="1000" dirty="0">
              <a:solidFill>
                <a:schemeClr val="tx1"/>
              </a:solidFill>
            </a:endParaRPr>
          </a:p>
        </p:txBody>
      </p:sp>
      <p:cxnSp>
        <p:nvCxnSpPr>
          <p:cNvPr id="123" name="직선 연결선 122">
            <a:extLst>
              <a:ext uri="{FF2B5EF4-FFF2-40B4-BE49-F238E27FC236}">
                <a16:creationId xmlns:a16="http://schemas.microsoft.com/office/drawing/2014/main" id="{8AE76054-2D82-ECF2-00A3-E0549984192F}"/>
              </a:ext>
            </a:extLst>
          </p:cNvPr>
          <p:cNvCxnSpPr/>
          <p:nvPr/>
        </p:nvCxnSpPr>
        <p:spPr>
          <a:xfrm>
            <a:off x="3097269" y="1552442"/>
            <a:ext cx="0" cy="4470357"/>
          </a:xfrm>
          <a:prstGeom prst="line">
            <a:avLst/>
          </a:prstGeom>
          <a:ln w="38100">
            <a:solidFill>
              <a:schemeClr val="accent1">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124" name="직선 연결선 123">
            <a:extLst>
              <a:ext uri="{FF2B5EF4-FFF2-40B4-BE49-F238E27FC236}">
                <a16:creationId xmlns:a16="http://schemas.microsoft.com/office/drawing/2014/main" id="{CD8DD120-ED8D-1720-04F7-0CC4401CE50A}"/>
              </a:ext>
            </a:extLst>
          </p:cNvPr>
          <p:cNvCxnSpPr/>
          <p:nvPr/>
        </p:nvCxnSpPr>
        <p:spPr>
          <a:xfrm>
            <a:off x="9893498" y="1570898"/>
            <a:ext cx="0" cy="4470357"/>
          </a:xfrm>
          <a:prstGeom prst="line">
            <a:avLst/>
          </a:prstGeom>
          <a:ln w="38100">
            <a:solidFill>
              <a:schemeClr val="accent1">
                <a:lumMod val="60000"/>
                <a:lumOff val="40000"/>
              </a:schemeClr>
            </a:solidFill>
            <a:prstDash val="sysDot"/>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26" name="TextBox 125">
            <a:extLst>
              <a:ext uri="{FF2B5EF4-FFF2-40B4-BE49-F238E27FC236}">
                <a16:creationId xmlns:a16="http://schemas.microsoft.com/office/drawing/2014/main" id="{88A342CF-E3CD-DD80-44CD-D7A0849F54E1}"/>
              </a:ext>
            </a:extLst>
          </p:cNvPr>
          <p:cNvSpPr txBox="1"/>
          <p:nvPr/>
        </p:nvSpPr>
        <p:spPr>
          <a:xfrm>
            <a:off x="2183711" y="4580442"/>
            <a:ext cx="739818" cy="553998"/>
          </a:xfrm>
          <a:prstGeom prst="rect">
            <a:avLst/>
          </a:prstGeom>
          <a:solidFill>
            <a:schemeClr val="accent1">
              <a:lumMod val="40000"/>
              <a:lumOff val="60000"/>
            </a:schemeClr>
          </a:solidFill>
          <a:ln>
            <a:solidFill>
              <a:schemeClr val="accent1">
                <a:lumMod val="75000"/>
              </a:schemeClr>
            </a:solidFill>
          </a:ln>
        </p:spPr>
        <p:txBody>
          <a:bodyPr wrap="square">
            <a:spAutoFit/>
          </a:bodyPr>
          <a:lstStyle/>
          <a:p>
            <a:pPr algn="ctr"/>
            <a:r>
              <a:rPr lang="en-US" altLang="ko-KR" sz="1000" dirty="0">
                <a:solidFill>
                  <a:schemeClr val="bg1"/>
                </a:solidFill>
              </a:rPr>
              <a:t>Triggered signal</a:t>
            </a:r>
          </a:p>
          <a:p>
            <a:pPr algn="ctr"/>
            <a:r>
              <a:rPr lang="en-US" altLang="ko-KR" sz="1000" dirty="0">
                <a:solidFill>
                  <a:schemeClr val="bg1"/>
                </a:solidFill>
              </a:rPr>
              <a:t>(Rise</a:t>
            </a:r>
            <a:r>
              <a:rPr lang="en-US" altLang="ko-KR" sz="1000" dirty="0">
                <a:solidFill>
                  <a:schemeClr val="bg1"/>
                </a:solidFill>
                <a:latin typeface="맑은 고딕" panose="020B0503020000020004" pitchFamily="50" charset="-127"/>
                <a:ea typeface="맑은 고딕" panose="020B0503020000020004" pitchFamily="50" charset="-127"/>
              </a:rPr>
              <a:t>↑)</a:t>
            </a:r>
            <a:endParaRPr lang="en-US" altLang="ko-KR" sz="1000" dirty="0">
              <a:solidFill>
                <a:schemeClr val="bg1"/>
              </a:solidFill>
            </a:endParaRPr>
          </a:p>
        </p:txBody>
      </p:sp>
      <p:cxnSp>
        <p:nvCxnSpPr>
          <p:cNvPr id="128" name="직선 화살표 연결선 127">
            <a:extLst>
              <a:ext uri="{FF2B5EF4-FFF2-40B4-BE49-F238E27FC236}">
                <a16:creationId xmlns:a16="http://schemas.microsoft.com/office/drawing/2014/main" id="{BAE61D77-62E1-5583-A5DF-056944C178CD}"/>
              </a:ext>
            </a:extLst>
          </p:cNvPr>
          <p:cNvCxnSpPr>
            <a:cxnSpLocks/>
          </p:cNvCxnSpPr>
          <p:nvPr/>
        </p:nvCxnSpPr>
        <p:spPr>
          <a:xfrm>
            <a:off x="2909918" y="5105352"/>
            <a:ext cx="157324" cy="357792"/>
          </a:xfrm>
          <a:prstGeom prst="straightConnector1">
            <a:avLst/>
          </a:prstGeom>
          <a:ln w="19050">
            <a:solidFill>
              <a:schemeClr val="accent1">
                <a:lumMod val="75000"/>
              </a:schemeClr>
            </a:solidFill>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133" name="직사각형 132">
            <a:extLst>
              <a:ext uri="{FF2B5EF4-FFF2-40B4-BE49-F238E27FC236}">
                <a16:creationId xmlns:a16="http://schemas.microsoft.com/office/drawing/2014/main" id="{5CC0D1B0-5FA2-83F1-2E55-BC9F8A3C982D}"/>
              </a:ext>
            </a:extLst>
          </p:cNvPr>
          <p:cNvSpPr/>
          <p:nvPr/>
        </p:nvSpPr>
        <p:spPr>
          <a:xfrm>
            <a:off x="3141654" y="3973745"/>
            <a:ext cx="760830" cy="21544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ko-KR" sz="1000" dirty="0">
                <a:solidFill>
                  <a:schemeClr val="tx1"/>
                </a:solidFill>
              </a:rPr>
              <a:t>2 hour</a:t>
            </a:r>
            <a:endParaRPr kumimoji="1" lang="ko-KR" altLang="en-US" sz="1000" dirty="0">
              <a:solidFill>
                <a:schemeClr val="tx1"/>
              </a:solidFill>
            </a:endParaRPr>
          </a:p>
        </p:txBody>
      </p:sp>
    </p:spTree>
    <p:extLst>
      <p:ext uri="{BB962C8B-B14F-4D97-AF65-F5344CB8AC3E}">
        <p14:creationId xmlns:p14="http://schemas.microsoft.com/office/powerpoint/2010/main" val="2761844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lstStyle/>
          <a:p>
            <a:r>
              <a:rPr lang="en-US" altLang="ja-JP" dirty="0">
                <a:effectLst>
                  <a:outerShdw blurRad="38100" dist="38100" dir="2700000" algn="tl">
                    <a:srgbClr val="000000">
                      <a:alpha val="43137"/>
                    </a:srgbClr>
                  </a:outerShdw>
                </a:effectLst>
              </a:rPr>
              <a:t>YKO</a:t>
            </a:r>
            <a:r>
              <a:rPr lang="ko-KR" altLang="en-US" dirty="0">
                <a:effectLst>
                  <a:outerShdw blurRad="38100" dist="38100" dir="2700000" algn="tl">
                    <a:srgbClr val="000000">
                      <a:alpha val="43137"/>
                    </a:srgbClr>
                  </a:outerShdw>
                </a:effectLst>
              </a:rPr>
              <a:t> </a:t>
            </a:r>
            <a:r>
              <a:rPr lang="en-US" altLang="ja-JP" dirty="0">
                <a:effectLst>
                  <a:outerShdw blurRad="38100" dist="38100" dir="2700000" algn="tl">
                    <a:srgbClr val="000000">
                      <a:alpha val="43137"/>
                    </a:srgbClr>
                  </a:outerShdw>
                </a:effectLst>
              </a:rPr>
              <a:t>T&amp;M  Dept. Organizations</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2</a:t>
            </a:fld>
            <a:endParaRPr kumimoji="1" lang="ja-JP" altLang="en-US"/>
          </a:p>
        </p:txBody>
      </p:sp>
      <p:sp>
        <p:nvSpPr>
          <p:cNvPr id="8" name="TextBox 7">
            <a:extLst>
              <a:ext uri="{FF2B5EF4-FFF2-40B4-BE49-F238E27FC236}">
                <a16:creationId xmlns:a16="http://schemas.microsoft.com/office/drawing/2014/main" id="{CDEDA1BE-EF3A-1D29-497F-F15F7C001144}"/>
              </a:ext>
            </a:extLst>
          </p:cNvPr>
          <p:cNvSpPr txBox="1"/>
          <p:nvPr/>
        </p:nvSpPr>
        <p:spPr>
          <a:xfrm>
            <a:off x="9555926" y="875264"/>
            <a:ext cx="2482341" cy="800219"/>
          </a:xfrm>
          <a:prstGeom prst="rect">
            <a:avLst/>
          </a:prstGeom>
          <a:solidFill>
            <a:schemeClr val="bg1"/>
          </a:solidFill>
          <a:ln w="19050">
            <a:solidFill>
              <a:schemeClr val="tx1"/>
            </a:solidFill>
            <a:prstDash val="sysDash"/>
          </a:ln>
        </p:spPr>
        <p:txBody>
          <a:bodyPr wrap="square" rtlCol="0">
            <a:spAutoFit/>
          </a:bodyPr>
          <a:lstStyle/>
          <a:p>
            <a:pPr defTabSz="914400"/>
            <a:r>
              <a:rPr kumimoji="1" lang="ko-KR" altLang="en-US" sz="900">
                <a:solidFill>
                  <a:srgbClr val="0000FF"/>
                </a:solidFill>
                <a:latin typeface="맑은 고딕" pitchFamily="50" charset="-127"/>
                <a:ea typeface="맑은 고딕" pitchFamily="50" charset="-127"/>
              </a:rPr>
              <a:t>△</a:t>
            </a:r>
            <a:r>
              <a:rPr kumimoji="1" lang="ko-KR" altLang="en-US" sz="900">
                <a:solidFill>
                  <a:prstClr val="black"/>
                </a:solidFill>
                <a:latin typeface="맑은 고딕" pitchFamily="50" charset="-127"/>
                <a:ea typeface="맑은 고딕" pitchFamily="50" charset="-127"/>
              </a:rPr>
              <a:t> </a:t>
            </a:r>
            <a:r>
              <a:rPr kumimoji="1" lang="en-US" altLang="ko-KR" sz="900" dirty="0">
                <a:solidFill>
                  <a:prstClr val="black"/>
                </a:solidFill>
                <a:latin typeface="맑은 고딕" pitchFamily="50" charset="-127"/>
                <a:ea typeface="맑은 고딕" pitchFamily="50" charset="-127"/>
              </a:rPr>
              <a:t>P/T Leader,</a:t>
            </a:r>
            <a:r>
              <a:rPr kumimoji="1" lang="ja-JP" altLang="en-US" sz="900" dirty="0">
                <a:solidFill>
                  <a:prstClr val="black"/>
                </a:solidFill>
                <a:latin typeface="맑은 고딕" pitchFamily="50" charset="-127"/>
                <a:ea typeface="맑은 고딕" pitchFamily="50" charset="-127"/>
              </a:rPr>
              <a:t> </a:t>
            </a:r>
            <a:r>
              <a:rPr kumimoji="1" lang="en-US" altLang="ko-KR" sz="900" dirty="0">
                <a:solidFill>
                  <a:prstClr val="black"/>
                </a:solidFill>
                <a:latin typeface="맑은 고딕" pitchFamily="50" charset="-127"/>
                <a:ea typeface="맑은 고딕" pitchFamily="50" charset="-127"/>
              </a:rPr>
              <a:t>( ) Female / (</a:t>
            </a:r>
            <a:r>
              <a:rPr kumimoji="1" lang="en-US" altLang="ko-KR" sz="900" b="1" dirty="0">
                <a:solidFill>
                  <a:srgbClr val="FF0000"/>
                </a:solidFill>
                <a:latin typeface="맑은 고딕" pitchFamily="50" charset="-127"/>
                <a:ea typeface="맑은 고딕" pitchFamily="50" charset="-127"/>
              </a:rPr>
              <a:t>*</a:t>
            </a:r>
            <a:r>
              <a:rPr kumimoji="1" lang="en-US" altLang="ko-KR" sz="900" dirty="0">
                <a:solidFill>
                  <a:prstClr val="black"/>
                </a:solidFill>
                <a:latin typeface="맑은 고딕" pitchFamily="50" charset="-127"/>
                <a:ea typeface="맑은 고딕" pitchFamily="50" charset="-127"/>
              </a:rPr>
              <a:t> Temporary)</a:t>
            </a:r>
          </a:p>
          <a:p>
            <a:pPr defTabSz="914400"/>
            <a:endParaRPr kumimoji="1" lang="en-US" altLang="ko-KR" sz="100" dirty="0">
              <a:solidFill>
                <a:prstClr val="black"/>
              </a:solidFill>
              <a:latin typeface="맑은 고딕" pitchFamily="50" charset="-127"/>
              <a:ea typeface="맑은 고딕" pitchFamily="50" charset="-127"/>
            </a:endParaRPr>
          </a:p>
          <a:p>
            <a:pPr defTabSz="914400"/>
            <a:r>
              <a:rPr kumimoji="1" lang="en-US" altLang="ko-KR" sz="900" dirty="0">
                <a:solidFill>
                  <a:prstClr val="black"/>
                </a:solidFill>
                <a:latin typeface="맑은 고딕" pitchFamily="50" charset="-127"/>
                <a:ea typeface="맑은 고딕" pitchFamily="50" charset="-127"/>
              </a:rPr>
              <a:t>  </a:t>
            </a:r>
            <a:r>
              <a:rPr kumimoji="1" lang="ko-KR" altLang="en-US" sz="900" dirty="0">
                <a:solidFill>
                  <a:prstClr val="black"/>
                </a:solidFill>
                <a:latin typeface="맑은 고딕" pitchFamily="50" charset="-127"/>
                <a:ea typeface="맑은 고딕" pitchFamily="50" charset="-127"/>
              </a:rPr>
              <a:t>▶</a:t>
            </a:r>
            <a:r>
              <a:rPr kumimoji="1" lang="en-US" altLang="ko-KR" sz="900" dirty="0">
                <a:solidFill>
                  <a:prstClr val="black"/>
                </a:solidFill>
                <a:latin typeface="맑은 고딕" pitchFamily="50" charset="-127"/>
                <a:ea typeface="맑은 고딕" pitchFamily="50" charset="-127"/>
              </a:rPr>
              <a:t> T&amp;M Total </a:t>
            </a:r>
            <a:r>
              <a:rPr kumimoji="1" lang="en-US" altLang="ko-KR" sz="900">
                <a:solidFill>
                  <a:prstClr val="black"/>
                </a:solidFill>
                <a:latin typeface="맑은 고딕" pitchFamily="50" charset="-127"/>
                <a:ea typeface="맑은 고딕" pitchFamily="50" charset="-127"/>
              </a:rPr>
              <a:t>:  32(5</a:t>
            </a:r>
            <a:r>
              <a:rPr kumimoji="1" lang="en-US" altLang="ko-KR" sz="900" dirty="0">
                <a:solidFill>
                  <a:prstClr val="black"/>
                </a:solidFill>
                <a:latin typeface="맑은 고딕" pitchFamily="50" charset="-127"/>
                <a:ea typeface="맑은 고딕" pitchFamily="50" charset="-127"/>
              </a:rPr>
              <a:t>) [total (female)]</a:t>
            </a:r>
          </a:p>
          <a:p>
            <a:pPr defTabSz="914400"/>
            <a:r>
              <a:rPr kumimoji="1" lang="en-US" altLang="ko-KR" sz="900" dirty="0">
                <a:solidFill>
                  <a:prstClr val="black"/>
                </a:solidFill>
                <a:latin typeface="맑은 고딕" pitchFamily="50" charset="-127"/>
                <a:ea typeface="맑은 고딕" pitchFamily="50" charset="-127"/>
              </a:rPr>
              <a:t>        - </a:t>
            </a:r>
            <a:r>
              <a:rPr kumimoji="1" lang="en-US" altLang="ko-KR" sz="900" dirty="0" err="1">
                <a:solidFill>
                  <a:prstClr val="black"/>
                </a:solidFill>
                <a:latin typeface="맑은 고딕" pitchFamily="50" charset="-127"/>
                <a:ea typeface="맑은 고딕" pitchFamily="50" charset="-127"/>
              </a:rPr>
              <a:t>Giheung</a:t>
            </a:r>
            <a:r>
              <a:rPr kumimoji="1" lang="en-US" altLang="ko-KR" sz="900" dirty="0">
                <a:solidFill>
                  <a:prstClr val="black"/>
                </a:solidFill>
                <a:latin typeface="맑은 고딕" pitchFamily="50" charset="-127"/>
                <a:ea typeface="맑은 고딕" pitchFamily="50" charset="-127"/>
              </a:rPr>
              <a:t> </a:t>
            </a:r>
            <a:r>
              <a:rPr kumimoji="1" lang="en-US" altLang="ko-KR" sz="900">
                <a:solidFill>
                  <a:prstClr val="black"/>
                </a:solidFill>
                <a:latin typeface="맑은 고딕" pitchFamily="50" charset="-127"/>
                <a:ea typeface="맑은 고딕" pitchFamily="50" charset="-127"/>
              </a:rPr>
              <a:t>:  26(4</a:t>
            </a:r>
            <a:r>
              <a:rPr kumimoji="1" lang="en-US" altLang="ko-KR" sz="900" dirty="0">
                <a:solidFill>
                  <a:prstClr val="black"/>
                </a:solidFill>
                <a:latin typeface="맑은 고딕" pitchFamily="50" charset="-127"/>
                <a:ea typeface="맑은 고딕" pitchFamily="50" charset="-127"/>
              </a:rPr>
              <a:t>)</a:t>
            </a:r>
            <a:endParaRPr kumimoji="1" lang="en-US" altLang="ko-KR" sz="900" b="1" dirty="0">
              <a:solidFill>
                <a:srgbClr val="FF0000"/>
              </a:solidFill>
              <a:latin typeface="맑은 고딕" pitchFamily="50" charset="-127"/>
              <a:ea typeface="맑은 고딕" pitchFamily="50" charset="-127"/>
            </a:endParaRPr>
          </a:p>
          <a:p>
            <a:pPr defTabSz="914400"/>
            <a:r>
              <a:rPr kumimoji="1" lang="en-US" altLang="ko-KR" sz="900" dirty="0">
                <a:solidFill>
                  <a:prstClr val="black"/>
                </a:solidFill>
                <a:latin typeface="맑은 고딕" pitchFamily="50" charset="-127"/>
                <a:ea typeface="맑은 고딕" pitchFamily="50" charset="-127"/>
              </a:rPr>
              <a:t>        - Daejeon : 3(1) </a:t>
            </a:r>
          </a:p>
          <a:p>
            <a:pPr defTabSz="914400"/>
            <a:r>
              <a:rPr kumimoji="1" lang="en-US" altLang="ko-KR" sz="900" dirty="0">
                <a:solidFill>
                  <a:prstClr val="black"/>
                </a:solidFill>
                <a:latin typeface="맑은 고딕" pitchFamily="50" charset="-127"/>
                <a:ea typeface="맑은 고딕" pitchFamily="50" charset="-127"/>
              </a:rPr>
              <a:t>        - </a:t>
            </a:r>
            <a:r>
              <a:rPr kumimoji="1" lang="en-US" altLang="ko-KR" sz="900" dirty="0" err="1">
                <a:solidFill>
                  <a:prstClr val="black"/>
                </a:solidFill>
                <a:latin typeface="맑은 고딕" pitchFamily="50" charset="-127"/>
                <a:ea typeface="맑은 고딕" pitchFamily="50" charset="-127"/>
              </a:rPr>
              <a:t>Gyeongsang</a:t>
            </a:r>
            <a:r>
              <a:rPr kumimoji="1" lang="en-US" altLang="ko-KR" sz="900" dirty="0">
                <a:solidFill>
                  <a:prstClr val="black"/>
                </a:solidFill>
                <a:latin typeface="맑은 고딕" pitchFamily="50" charset="-127"/>
                <a:ea typeface="맑은 고딕" pitchFamily="50" charset="-127"/>
              </a:rPr>
              <a:t> : 3(0</a:t>
            </a:r>
            <a:r>
              <a:rPr kumimoji="1" lang="en-US" altLang="ko-KR" sz="900">
                <a:solidFill>
                  <a:prstClr val="black"/>
                </a:solidFill>
                <a:latin typeface="맑은 고딕" pitchFamily="50" charset="-127"/>
                <a:ea typeface="맑은 고딕" pitchFamily="50" charset="-127"/>
              </a:rPr>
              <a:t>) </a:t>
            </a:r>
            <a:endParaRPr kumimoji="1" lang="en-US" altLang="ko-KR" sz="900" dirty="0">
              <a:solidFill>
                <a:prstClr val="black"/>
              </a:solidFill>
              <a:latin typeface="맑은 고딕" pitchFamily="50" charset="-127"/>
              <a:ea typeface="맑은 고딕" pitchFamily="50" charset="-127"/>
            </a:endParaRPr>
          </a:p>
        </p:txBody>
      </p:sp>
      <p:sp>
        <p:nvSpPr>
          <p:cNvPr id="9" name="Line 12">
            <a:extLst>
              <a:ext uri="{FF2B5EF4-FFF2-40B4-BE49-F238E27FC236}">
                <a16:creationId xmlns:a16="http://schemas.microsoft.com/office/drawing/2014/main" id="{0A6081CD-3908-0E7D-0B4B-E60F5643B509}"/>
              </a:ext>
            </a:extLst>
          </p:cNvPr>
          <p:cNvSpPr>
            <a:spLocks noChangeShapeType="1"/>
          </p:cNvSpPr>
          <p:nvPr/>
        </p:nvSpPr>
        <p:spPr bwMode="auto">
          <a:xfrm>
            <a:off x="9494408" y="2765517"/>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0" name="Line 12">
            <a:extLst>
              <a:ext uri="{FF2B5EF4-FFF2-40B4-BE49-F238E27FC236}">
                <a16:creationId xmlns:a16="http://schemas.microsoft.com/office/drawing/2014/main" id="{6E8C66B3-CCDF-C987-97EC-EDD876F2C67C}"/>
              </a:ext>
            </a:extLst>
          </p:cNvPr>
          <p:cNvSpPr>
            <a:spLocks noChangeShapeType="1"/>
          </p:cNvSpPr>
          <p:nvPr/>
        </p:nvSpPr>
        <p:spPr bwMode="auto">
          <a:xfrm>
            <a:off x="9488058" y="3632437"/>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1" name="Line 12">
            <a:extLst>
              <a:ext uri="{FF2B5EF4-FFF2-40B4-BE49-F238E27FC236}">
                <a16:creationId xmlns:a16="http://schemas.microsoft.com/office/drawing/2014/main" id="{4D3D5669-199D-7E45-864C-76D1862DD819}"/>
              </a:ext>
            </a:extLst>
          </p:cNvPr>
          <p:cNvSpPr>
            <a:spLocks noChangeShapeType="1"/>
          </p:cNvSpPr>
          <p:nvPr/>
        </p:nvSpPr>
        <p:spPr bwMode="auto">
          <a:xfrm>
            <a:off x="1148844" y="2766789"/>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2" name="Line 12">
            <a:extLst>
              <a:ext uri="{FF2B5EF4-FFF2-40B4-BE49-F238E27FC236}">
                <a16:creationId xmlns:a16="http://schemas.microsoft.com/office/drawing/2014/main" id="{51DAF225-43B7-5862-4C79-F139F8CED24F}"/>
              </a:ext>
            </a:extLst>
          </p:cNvPr>
          <p:cNvSpPr>
            <a:spLocks noChangeShapeType="1"/>
          </p:cNvSpPr>
          <p:nvPr/>
        </p:nvSpPr>
        <p:spPr bwMode="auto">
          <a:xfrm>
            <a:off x="1141138" y="3641962"/>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3" name="Line 12">
            <a:extLst>
              <a:ext uri="{FF2B5EF4-FFF2-40B4-BE49-F238E27FC236}">
                <a16:creationId xmlns:a16="http://schemas.microsoft.com/office/drawing/2014/main" id="{BB7A0E92-F615-6D88-A2E0-ADED8FD77CED}"/>
              </a:ext>
            </a:extLst>
          </p:cNvPr>
          <p:cNvSpPr>
            <a:spLocks noChangeShapeType="1"/>
          </p:cNvSpPr>
          <p:nvPr/>
        </p:nvSpPr>
        <p:spPr bwMode="auto">
          <a:xfrm>
            <a:off x="5329613" y="3644129"/>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4" name="Line 12">
            <a:extLst>
              <a:ext uri="{FF2B5EF4-FFF2-40B4-BE49-F238E27FC236}">
                <a16:creationId xmlns:a16="http://schemas.microsoft.com/office/drawing/2014/main" id="{640880BC-11D2-7489-1D40-FDD5A59F89C0}"/>
              </a:ext>
            </a:extLst>
          </p:cNvPr>
          <p:cNvSpPr>
            <a:spLocks noChangeShapeType="1"/>
          </p:cNvSpPr>
          <p:nvPr/>
        </p:nvSpPr>
        <p:spPr bwMode="auto">
          <a:xfrm>
            <a:off x="5329613" y="4564821"/>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5" name="Line 12">
            <a:extLst>
              <a:ext uri="{FF2B5EF4-FFF2-40B4-BE49-F238E27FC236}">
                <a16:creationId xmlns:a16="http://schemas.microsoft.com/office/drawing/2014/main" id="{981792EB-62F5-964D-7405-36D37C74FC5C}"/>
              </a:ext>
            </a:extLst>
          </p:cNvPr>
          <p:cNvSpPr>
            <a:spLocks noChangeShapeType="1"/>
          </p:cNvSpPr>
          <p:nvPr/>
        </p:nvSpPr>
        <p:spPr bwMode="auto">
          <a:xfrm>
            <a:off x="5326438" y="5459343"/>
            <a:ext cx="254268" cy="0"/>
          </a:xfrm>
          <a:prstGeom prst="line">
            <a:avLst/>
          </a:prstGeom>
          <a:noFill/>
          <a:ln w="19050">
            <a:solidFill>
              <a:srgbClr val="808080"/>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6" name="Line 12">
            <a:extLst>
              <a:ext uri="{FF2B5EF4-FFF2-40B4-BE49-F238E27FC236}">
                <a16:creationId xmlns:a16="http://schemas.microsoft.com/office/drawing/2014/main" id="{2B38E44C-A986-F3DE-D57E-4E32E0CCA529}"/>
              </a:ext>
            </a:extLst>
          </p:cNvPr>
          <p:cNvSpPr>
            <a:spLocks noChangeShapeType="1"/>
          </p:cNvSpPr>
          <p:nvPr/>
        </p:nvSpPr>
        <p:spPr bwMode="auto">
          <a:xfrm>
            <a:off x="5329613" y="2765517"/>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7" name="Line 12">
            <a:extLst>
              <a:ext uri="{FF2B5EF4-FFF2-40B4-BE49-F238E27FC236}">
                <a16:creationId xmlns:a16="http://schemas.microsoft.com/office/drawing/2014/main" id="{90890B37-C3F5-DCF0-5891-08CA848B6410}"/>
              </a:ext>
            </a:extLst>
          </p:cNvPr>
          <p:cNvSpPr>
            <a:spLocks noChangeShapeType="1"/>
          </p:cNvSpPr>
          <p:nvPr/>
        </p:nvSpPr>
        <p:spPr bwMode="auto">
          <a:xfrm flipH="1">
            <a:off x="5329613" y="1219360"/>
            <a:ext cx="0" cy="423998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8" name="Line 12">
            <a:extLst>
              <a:ext uri="{FF2B5EF4-FFF2-40B4-BE49-F238E27FC236}">
                <a16:creationId xmlns:a16="http://schemas.microsoft.com/office/drawing/2014/main" id="{DF491597-4149-06B9-AA37-1A8ED0ADBEEE}"/>
              </a:ext>
            </a:extLst>
          </p:cNvPr>
          <p:cNvSpPr>
            <a:spLocks noChangeShapeType="1"/>
          </p:cNvSpPr>
          <p:nvPr/>
        </p:nvSpPr>
        <p:spPr bwMode="auto">
          <a:xfrm>
            <a:off x="1137963" y="1961509"/>
            <a:ext cx="8365786"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19" name="Rectangle 20">
            <a:extLst>
              <a:ext uri="{FF2B5EF4-FFF2-40B4-BE49-F238E27FC236}">
                <a16:creationId xmlns:a16="http://schemas.microsoft.com/office/drawing/2014/main" id="{F46A4B67-308B-14EB-5BE5-34D1EF6501DA}"/>
              </a:ext>
            </a:extLst>
          </p:cNvPr>
          <p:cNvSpPr>
            <a:spLocks noChangeArrowheads="1"/>
          </p:cNvSpPr>
          <p:nvPr/>
        </p:nvSpPr>
        <p:spPr bwMode="auto">
          <a:xfrm>
            <a:off x="4301121" y="855133"/>
            <a:ext cx="2088000" cy="529331"/>
          </a:xfrm>
          <a:prstGeom prst="rect">
            <a:avLst/>
          </a:prstGeom>
          <a:gradFill>
            <a:gsLst>
              <a:gs pos="0">
                <a:schemeClr val="accent1">
                  <a:lumMod val="5000"/>
                  <a:lumOff val="95000"/>
                </a:schemeClr>
              </a:gs>
              <a:gs pos="0">
                <a:schemeClr val="accent6"/>
              </a:gs>
              <a:gs pos="61000">
                <a:schemeClr val="accent6">
                  <a:lumMod val="60000"/>
                  <a:lumOff val="40000"/>
                </a:schemeClr>
              </a:gs>
              <a:gs pos="73000">
                <a:schemeClr val="bg1"/>
              </a:gs>
            </a:gsLst>
            <a:lin ang="5400000" scaled="1"/>
          </a:gradFill>
          <a:ln w="9525">
            <a:solidFill>
              <a:srgbClr val="000000"/>
            </a:solidFill>
          </a:ln>
          <a:effectLst>
            <a:outerShdw dist="35921" dir="2700000" algn="ctr" rotWithShape="0">
              <a:srgbClr val="95A0A4"/>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1" lang="en-US" altLang="ko-KR" sz="1400" b="1" i="0" u="none" strike="noStrike" kern="0" cap="none" spc="0" normalizeH="0" baseline="0" noProof="0" dirty="0">
              <a:ln>
                <a:noFill/>
              </a:ln>
              <a:solidFill>
                <a:prstClr val="white"/>
              </a:solidFill>
              <a:effectLst/>
              <a:uLnTx/>
              <a:uFillTx/>
              <a:latin typeface="맑은 고딕" pitchFamily="50" charset="-127"/>
              <a:ea typeface="맑은 고딕" pitchFamily="50" charset="-127"/>
            </a:endParaRPr>
          </a:p>
        </p:txBody>
      </p:sp>
      <p:sp>
        <p:nvSpPr>
          <p:cNvPr id="20" name="TextBox 19">
            <a:extLst>
              <a:ext uri="{FF2B5EF4-FFF2-40B4-BE49-F238E27FC236}">
                <a16:creationId xmlns:a16="http://schemas.microsoft.com/office/drawing/2014/main" id="{D8F3A192-AD61-DCDF-48DF-5EDDA514CDEB}"/>
              </a:ext>
            </a:extLst>
          </p:cNvPr>
          <p:cNvSpPr txBox="1"/>
          <p:nvPr/>
        </p:nvSpPr>
        <p:spPr>
          <a:xfrm>
            <a:off x="5002618" y="1178658"/>
            <a:ext cx="775241" cy="246221"/>
          </a:xfrm>
          <a:prstGeom prst="rect">
            <a:avLst/>
          </a:prstGeom>
          <a:noFill/>
        </p:spPr>
        <p:txBody>
          <a:bodyPr wrap="square" rtlCol="0">
            <a:spAutoFit/>
          </a:bodyPr>
          <a:lstStyle/>
          <a:p>
            <a:pPr algn="ctr" defTabSz="914400"/>
            <a:r>
              <a:rPr kumimoji="1" lang="en-US" altLang="ko-KR" sz="1000" b="1">
                <a:solidFill>
                  <a:prstClr val="black"/>
                </a:solidFill>
                <a:latin typeface="맑은 고딕" pitchFamily="50" charset="-127"/>
                <a:ea typeface="맑은 고딕" pitchFamily="50" charset="-127"/>
              </a:rPr>
              <a:t>DK, Kim</a:t>
            </a:r>
            <a:endParaRPr kumimoji="1" lang="ko-KR" altLang="en-US" sz="1000" b="1" dirty="0">
              <a:solidFill>
                <a:prstClr val="black"/>
              </a:solidFill>
              <a:latin typeface="맑은 고딕" pitchFamily="50" charset="-127"/>
              <a:ea typeface="맑은 고딕" pitchFamily="50" charset="-127"/>
            </a:endParaRPr>
          </a:p>
        </p:txBody>
      </p:sp>
      <p:sp>
        <p:nvSpPr>
          <p:cNvPr id="21" name="Line 12">
            <a:extLst>
              <a:ext uri="{FF2B5EF4-FFF2-40B4-BE49-F238E27FC236}">
                <a16:creationId xmlns:a16="http://schemas.microsoft.com/office/drawing/2014/main" id="{FE4B33B4-8965-FE3A-39FB-4E22F7F723E5}"/>
              </a:ext>
            </a:extLst>
          </p:cNvPr>
          <p:cNvSpPr>
            <a:spLocks noChangeShapeType="1"/>
          </p:cNvSpPr>
          <p:nvPr/>
        </p:nvSpPr>
        <p:spPr bwMode="auto">
          <a:xfrm flipH="1">
            <a:off x="1145746" y="1965219"/>
            <a:ext cx="0" cy="1676743"/>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22" name="Line 12">
            <a:extLst>
              <a:ext uri="{FF2B5EF4-FFF2-40B4-BE49-F238E27FC236}">
                <a16:creationId xmlns:a16="http://schemas.microsoft.com/office/drawing/2014/main" id="{0DDACBFD-3DF0-17AC-DB63-B17214E015E4}"/>
              </a:ext>
            </a:extLst>
          </p:cNvPr>
          <p:cNvSpPr>
            <a:spLocks noChangeShapeType="1"/>
          </p:cNvSpPr>
          <p:nvPr/>
        </p:nvSpPr>
        <p:spPr bwMode="auto">
          <a:xfrm flipH="1">
            <a:off x="9494408" y="1962838"/>
            <a:ext cx="0" cy="1669599"/>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23" name="Rectangle 44">
            <a:extLst>
              <a:ext uri="{FF2B5EF4-FFF2-40B4-BE49-F238E27FC236}">
                <a16:creationId xmlns:a16="http://schemas.microsoft.com/office/drawing/2014/main" id="{2E30A6A2-98CB-0240-9130-F9E4B541165D}"/>
              </a:ext>
            </a:extLst>
          </p:cNvPr>
          <p:cNvSpPr>
            <a:spLocks noChangeArrowheads="1"/>
          </p:cNvSpPr>
          <p:nvPr/>
        </p:nvSpPr>
        <p:spPr bwMode="auto">
          <a:xfrm>
            <a:off x="246944" y="2108200"/>
            <a:ext cx="1800000" cy="426192"/>
          </a:xfrm>
          <a:prstGeom prst="rect">
            <a:avLst/>
          </a:prstGeom>
          <a:gradFill>
            <a:gsLst>
              <a:gs pos="0">
                <a:schemeClr val="accent1">
                  <a:lumMod val="5000"/>
                  <a:lumOff val="95000"/>
                </a:schemeClr>
              </a:gs>
              <a:gs pos="0">
                <a:schemeClr val="accent6"/>
              </a:gs>
              <a:gs pos="61000">
                <a:schemeClr val="accent6">
                  <a:lumMod val="60000"/>
                  <a:lumOff val="40000"/>
                </a:schemeClr>
              </a:gs>
              <a:gs pos="73000">
                <a:schemeClr val="bg1"/>
              </a:gs>
            </a:gsLst>
            <a:lin ang="5400000" scaled="1"/>
          </a:gradFill>
          <a:ln w="12700">
            <a:solidFill>
              <a:srgbClr val="000000"/>
            </a:solidFill>
            <a:miter lim="800000"/>
            <a:headEnd/>
            <a:tailEnd/>
          </a:ln>
          <a:effectLst>
            <a:outerShdw blurRad="50800" dist="38100" dir="2700000" algn="tl" rotWithShape="0">
              <a:sysClr val="window" lastClr="FFFFFF">
                <a:lumMod val="65000"/>
                <a:alpha val="40000"/>
              </a:sys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맑은 고딕" pitchFamily="50" charset="-127"/>
                <a:ea typeface="맑은 고딕" pitchFamily="50" charset="-127"/>
              </a:rPr>
              <a:t>T&amp;M Sales </a:t>
            </a:r>
            <a:r>
              <a:rPr kumimoji="1" lang="en-US" altLang="ko-KR" sz="1000" b="1" i="0" u="none" strike="noStrike" kern="0" cap="none" spc="0" normalizeH="0" baseline="0" noProof="0">
                <a:ln>
                  <a:noFill/>
                </a:ln>
                <a:solidFill>
                  <a:schemeClr val="bg1"/>
                </a:solidFill>
                <a:effectLst/>
                <a:uLnTx/>
                <a:uFillTx/>
                <a:latin typeface="맑은 고딕" pitchFamily="50" charset="-127"/>
                <a:ea typeface="맑은 고딕" pitchFamily="50" charset="-127"/>
              </a:rPr>
              <a:t>Department 1</a:t>
            </a: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ko-KR" altLang="en-US" sz="1000" b="1" i="0" u="none" strike="noStrike" kern="0" cap="none" spc="0" normalizeH="0" baseline="0" noProof="0" dirty="0">
              <a:ln>
                <a:noFill/>
              </a:ln>
              <a:solidFill>
                <a:prstClr val="black"/>
              </a:solidFill>
              <a:effectLst/>
              <a:uLnTx/>
              <a:uFillTx/>
              <a:latin typeface="맑은 고딕" pitchFamily="50" charset="-127"/>
              <a:ea typeface="맑은 고딕" pitchFamily="50" charset="-127"/>
            </a:endParaRPr>
          </a:p>
        </p:txBody>
      </p:sp>
      <p:sp>
        <p:nvSpPr>
          <p:cNvPr id="24" name="Rectangle 45">
            <a:extLst>
              <a:ext uri="{FF2B5EF4-FFF2-40B4-BE49-F238E27FC236}">
                <a16:creationId xmlns:a16="http://schemas.microsoft.com/office/drawing/2014/main" id="{348C8722-8C1B-F14E-9960-DDD614327625}"/>
              </a:ext>
            </a:extLst>
          </p:cNvPr>
          <p:cNvSpPr>
            <a:spLocks noChangeArrowheads="1"/>
          </p:cNvSpPr>
          <p:nvPr/>
        </p:nvSpPr>
        <p:spPr bwMode="auto">
          <a:xfrm>
            <a:off x="1349952" y="2620049"/>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MA1</a:t>
            </a:r>
            <a:r>
              <a:rPr kumimoji="1" lang="ko-KR" altLang="en-US" sz="1000" b="1" i="0" u="none" strike="noStrike" kern="0" cap="none" spc="0" normalizeH="0" baseline="0" noProof="0" dirty="0">
                <a:ln>
                  <a:noFill/>
                </a:ln>
                <a:solidFill>
                  <a:schemeClr val="bg1"/>
                </a:solidFill>
                <a:effectLst/>
                <a:uLnTx/>
                <a:uFillTx/>
                <a:latin typeface="+mj-lt"/>
                <a:ea typeface="맑은 고딕" pitchFamily="50" charset="-127"/>
              </a:rPr>
              <a:t> </a:t>
            </a: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P/T</a:t>
            </a:r>
          </a:p>
        </p:txBody>
      </p:sp>
      <p:sp>
        <p:nvSpPr>
          <p:cNvPr id="25" name="Rectangle 53">
            <a:extLst>
              <a:ext uri="{FF2B5EF4-FFF2-40B4-BE49-F238E27FC236}">
                <a16:creationId xmlns:a16="http://schemas.microsoft.com/office/drawing/2014/main" id="{E0A3E793-350F-B45F-795A-38F464B1D8C4}"/>
              </a:ext>
            </a:extLst>
          </p:cNvPr>
          <p:cNvSpPr>
            <a:spLocks noChangeArrowheads="1"/>
          </p:cNvSpPr>
          <p:nvPr/>
        </p:nvSpPr>
        <p:spPr bwMode="auto">
          <a:xfrm>
            <a:off x="1349952" y="3518939"/>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MA2</a:t>
            </a:r>
            <a:r>
              <a:rPr kumimoji="1" lang="ko-KR" altLang="en-US" sz="1000" b="1" i="0" u="none" strike="noStrike" kern="0" cap="none" spc="0" normalizeH="0" baseline="0" noProof="0" dirty="0">
                <a:ln>
                  <a:noFill/>
                </a:ln>
                <a:solidFill>
                  <a:schemeClr val="bg1"/>
                </a:solidFill>
                <a:effectLst/>
                <a:uLnTx/>
                <a:uFillTx/>
                <a:latin typeface="+mj-lt"/>
                <a:ea typeface="맑은 고딕" pitchFamily="50" charset="-127"/>
              </a:rPr>
              <a:t> </a:t>
            </a:r>
            <a:r>
              <a:rPr kumimoji="1" lang="en-US" altLang="ja-JP" sz="1000" b="1" i="0" u="none" strike="noStrike" kern="0" cap="none" spc="0" normalizeH="0" baseline="0" noProof="0" dirty="0">
                <a:ln>
                  <a:noFill/>
                </a:ln>
                <a:solidFill>
                  <a:schemeClr val="bg1"/>
                </a:solidFill>
                <a:effectLst/>
                <a:uLnTx/>
                <a:uFillTx/>
                <a:latin typeface="+mj-lt"/>
                <a:ea typeface="맑은 고딕" pitchFamily="50" charset="-127"/>
              </a:rPr>
              <a:t>P/T</a:t>
            </a:r>
            <a:endPar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endParaRPr>
          </a:p>
        </p:txBody>
      </p:sp>
      <p:sp>
        <p:nvSpPr>
          <p:cNvPr id="26" name="Rectangle 54">
            <a:extLst>
              <a:ext uri="{FF2B5EF4-FFF2-40B4-BE49-F238E27FC236}">
                <a16:creationId xmlns:a16="http://schemas.microsoft.com/office/drawing/2014/main" id="{7A21F825-F6B4-A8CF-1DB6-E472CD627278}"/>
              </a:ext>
            </a:extLst>
          </p:cNvPr>
          <p:cNvSpPr>
            <a:spLocks noChangeArrowheads="1"/>
          </p:cNvSpPr>
          <p:nvPr/>
        </p:nvSpPr>
        <p:spPr bwMode="auto">
          <a:xfrm>
            <a:off x="5540289" y="3520016"/>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ja-JP" sz="1000" b="1" i="0" u="none" strike="noStrike" kern="0" cap="none" spc="0" normalizeH="0" baseline="0" noProof="0" dirty="0">
                <a:ln>
                  <a:noFill/>
                </a:ln>
                <a:solidFill>
                  <a:schemeClr val="bg1"/>
                </a:solidFill>
                <a:effectLst/>
                <a:uLnTx/>
                <a:uFillTx/>
                <a:latin typeface="+mj-lt"/>
                <a:ea typeface="맑은 고딕" pitchFamily="50" charset="-127"/>
              </a:rPr>
              <a:t>PMK, Pre Sales</a:t>
            </a:r>
            <a:r>
              <a:rPr kumimoji="1" lang="ko-KR" altLang="en-US" sz="1000" b="1" i="0" u="none" strike="noStrike" kern="0" cap="none" spc="0" normalizeH="0" baseline="0" noProof="0" dirty="0">
                <a:ln>
                  <a:noFill/>
                </a:ln>
                <a:solidFill>
                  <a:schemeClr val="bg1"/>
                </a:solidFill>
                <a:effectLst/>
                <a:uLnTx/>
                <a:uFillTx/>
                <a:latin typeface="+mj-lt"/>
                <a:ea typeface="맑은 고딕" pitchFamily="50" charset="-127"/>
              </a:rPr>
              <a:t> </a:t>
            </a:r>
            <a:r>
              <a:rPr kumimoji="1" lang="en-US" altLang="ja-JP" sz="1000" b="1" i="0" u="none" strike="noStrike" kern="0" cap="none" spc="0" normalizeH="0" baseline="0" noProof="0" dirty="0">
                <a:ln>
                  <a:noFill/>
                </a:ln>
                <a:solidFill>
                  <a:schemeClr val="bg1"/>
                </a:solidFill>
                <a:effectLst/>
                <a:uLnTx/>
                <a:uFillTx/>
                <a:latin typeface="+mj-lt"/>
                <a:ea typeface="맑은 고딕" pitchFamily="50" charset="-127"/>
              </a:rPr>
              <a:t>P/T</a:t>
            </a:r>
            <a:endPar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endParaRPr>
          </a:p>
        </p:txBody>
      </p:sp>
      <p:sp>
        <p:nvSpPr>
          <p:cNvPr id="27" name="Rectangle 91">
            <a:extLst>
              <a:ext uri="{FF2B5EF4-FFF2-40B4-BE49-F238E27FC236}">
                <a16:creationId xmlns:a16="http://schemas.microsoft.com/office/drawing/2014/main" id="{219FACB3-33E4-4DF9-826E-497594BDBAE0}"/>
              </a:ext>
            </a:extLst>
          </p:cNvPr>
          <p:cNvSpPr>
            <a:spLocks noChangeArrowheads="1"/>
          </p:cNvSpPr>
          <p:nvPr/>
        </p:nvSpPr>
        <p:spPr bwMode="auto">
          <a:xfrm>
            <a:off x="4436195" y="2091266"/>
            <a:ext cx="1800000" cy="443126"/>
          </a:xfrm>
          <a:prstGeom prst="rect">
            <a:avLst/>
          </a:prstGeom>
          <a:gradFill>
            <a:gsLst>
              <a:gs pos="0">
                <a:schemeClr val="accent1">
                  <a:lumMod val="5000"/>
                  <a:lumOff val="95000"/>
                </a:schemeClr>
              </a:gs>
              <a:gs pos="0">
                <a:schemeClr val="accent6"/>
              </a:gs>
              <a:gs pos="61000">
                <a:schemeClr val="accent6">
                  <a:lumMod val="60000"/>
                  <a:lumOff val="40000"/>
                </a:schemeClr>
              </a:gs>
              <a:gs pos="73000">
                <a:schemeClr val="bg1"/>
              </a:gs>
            </a:gsLst>
            <a:lin ang="5400000" scaled="1"/>
          </a:gradFill>
          <a:ln w="12700">
            <a:solidFill>
              <a:srgbClr val="000000"/>
            </a:solidFill>
            <a:miter lim="800000"/>
            <a:headEnd/>
            <a:tailEnd/>
          </a:ln>
          <a:effectLst>
            <a:outerShdw blurRad="50800" dist="38100" dir="2700000" algn="tl" rotWithShape="0">
              <a:sysClr val="window" lastClr="FFFFFF">
                <a:lumMod val="65000"/>
                <a:alpha val="40000"/>
              </a:sys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맑은 고딕" pitchFamily="50" charset="-127"/>
                <a:ea typeface="맑은 고딕" pitchFamily="50" charset="-127"/>
              </a:rPr>
              <a:t>T&amp;M Sales </a:t>
            </a:r>
            <a:r>
              <a:rPr kumimoji="1" lang="en-US" altLang="ko-KR" sz="1000" b="1" i="0" u="none" strike="noStrike" kern="0" cap="none" spc="0" normalizeH="0" baseline="0" noProof="0">
                <a:ln>
                  <a:noFill/>
                </a:ln>
                <a:solidFill>
                  <a:schemeClr val="bg1"/>
                </a:solidFill>
                <a:effectLst/>
                <a:uLnTx/>
                <a:uFillTx/>
                <a:latin typeface="맑은 고딕" pitchFamily="50" charset="-127"/>
                <a:ea typeface="맑은 고딕" pitchFamily="50" charset="-127"/>
              </a:rPr>
              <a:t>Department 2</a:t>
            </a: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ko-KR" altLang="en-US" sz="1000" b="1" i="0" u="none" strike="noStrike" kern="0" cap="none" spc="0" normalizeH="0" baseline="0" noProof="0" dirty="0">
              <a:ln>
                <a:noFill/>
              </a:ln>
              <a:solidFill>
                <a:prstClr val="black"/>
              </a:solidFill>
              <a:effectLst/>
              <a:uLnTx/>
              <a:uFillTx/>
              <a:latin typeface="맑은 고딕" pitchFamily="50" charset="-127"/>
              <a:ea typeface="맑은 고딕" pitchFamily="50" charset="-127"/>
            </a:endParaRPr>
          </a:p>
        </p:txBody>
      </p:sp>
      <p:sp>
        <p:nvSpPr>
          <p:cNvPr id="28" name="Rectangle 46">
            <a:extLst>
              <a:ext uri="{FF2B5EF4-FFF2-40B4-BE49-F238E27FC236}">
                <a16:creationId xmlns:a16="http://schemas.microsoft.com/office/drawing/2014/main" id="{509D08C7-010A-F0A3-7E47-D8AB1A9E1291}"/>
              </a:ext>
            </a:extLst>
          </p:cNvPr>
          <p:cNvSpPr>
            <a:spLocks noChangeArrowheads="1"/>
          </p:cNvSpPr>
          <p:nvPr/>
        </p:nvSpPr>
        <p:spPr bwMode="auto">
          <a:xfrm>
            <a:off x="5540289" y="2620049"/>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Representative P/T</a:t>
            </a:r>
          </a:p>
        </p:txBody>
      </p:sp>
      <p:sp>
        <p:nvSpPr>
          <p:cNvPr id="29" name="Rectangle 54">
            <a:extLst>
              <a:ext uri="{FF2B5EF4-FFF2-40B4-BE49-F238E27FC236}">
                <a16:creationId xmlns:a16="http://schemas.microsoft.com/office/drawing/2014/main" id="{45D715D9-F9DF-7EF5-BB17-07A8EB16B98C}"/>
              </a:ext>
            </a:extLst>
          </p:cNvPr>
          <p:cNvSpPr>
            <a:spLocks noChangeArrowheads="1"/>
          </p:cNvSpPr>
          <p:nvPr/>
        </p:nvSpPr>
        <p:spPr bwMode="auto">
          <a:xfrm>
            <a:off x="9705622" y="3518939"/>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Software P/T</a:t>
            </a:r>
          </a:p>
        </p:txBody>
      </p:sp>
      <p:sp>
        <p:nvSpPr>
          <p:cNvPr id="30" name="Rectangle 57">
            <a:extLst>
              <a:ext uri="{FF2B5EF4-FFF2-40B4-BE49-F238E27FC236}">
                <a16:creationId xmlns:a16="http://schemas.microsoft.com/office/drawing/2014/main" id="{D0769CAA-C24F-A38E-C94A-9B71804DFC29}"/>
              </a:ext>
            </a:extLst>
          </p:cNvPr>
          <p:cNvSpPr>
            <a:spLocks noChangeArrowheads="1"/>
          </p:cNvSpPr>
          <p:nvPr/>
        </p:nvSpPr>
        <p:spPr bwMode="auto">
          <a:xfrm>
            <a:off x="9705622" y="2620049"/>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Hardware</a:t>
            </a:r>
            <a:r>
              <a:rPr kumimoji="1" lang="ko-KR" altLang="en-US" sz="1000" b="1" i="0" u="none" strike="noStrike" kern="0" cap="none" spc="0" normalizeH="0" baseline="0" noProof="0" dirty="0">
                <a:ln>
                  <a:noFill/>
                </a:ln>
                <a:solidFill>
                  <a:schemeClr val="bg1"/>
                </a:solidFill>
                <a:effectLst/>
                <a:uLnTx/>
                <a:uFillTx/>
                <a:latin typeface="+mj-lt"/>
                <a:ea typeface="맑은 고딕" pitchFamily="50" charset="-127"/>
              </a:rPr>
              <a:t> </a:t>
            </a: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P/T</a:t>
            </a:r>
          </a:p>
        </p:txBody>
      </p:sp>
      <p:sp>
        <p:nvSpPr>
          <p:cNvPr id="31" name="Rectangle 91">
            <a:extLst>
              <a:ext uri="{FF2B5EF4-FFF2-40B4-BE49-F238E27FC236}">
                <a16:creationId xmlns:a16="http://schemas.microsoft.com/office/drawing/2014/main" id="{FEF89533-67F9-EAF7-DC39-07F1D080F3DF}"/>
              </a:ext>
            </a:extLst>
          </p:cNvPr>
          <p:cNvSpPr>
            <a:spLocks noChangeArrowheads="1"/>
          </p:cNvSpPr>
          <p:nvPr/>
        </p:nvSpPr>
        <p:spPr bwMode="auto">
          <a:xfrm>
            <a:off x="8608634" y="2099733"/>
            <a:ext cx="1800000" cy="428170"/>
          </a:xfrm>
          <a:prstGeom prst="rect">
            <a:avLst/>
          </a:prstGeom>
          <a:gradFill>
            <a:gsLst>
              <a:gs pos="0">
                <a:schemeClr val="accent1">
                  <a:lumMod val="5000"/>
                  <a:lumOff val="95000"/>
                </a:schemeClr>
              </a:gs>
              <a:gs pos="0">
                <a:schemeClr val="accent6"/>
              </a:gs>
              <a:gs pos="61000">
                <a:schemeClr val="accent6">
                  <a:lumMod val="60000"/>
                  <a:lumOff val="40000"/>
                </a:schemeClr>
              </a:gs>
              <a:gs pos="73000">
                <a:schemeClr val="bg1"/>
              </a:gs>
            </a:gsLst>
            <a:lin ang="5400000" scaled="1"/>
          </a:gradFill>
          <a:ln w="12700">
            <a:solidFill>
              <a:srgbClr val="000000"/>
            </a:solidFill>
            <a:miter lim="800000"/>
            <a:headEnd/>
            <a:tailEnd/>
          </a:ln>
          <a:effectLst>
            <a:outerShdw blurRad="50800" dist="38100" dir="2700000" algn="tl" rotWithShape="0">
              <a:sysClr val="window" lastClr="FFFFFF">
                <a:lumMod val="65000"/>
                <a:alpha val="40000"/>
              </a:sysClr>
            </a:outerShdw>
          </a:effectLst>
        </p:spPr>
        <p:txBody>
          <a:bodyPr wrap="none" anchor="ctr"/>
          <a:lstStyle/>
          <a:p>
            <a:pPr marL="0" marR="0" lvl="0" indent="0" algn="ctr"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맑은 고딕" pitchFamily="50" charset="-127"/>
                <a:ea typeface="맑은 고딕" pitchFamily="50" charset="-127"/>
              </a:rPr>
              <a:t>T&amp;M </a:t>
            </a:r>
            <a:r>
              <a:rPr kumimoji="1" lang="en-US" altLang="ko-KR" sz="1000" b="1" i="0" u="none" strike="noStrike" kern="0" cap="none" spc="0" normalizeH="0" baseline="0" noProof="0">
                <a:ln>
                  <a:noFill/>
                </a:ln>
                <a:solidFill>
                  <a:schemeClr val="bg1"/>
                </a:solidFill>
                <a:effectLst/>
                <a:uLnTx/>
                <a:uFillTx/>
                <a:latin typeface="맑은 고딕" pitchFamily="50" charset="-127"/>
                <a:ea typeface="맑은 고딕" pitchFamily="50" charset="-127"/>
              </a:rPr>
              <a:t>System Department</a:t>
            </a:r>
          </a:p>
          <a:p>
            <a:pPr marL="0" marR="0" lvl="0" indent="0" algn="ctr" defTabSz="914400" eaLnBrk="1" fontAlgn="auto" latinLnBrk="0" hangingPunct="1">
              <a:lnSpc>
                <a:spcPct val="100000"/>
              </a:lnSpc>
              <a:spcBef>
                <a:spcPts val="0"/>
              </a:spcBef>
              <a:spcAft>
                <a:spcPts val="0"/>
              </a:spcAft>
              <a:buClrTx/>
              <a:buSzTx/>
              <a:buFontTx/>
              <a:buNone/>
              <a:tabLst/>
              <a:defRPr/>
            </a:pPr>
            <a:endParaRPr kumimoji="1" lang="ko-KR" altLang="en-US" sz="1000" b="1" i="0" u="none" strike="noStrike" kern="0" cap="none" spc="0" normalizeH="0" baseline="0" noProof="0" dirty="0">
              <a:ln>
                <a:noFill/>
              </a:ln>
              <a:solidFill>
                <a:schemeClr val="bg1"/>
              </a:solidFill>
              <a:effectLst/>
              <a:uLnTx/>
              <a:uFillTx/>
              <a:latin typeface="맑은 고딕" pitchFamily="50" charset="-127"/>
              <a:ea typeface="맑은 고딕" pitchFamily="50" charset="-127"/>
            </a:endParaRPr>
          </a:p>
        </p:txBody>
      </p:sp>
      <p:sp>
        <p:nvSpPr>
          <p:cNvPr id="32" name="Rectangle 54">
            <a:extLst>
              <a:ext uri="{FF2B5EF4-FFF2-40B4-BE49-F238E27FC236}">
                <a16:creationId xmlns:a16="http://schemas.microsoft.com/office/drawing/2014/main" id="{F634989F-F395-FFFE-5662-62E2E55C1488}"/>
              </a:ext>
            </a:extLst>
          </p:cNvPr>
          <p:cNvSpPr>
            <a:spLocks noChangeArrowheads="1"/>
          </p:cNvSpPr>
          <p:nvPr/>
        </p:nvSpPr>
        <p:spPr bwMode="auto">
          <a:xfrm>
            <a:off x="5540289" y="4419983"/>
            <a:ext cx="1296000" cy="288000"/>
          </a:xfrm>
          <a:prstGeom prst="rect">
            <a:avLst/>
          </a:prstGeom>
          <a:solidFill>
            <a:schemeClr val="accent6">
              <a:lumMod val="75000"/>
            </a:schemeClr>
          </a:solidFill>
          <a:ln w="12700">
            <a:solidFill>
              <a:srgbClr val="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Daejeon P/T</a:t>
            </a:r>
          </a:p>
        </p:txBody>
      </p:sp>
      <p:sp>
        <p:nvSpPr>
          <p:cNvPr id="33" name="Rectangle 54">
            <a:extLst>
              <a:ext uri="{FF2B5EF4-FFF2-40B4-BE49-F238E27FC236}">
                <a16:creationId xmlns:a16="http://schemas.microsoft.com/office/drawing/2014/main" id="{8550C1C8-4D5E-1469-348F-4FCA0D12D197}"/>
              </a:ext>
            </a:extLst>
          </p:cNvPr>
          <p:cNvSpPr>
            <a:spLocks noChangeArrowheads="1"/>
          </p:cNvSpPr>
          <p:nvPr/>
        </p:nvSpPr>
        <p:spPr bwMode="auto">
          <a:xfrm>
            <a:off x="5540289" y="5319950"/>
            <a:ext cx="1296000" cy="288000"/>
          </a:xfrm>
          <a:prstGeom prst="rect">
            <a:avLst/>
          </a:prstGeom>
          <a:solidFill>
            <a:schemeClr val="accent6">
              <a:lumMod val="75000"/>
            </a:schemeClr>
          </a:solidFill>
          <a:ln w="12700">
            <a:solidFill>
              <a:sysClr val="windowText" lastClr="000000"/>
            </a:solidFill>
            <a:miter lim="800000"/>
            <a:headEnd/>
            <a:tailEnd/>
          </a:ln>
          <a:effectLst>
            <a:outerShdw blurRad="50800" dist="38100" dir="2700000" algn="tl" rotWithShape="0">
              <a:sysClr val="window" lastClr="FFFFFF">
                <a:lumMod val="75000"/>
                <a:alpha val="40000"/>
              </a:sysClr>
            </a:outerShdw>
          </a:effectLst>
        </p:spPr>
        <p:txBody>
          <a:bodyPr wrap="none" anchor="ctr"/>
          <a:lstStyle/>
          <a:p>
            <a:pPr marL="0" marR="0" lvl="0" indent="0" defTabSz="914400" eaLnBrk="1" fontAlgn="auto" latinLnBrk="0" hangingPunct="1">
              <a:lnSpc>
                <a:spcPct val="100000"/>
              </a:lnSpc>
              <a:spcBef>
                <a:spcPts val="0"/>
              </a:spcBef>
              <a:spcAft>
                <a:spcPts val="0"/>
              </a:spcAft>
              <a:buClrTx/>
              <a:buSzTx/>
              <a:buFontTx/>
              <a:buNone/>
              <a:tabLst/>
              <a:defRPr/>
            </a:pPr>
            <a:r>
              <a:rPr kumimoji="1" lang="en-US" altLang="ko-KR" sz="1000" b="1" i="0" u="none" strike="noStrike" kern="0" cap="none" spc="0" normalizeH="0" baseline="0" noProof="0" dirty="0" err="1">
                <a:ln>
                  <a:noFill/>
                </a:ln>
                <a:solidFill>
                  <a:schemeClr val="bg1"/>
                </a:solidFill>
                <a:effectLst/>
                <a:uLnTx/>
                <a:uFillTx/>
                <a:latin typeface="+mj-lt"/>
                <a:ea typeface="맑은 고딕" pitchFamily="50" charset="-127"/>
              </a:rPr>
              <a:t>Gyeongsang</a:t>
            </a:r>
            <a:r>
              <a:rPr kumimoji="1" lang="en-US" altLang="ko-KR" sz="1000" b="1" i="0" u="none" strike="noStrike" kern="0" cap="none" spc="0" normalizeH="0" baseline="0" noProof="0" dirty="0">
                <a:ln>
                  <a:noFill/>
                </a:ln>
                <a:solidFill>
                  <a:schemeClr val="bg1"/>
                </a:solidFill>
                <a:effectLst/>
                <a:uLnTx/>
                <a:uFillTx/>
                <a:latin typeface="+mj-lt"/>
                <a:ea typeface="맑은 고딕" pitchFamily="50" charset="-127"/>
              </a:rPr>
              <a:t> P/T </a:t>
            </a:r>
          </a:p>
        </p:txBody>
      </p:sp>
      <p:sp>
        <p:nvSpPr>
          <p:cNvPr id="34" name="TextBox 33">
            <a:extLst>
              <a:ext uri="{FF2B5EF4-FFF2-40B4-BE49-F238E27FC236}">
                <a16:creationId xmlns:a16="http://schemas.microsoft.com/office/drawing/2014/main" id="{EC5E00B5-D054-7608-1498-6F9C93379D89}"/>
              </a:ext>
            </a:extLst>
          </p:cNvPr>
          <p:cNvSpPr txBox="1"/>
          <p:nvPr/>
        </p:nvSpPr>
        <p:spPr>
          <a:xfrm>
            <a:off x="5578096" y="1677883"/>
            <a:ext cx="2149190" cy="246221"/>
          </a:xfrm>
          <a:prstGeom prst="rect">
            <a:avLst/>
          </a:prstGeom>
          <a:noFill/>
        </p:spPr>
        <p:txBody>
          <a:bodyPr wrap="square" rtlCol="0">
            <a:spAutoFit/>
          </a:bodyPr>
          <a:lstStyle/>
          <a:p>
            <a:pPr defTabSz="914400"/>
            <a:r>
              <a:rPr kumimoji="1" lang="en-US" altLang="ko-KR" sz="1000">
                <a:solidFill>
                  <a:prstClr val="black"/>
                </a:solidFill>
                <a:latin typeface="+mj-lt"/>
                <a:ea typeface="맑은 고딕" pitchFamily="50" charset="-127"/>
              </a:rPr>
              <a:t>Strategic Planning &amp; Operation</a:t>
            </a:r>
            <a:endParaRPr kumimoji="1" lang="ko-KR" altLang="en-US" sz="1000" dirty="0">
              <a:solidFill>
                <a:prstClr val="black"/>
              </a:solidFill>
              <a:latin typeface="+mj-lt"/>
              <a:ea typeface="맑은 고딕" pitchFamily="50" charset="-127"/>
            </a:endParaRPr>
          </a:p>
        </p:txBody>
      </p:sp>
      <p:sp>
        <p:nvSpPr>
          <p:cNvPr id="35" name="TextBox 34">
            <a:extLst>
              <a:ext uri="{FF2B5EF4-FFF2-40B4-BE49-F238E27FC236}">
                <a16:creationId xmlns:a16="http://schemas.microsoft.com/office/drawing/2014/main" id="{920C80C4-B095-8B55-3FD8-E53ED23AB415}"/>
              </a:ext>
            </a:extLst>
          </p:cNvPr>
          <p:cNvSpPr txBox="1"/>
          <p:nvPr/>
        </p:nvSpPr>
        <p:spPr>
          <a:xfrm>
            <a:off x="7512421" y="1687401"/>
            <a:ext cx="1101357" cy="246221"/>
          </a:xfrm>
          <a:prstGeom prst="rect">
            <a:avLst/>
          </a:prstGeom>
          <a:noFill/>
        </p:spPr>
        <p:txBody>
          <a:bodyPr wrap="square" rtlCol="0">
            <a:spAutoFit/>
          </a:bodyPr>
          <a:lstStyle/>
          <a:p>
            <a:pPr defTabSz="914400"/>
            <a:r>
              <a:rPr kumimoji="1" lang="ko-KR" altLang="en-US" sz="1000">
                <a:latin typeface="맑은 고딕" pitchFamily="50" charset="-127"/>
                <a:ea typeface="맑은 고딕" pitchFamily="50" charset="-127"/>
              </a:rPr>
              <a:t>△</a:t>
            </a:r>
            <a:r>
              <a:rPr kumimoji="1" lang="en-US" altLang="ko-KR" sz="1000">
                <a:latin typeface="맑은 고딕" pitchFamily="50" charset="-127"/>
                <a:ea typeface="맑은 고딕" pitchFamily="50" charset="-127"/>
              </a:rPr>
              <a:t>KS, Byeon</a:t>
            </a:r>
            <a:endParaRPr kumimoji="1" lang="ko-KR" altLang="en-US" sz="1000" dirty="0">
              <a:latin typeface="맑은 고딕" pitchFamily="50" charset="-127"/>
              <a:ea typeface="맑은 고딕" pitchFamily="50" charset="-127"/>
            </a:endParaRPr>
          </a:p>
        </p:txBody>
      </p:sp>
      <p:sp>
        <p:nvSpPr>
          <p:cNvPr id="36" name="TextBox 35">
            <a:extLst>
              <a:ext uri="{FF2B5EF4-FFF2-40B4-BE49-F238E27FC236}">
                <a16:creationId xmlns:a16="http://schemas.microsoft.com/office/drawing/2014/main" id="{D7ED9026-B291-8ABE-0FFE-AD9A396388F2}"/>
              </a:ext>
            </a:extLst>
          </p:cNvPr>
          <p:cNvSpPr txBox="1"/>
          <p:nvPr/>
        </p:nvSpPr>
        <p:spPr>
          <a:xfrm>
            <a:off x="7154078" y="1549096"/>
            <a:ext cx="459740" cy="246221"/>
          </a:xfrm>
          <a:prstGeom prst="rect">
            <a:avLst/>
          </a:prstGeom>
          <a:noFill/>
        </p:spPr>
        <p:txBody>
          <a:bodyPr wrap="square" rtlCol="0">
            <a:spAutoFit/>
          </a:bodyPr>
          <a:lstStyle/>
          <a:p>
            <a:pPr algn="ctr" defTabSz="914400"/>
            <a:r>
              <a:rPr kumimoji="1" lang="en-US" altLang="ko-KR" sz="1000" dirty="0">
                <a:solidFill>
                  <a:prstClr val="black"/>
                </a:solidFill>
                <a:latin typeface="맑은 고딕" pitchFamily="50" charset="-127"/>
                <a:ea typeface="맑은 고딕" pitchFamily="50" charset="-127"/>
              </a:rPr>
              <a:t>1(0)</a:t>
            </a:r>
            <a:endParaRPr kumimoji="1" lang="ko-KR" altLang="en-US" sz="1000" dirty="0">
              <a:solidFill>
                <a:prstClr val="black"/>
              </a:solidFill>
              <a:latin typeface="맑은 고딕" pitchFamily="50" charset="-127"/>
              <a:ea typeface="맑은 고딕" pitchFamily="50" charset="-127"/>
            </a:endParaRPr>
          </a:p>
        </p:txBody>
      </p:sp>
      <p:sp>
        <p:nvSpPr>
          <p:cNvPr id="37" name="Line 12">
            <a:extLst>
              <a:ext uri="{FF2B5EF4-FFF2-40B4-BE49-F238E27FC236}">
                <a16:creationId xmlns:a16="http://schemas.microsoft.com/office/drawing/2014/main" id="{1943697F-70EF-D2BC-72F6-C1A4101457A6}"/>
              </a:ext>
            </a:extLst>
          </p:cNvPr>
          <p:cNvSpPr>
            <a:spLocks noChangeShapeType="1"/>
          </p:cNvSpPr>
          <p:nvPr/>
        </p:nvSpPr>
        <p:spPr bwMode="auto">
          <a:xfrm>
            <a:off x="5326438" y="1801180"/>
            <a:ext cx="254268" cy="0"/>
          </a:xfrm>
          <a:prstGeom prst="line">
            <a:avLst/>
          </a:prstGeom>
          <a:noFill/>
          <a:ln w="9525">
            <a:solidFill>
              <a:schemeClr val="tx1"/>
            </a:solidFill>
            <a:round/>
            <a:headEnd/>
            <a:tailEnd/>
          </a:ln>
          <a:extLst>
            <a:ext uri="{909E8E84-426E-40DD-AFC4-6F175D3DCCD1}">
              <a14:hiddenFill xmlns:a14="http://schemas.microsoft.com/office/drawing/2010/main">
                <a:noFill/>
              </a14:hiddenFill>
            </a:ext>
          </a:extLst>
        </p:spPr>
        <p:txBody>
          <a:bodyPr wrap="none" lIns="90000" tIns="46800" rIns="90000" bIns="46800" anchorCtr="1"/>
          <a:lstStyle/>
          <a:p>
            <a:pPr defTabSz="914400"/>
            <a:endParaRPr kumimoji="1" lang="ko-KR" altLang="en-US" sz="1000">
              <a:solidFill>
                <a:prstClr val="black"/>
              </a:solidFill>
              <a:latin typeface="맑은 고딕" pitchFamily="50" charset="-127"/>
              <a:ea typeface="맑은 고딕" pitchFamily="50" charset="-127"/>
            </a:endParaRPr>
          </a:p>
        </p:txBody>
      </p:sp>
      <p:sp>
        <p:nvSpPr>
          <p:cNvPr id="38" name="TextBox 37">
            <a:extLst>
              <a:ext uri="{FF2B5EF4-FFF2-40B4-BE49-F238E27FC236}">
                <a16:creationId xmlns:a16="http://schemas.microsoft.com/office/drawing/2014/main" id="{908FD456-D089-B2B1-9399-B48BFCC22502}"/>
              </a:ext>
            </a:extLst>
          </p:cNvPr>
          <p:cNvSpPr txBox="1"/>
          <p:nvPr/>
        </p:nvSpPr>
        <p:spPr>
          <a:xfrm>
            <a:off x="752859" y="2321130"/>
            <a:ext cx="1064017" cy="246221"/>
          </a:xfrm>
          <a:prstGeom prst="rect">
            <a:avLst/>
          </a:prstGeom>
          <a:noFill/>
        </p:spPr>
        <p:txBody>
          <a:bodyPr wrap="square" rtlCol="0">
            <a:spAutoFit/>
          </a:bodyPr>
          <a:lstStyle/>
          <a:p>
            <a:pPr defTabSz="914400"/>
            <a:r>
              <a:rPr kumimoji="1" lang="en-US" altLang="ko-KR" sz="1000" b="1">
                <a:latin typeface="맑은 고딕" pitchFamily="50" charset="-127"/>
                <a:ea typeface="맑은 고딕" pitchFamily="50" charset="-127"/>
              </a:rPr>
              <a:t>CW, Moon</a:t>
            </a:r>
            <a:endParaRPr kumimoji="1" lang="ko-KR" altLang="en-US" sz="1000" b="1" dirty="0">
              <a:latin typeface="맑은 고딕" pitchFamily="50" charset="-127"/>
              <a:ea typeface="맑은 고딕" pitchFamily="50" charset="-127"/>
            </a:endParaRPr>
          </a:p>
        </p:txBody>
      </p:sp>
      <p:sp>
        <p:nvSpPr>
          <p:cNvPr id="39" name="TextBox 38">
            <a:extLst>
              <a:ext uri="{FF2B5EF4-FFF2-40B4-BE49-F238E27FC236}">
                <a16:creationId xmlns:a16="http://schemas.microsoft.com/office/drawing/2014/main" id="{2AEE76EB-75FC-35EE-6C16-EC97A52CC7E3}"/>
              </a:ext>
            </a:extLst>
          </p:cNvPr>
          <p:cNvSpPr txBox="1"/>
          <p:nvPr/>
        </p:nvSpPr>
        <p:spPr>
          <a:xfrm>
            <a:off x="5006438" y="2312268"/>
            <a:ext cx="998135" cy="246221"/>
          </a:xfrm>
          <a:prstGeom prst="rect">
            <a:avLst/>
          </a:prstGeom>
          <a:noFill/>
        </p:spPr>
        <p:txBody>
          <a:bodyPr wrap="square" rtlCol="0">
            <a:spAutoFit/>
          </a:bodyPr>
          <a:lstStyle/>
          <a:p>
            <a:pPr defTabSz="914400"/>
            <a:r>
              <a:rPr kumimoji="1" lang="en-US" altLang="ko-KR" sz="1000" b="1">
                <a:solidFill>
                  <a:prstClr val="black"/>
                </a:solidFill>
                <a:latin typeface="맑은 고딕" pitchFamily="50" charset="-127"/>
                <a:ea typeface="맑은 고딕" pitchFamily="50" charset="-127"/>
              </a:rPr>
              <a:t>SS, Moon</a:t>
            </a:r>
            <a:endParaRPr kumimoji="1" lang="ko-KR" altLang="en-US" sz="1000" b="1" dirty="0">
              <a:solidFill>
                <a:prstClr val="black"/>
              </a:solidFill>
              <a:latin typeface="맑은 고딕" pitchFamily="50" charset="-127"/>
              <a:ea typeface="맑은 고딕" pitchFamily="50" charset="-127"/>
            </a:endParaRPr>
          </a:p>
        </p:txBody>
      </p:sp>
      <p:sp>
        <p:nvSpPr>
          <p:cNvPr id="40" name="TextBox 39">
            <a:extLst>
              <a:ext uri="{FF2B5EF4-FFF2-40B4-BE49-F238E27FC236}">
                <a16:creationId xmlns:a16="http://schemas.microsoft.com/office/drawing/2014/main" id="{4E9BF691-5107-E2F0-3018-548FDF4B9D5B}"/>
              </a:ext>
            </a:extLst>
          </p:cNvPr>
          <p:cNvSpPr txBox="1"/>
          <p:nvPr/>
        </p:nvSpPr>
        <p:spPr>
          <a:xfrm>
            <a:off x="9243295" y="2320735"/>
            <a:ext cx="781238" cy="246221"/>
          </a:xfrm>
          <a:prstGeom prst="rect">
            <a:avLst/>
          </a:prstGeom>
          <a:noFill/>
        </p:spPr>
        <p:txBody>
          <a:bodyPr wrap="square" rtlCol="0">
            <a:spAutoFit/>
          </a:bodyPr>
          <a:lstStyle/>
          <a:p>
            <a:pPr defTabSz="914400"/>
            <a:r>
              <a:rPr kumimoji="1" lang="en-US" altLang="ko-KR" sz="1000" b="1">
                <a:solidFill>
                  <a:prstClr val="black"/>
                </a:solidFill>
                <a:latin typeface="맑은 고딕" pitchFamily="50" charset="-127"/>
                <a:ea typeface="맑은 고딕" pitchFamily="50" charset="-127"/>
              </a:rPr>
              <a:t>DY, Kim</a:t>
            </a:r>
            <a:endParaRPr kumimoji="1" lang="ko-KR" altLang="en-US" sz="1000" b="1" dirty="0">
              <a:solidFill>
                <a:prstClr val="black"/>
              </a:solidFill>
              <a:latin typeface="맑은 고딕" pitchFamily="50" charset="-127"/>
              <a:ea typeface="맑은 고딕" pitchFamily="50" charset="-127"/>
            </a:endParaRPr>
          </a:p>
        </p:txBody>
      </p:sp>
      <p:sp>
        <p:nvSpPr>
          <p:cNvPr id="41" name="TextBox 40">
            <a:extLst>
              <a:ext uri="{FF2B5EF4-FFF2-40B4-BE49-F238E27FC236}">
                <a16:creationId xmlns:a16="http://schemas.microsoft.com/office/drawing/2014/main" id="{CEC06189-8878-0B4A-AAD9-01AB1C6085C4}"/>
              </a:ext>
            </a:extLst>
          </p:cNvPr>
          <p:cNvSpPr txBox="1"/>
          <p:nvPr/>
        </p:nvSpPr>
        <p:spPr>
          <a:xfrm>
            <a:off x="6307323" y="1375694"/>
            <a:ext cx="932578" cy="246221"/>
          </a:xfrm>
          <a:prstGeom prst="rect">
            <a:avLst/>
          </a:prstGeom>
          <a:noFill/>
        </p:spPr>
        <p:txBody>
          <a:bodyPr wrap="square" rtlCol="0">
            <a:spAutoFit/>
          </a:bodyPr>
          <a:lstStyle/>
          <a:p>
            <a:pPr algn="ctr" defTabSz="914400"/>
            <a:r>
              <a:rPr kumimoji="1" lang="en-US" altLang="ko-KR" sz="1000" b="1">
                <a:solidFill>
                  <a:prstClr val="black"/>
                </a:solidFill>
                <a:latin typeface="맑은 고딕" pitchFamily="50" charset="-127"/>
                <a:ea typeface="맑은 고딕" pitchFamily="50" charset="-127"/>
              </a:rPr>
              <a:t>32(5</a:t>
            </a:r>
            <a:r>
              <a:rPr kumimoji="1" lang="en-US" altLang="ko-KR" sz="1000" b="1" dirty="0">
                <a:solidFill>
                  <a:prstClr val="black"/>
                </a:solidFill>
                <a:latin typeface="맑은 고딕" pitchFamily="50" charset="-127"/>
                <a:ea typeface="맑은 고딕" pitchFamily="50" charset="-127"/>
              </a:rPr>
              <a:t>)</a:t>
            </a:r>
            <a:endParaRPr kumimoji="1" lang="ko-KR" altLang="en-US" sz="1000" b="1" dirty="0">
              <a:solidFill>
                <a:srgbClr val="C00000"/>
              </a:solidFill>
              <a:highlight>
                <a:srgbClr val="FFFF00"/>
              </a:highlight>
              <a:latin typeface="맑은 고딕" pitchFamily="50" charset="-127"/>
              <a:ea typeface="맑은 고딕" pitchFamily="50" charset="-127"/>
            </a:endParaRPr>
          </a:p>
        </p:txBody>
      </p:sp>
      <p:sp>
        <p:nvSpPr>
          <p:cNvPr id="42" name="TextBox 41">
            <a:extLst>
              <a:ext uri="{FF2B5EF4-FFF2-40B4-BE49-F238E27FC236}">
                <a16:creationId xmlns:a16="http://schemas.microsoft.com/office/drawing/2014/main" id="{088D833C-706B-8B4B-6218-D21F3AE61A38}"/>
              </a:ext>
            </a:extLst>
          </p:cNvPr>
          <p:cNvSpPr txBox="1"/>
          <p:nvPr/>
        </p:nvSpPr>
        <p:spPr>
          <a:xfrm>
            <a:off x="2544233" y="2316780"/>
            <a:ext cx="53594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9(1</a:t>
            </a:r>
            <a:r>
              <a:rPr kumimoji="1" lang="en-US" altLang="ko-KR" sz="1000" dirty="0">
                <a:solidFill>
                  <a:prstClr val="black"/>
                </a:solidFill>
                <a:latin typeface="맑은 고딕" pitchFamily="50" charset="-127"/>
                <a:ea typeface="맑은 고딕" pitchFamily="50" charset="-127"/>
              </a:rPr>
              <a:t>)</a:t>
            </a:r>
            <a:endParaRPr kumimoji="1" lang="ko-KR" altLang="en-US" sz="1000" dirty="0">
              <a:solidFill>
                <a:prstClr val="black"/>
              </a:solidFill>
              <a:latin typeface="맑은 고딕" pitchFamily="50" charset="-127"/>
              <a:ea typeface="맑은 고딕" pitchFamily="50" charset="-127"/>
            </a:endParaRPr>
          </a:p>
        </p:txBody>
      </p:sp>
      <p:sp>
        <p:nvSpPr>
          <p:cNvPr id="43" name="TextBox 42">
            <a:extLst>
              <a:ext uri="{FF2B5EF4-FFF2-40B4-BE49-F238E27FC236}">
                <a16:creationId xmlns:a16="http://schemas.microsoft.com/office/drawing/2014/main" id="{AF1459B7-2D00-39DC-46C9-6C853FB6119E}"/>
              </a:ext>
            </a:extLst>
          </p:cNvPr>
          <p:cNvSpPr txBox="1"/>
          <p:nvPr/>
        </p:nvSpPr>
        <p:spPr>
          <a:xfrm>
            <a:off x="6714069" y="2322240"/>
            <a:ext cx="50728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13(3)</a:t>
            </a:r>
            <a:endParaRPr kumimoji="1" lang="ko-KR" altLang="en-US" sz="1000" dirty="0">
              <a:solidFill>
                <a:srgbClr val="0000FF"/>
              </a:solidFill>
              <a:latin typeface="맑은 고딕" pitchFamily="50" charset="-127"/>
              <a:ea typeface="맑은 고딕" pitchFamily="50" charset="-127"/>
            </a:endParaRPr>
          </a:p>
        </p:txBody>
      </p:sp>
      <p:sp>
        <p:nvSpPr>
          <p:cNvPr id="44" name="TextBox 43">
            <a:extLst>
              <a:ext uri="{FF2B5EF4-FFF2-40B4-BE49-F238E27FC236}">
                <a16:creationId xmlns:a16="http://schemas.microsoft.com/office/drawing/2014/main" id="{975C5FAC-CA88-03AD-6CCD-581A541E3688}"/>
              </a:ext>
            </a:extLst>
          </p:cNvPr>
          <p:cNvSpPr txBox="1"/>
          <p:nvPr/>
        </p:nvSpPr>
        <p:spPr>
          <a:xfrm>
            <a:off x="10870397" y="2318028"/>
            <a:ext cx="53594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8(1)</a:t>
            </a:r>
            <a:endParaRPr kumimoji="1" lang="ko-KR" altLang="en-US" sz="1000" dirty="0">
              <a:solidFill>
                <a:prstClr val="black"/>
              </a:solidFill>
              <a:latin typeface="맑은 고딕" pitchFamily="50" charset="-127"/>
              <a:ea typeface="맑은 고딕" pitchFamily="50" charset="-127"/>
            </a:endParaRPr>
          </a:p>
        </p:txBody>
      </p:sp>
      <p:sp>
        <p:nvSpPr>
          <p:cNvPr id="45" name="TextBox 44">
            <a:extLst>
              <a:ext uri="{FF2B5EF4-FFF2-40B4-BE49-F238E27FC236}">
                <a16:creationId xmlns:a16="http://schemas.microsoft.com/office/drawing/2014/main" id="{F8D6E14F-01CB-4D7B-DB67-A27B3A936391}"/>
              </a:ext>
            </a:extLst>
          </p:cNvPr>
          <p:cNvSpPr txBox="1"/>
          <p:nvPr/>
        </p:nvSpPr>
        <p:spPr>
          <a:xfrm>
            <a:off x="3197285" y="3285348"/>
            <a:ext cx="698301" cy="246221"/>
          </a:xfrm>
          <a:prstGeom prst="rect">
            <a:avLst/>
          </a:prstGeom>
          <a:noFill/>
        </p:spPr>
        <p:txBody>
          <a:bodyPr wrap="square" rtlCol="0">
            <a:spAutoFit/>
          </a:bodyPr>
          <a:lstStyle/>
          <a:p>
            <a:pPr algn="ctr" defTabSz="914400"/>
            <a:r>
              <a:rPr kumimoji="1" lang="en-US" altLang="ko-KR" sz="1000">
                <a:latin typeface="맑은 고딕" pitchFamily="50" charset="-127"/>
                <a:ea typeface="맑은 고딕" pitchFamily="50" charset="-127"/>
              </a:rPr>
              <a:t>BR,Choi</a:t>
            </a:r>
            <a:endParaRPr kumimoji="1" lang="ko-KR" altLang="en-US" sz="1000" dirty="0">
              <a:latin typeface="맑은 고딕" pitchFamily="50" charset="-127"/>
              <a:ea typeface="맑은 고딕" pitchFamily="50" charset="-127"/>
            </a:endParaRPr>
          </a:p>
        </p:txBody>
      </p:sp>
      <p:sp>
        <p:nvSpPr>
          <p:cNvPr id="46" name="직사각형 45">
            <a:extLst>
              <a:ext uri="{FF2B5EF4-FFF2-40B4-BE49-F238E27FC236}">
                <a16:creationId xmlns:a16="http://schemas.microsoft.com/office/drawing/2014/main" id="{1DCFD25C-66A1-9C8D-E8E2-103C12148D0B}"/>
              </a:ext>
            </a:extLst>
          </p:cNvPr>
          <p:cNvSpPr/>
          <p:nvPr/>
        </p:nvSpPr>
        <p:spPr>
          <a:xfrm>
            <a:off x="2632640" y="3282893"/>
            <a:ext cx="551754" cy="246221"/>
          </a:xfrm>
          <a:prstGeom prst="rect">
            <a:avLst/>
          </a:prstGeom>
        </p:spPr>
        <p:txBody>
          <a:bodyPr wrap="none">
            <a:spAutoFit/>
          </a:bodyPr>
          <a:lstStyle/>
          <a:p>
            <a:pPr defTabSz="914400"/>
            <a:r>
              <a:rPr kumimoji="1" lang="en-US" altLang="ko-KR" sz="1000">
                <a:solidFill>
                  <a:prstClr val="black"/>
                </a:solidFill>
                <a:latin typeface="맑은 고딕" pitchFamily="50" charset="-127"/>
                <a:ea typeface="맑은 고딕" pitchFamily="50" charset="-127"/>
              </a:rPr>
              <a:t>YJ,Kim</a:t>
            </a:r>
            <a:endParaRPr kumimoji="1" lang="ko-KR" altLang="en-US" sz="1000" dirty="0">
              <a:solidFill>
                <a:prstClr val="black"/>
              </a:solidFill>
              <a:latin typeface="맑은 고딕" pitchFamily="50" charset="-127"/>
              <a:ea typeface="맑은 고딕" pitchFamily="50" charset="-127"/>
            </a:endParaRPr>
          </a:p>
        </p:txBody>
      </p:sp>
      <p:sp>
        <p:nvSpPr>
          <p:cNvPr id="47" name="직사각형 46">
            <a:extLst>
              <a:ext uri="{FF2B5EF4-FFF2-40B4-BE49-F238E27FC236}">
                <a16:creationId xmlns:a16="http://schemas.microsoft.com/office/drawing/2014/main" id="{F461DE4C-3669-E8ED-77D0-0997060D375F}"/>
              </a:ext>
            </a:extLst>
          </p:cNvPr>
          <p:cNvSpPr/>
          <p:nvPr/>
        </p:nvSpPr>
        <p:spPr>
          <a:xfrm>
            <a:off x="1340612" y="3270992"/>
            <a:ext cx="810570" cy="246221"/>
          </a:xfrm>
          <a:prstGeom prst="rect">
            <a:avLst/>
          </a:prstGeom>
        </p:spPr>
        <p:txBody>
          <a:bodyPr wrap="square">
            <a:spAutoFit/>
          </a:bodyPr>
          <a:lstStyle/>
          <a:p>
            <a:pPr defTabSz="914400"/>
            <a:r>
              <a:rPr kumimoji="1" lang="ko-KR" altLang="en-US" sz="1000">
                <a:latin typeface="맑은 고딕" pitchFamily="50" charset="-127"/>
                <a:ea typeface="맑은 고딕" pitchFamily="50" charset="-127"/>
              </a:rPr>
              <a:t>△ </a:t>
            </a:r>
            <a:r>
              <a:rPr kumimoji="1" lang="en-US" altLang="ko-KR" sz="1000">
                <a:latin typeface="맑은 고딕" pitchFamily="50" charset="-127"/>
                <a:ea typeface="맑은 고딕" pitchFamily="50" charset="-127"/>
              </a:rPr>
              <a:t>JS,Ahn</a:t>
            </a:r>
            <a:endParaRPr kumimoji="1" lang="ko-KR" altLang="en-US" sz="1000" dirty="0">
              <a:latin typeface="맑은 고딕" pitchFamily="50" charset="-127"/>
              <a:ea typeface="맑은 고딕" pitchFamily="50" charset="-127"/>
            </a:endParaRPr>
          </a:p>
        </p:txBody>
      </p:sp>
      <p:sp>
        <p:nvSpPr>
          <p:cNvPr id="48" name="TextBox 47">
            <a:extLst>
              <a:ext uri="{FF2B5EF4-FFF2-40B4-BE49-F238E27FC236}">
                <a16:creationId xmlns:a16="http://schemas.microsoft.com/office/drawing/2014/main" id="{5D67C4C2-71A5-B3DB-64D3-EF2B9B245AC0}"/>
              </a:ext>
            </a:extLst>
          </p:cNvPr>
          <p:cNvSpPr txBox="1"/>
          <p:nvPr/>
        </p:nvSpPr>
        <p:spPr>
          <a:xfrm>
            <a:off x="2589974" y="4191208"/>
            <a:ext cx="646434"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DH,Kim</a:t>
            </a:r>
            <a:endParaRPr kumimoji="1" lang="ko-KR" altLang="en-US" sz="1000" dirty="0">
              <a:solidFill>
                <a:prstClr val="black"/>
              </a:solidFill>
              <a:latin typeface="맑은 고딕" pitchFamily="50" charset="-127"/>
              <a:ea typeface="맑은 고딕" pitchFamily="50" charset="-127"/>
            </a:endParaRPr>
          </a:p>
        </p:txBody>
      </p:sp>
      <p:sp>
        <p:nvSpPr>
          <p:cNvPr id="49" name="TextBox 48">
            <a:extLst>
              <a:ext uri="{FF2B5EF4-FFF2-40B4-BE49-F238E27FC236}">
                <a16:creationId xmlns:a16="http://schemas.microsoft.com/office/drawing/2014/main" id="{08ED469A-97A3-44AD-2FDE-5472529A4A9B}"/>
              </a:ext>
            </a:extLst>
          </p:cNvPr>
          <p:cNvSpPr txBox="1">
            <a:spLocks/>
          </p:cNvSpPr>
          <p:nvPr/>
        </p:nvSpPr>
        <p:spPr>
          <a:xfrm>
            <a:off x="1969086" y="3287432"/>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JH,Yang</a:t>
            </a:r>
            <a:endParaRPr kumimoji="1" lang="ko-KR" altLang="en-US" sz="1000" dirty="0">
              <a:solidFill>
                <a:prstClr val="black"/>
              </a:solidFill>
              <a:latin typeface="맑은 고딕" pitchFamily="50" charset="-127"/>
              <a:ea typeface="맑은 고딕" pitchFamily="50" charset="-127"/>
            </a:endParaRPr>
          </a:p>
        </p:txBody>
      </p:sp>
      <p:sp>
        <p:nvSpPr>
          <p:cNvPr id="63" name="TextBox 62">
            <a:extLst>
              <a:ext uri="{FF2B5EF4-FFF2-40B4-BE49-F238E27FC236}">
                <a16:creationId xmlns:a16="http://schemas.microsoft.com/office/drawing/2014/main" id="{366B18B7-FDCE-5391-8B69-DB7032FE5756}"/>
              </a:ext>
            </a:extLst>
          </p:cNvPr>
          <p:cNvSpPr txBox="1"/>
          <p:nvPr/>
        </p:nvSpPr>
        <p:spPr>
          <a:xfrm>
            <a:off x="1937314" y="4191208"/>
            <a:ext cx="709850" cy="246221"/>
          </a:xfrm>
          <a:prstGeom prst="rect">
            <a:avLst/>
          </a:prstGeom>
          <a:noFill/>
        </p:spPr>
        <p:txBody>
          <a:bodyPr wrap="square" rtlCol="0">
            <a:spAutoFit/>
          </a:bodyPr>
          <a:lstStyle/>
          <a:p>
            <a:pPr algn="ctr" defTabSz="914400"/>
            <a:r>
              <a:rPr kumimoji="1" lang="en-US" altLang="ko-KR" sz="1000" dirty="0" err="1">
                <a:solidFill>
                  <a:prstClr val="black"/>
                </a:solidFill>
                <a:latin typeface="맑은 고딕" pitchFamily="50" charset="-127"/>
                <a:ea typeface="맑은 고딕" pitchFamily="50" charset="-127"/>
              </a:rPr>
              <a:t>SH,Yoon</a:t>
            </a:r>
            <a:endParaRPr kumimoji="1" lang="ko-KR" altLang="en-US" sz="1000" dirty="0">
              <a:solidFill>
                <a:prstClr val="black"/>
              </a:solidFill>
              <a:latin typeface="맑은 고딕" pitchFamily="50" charset="-127"/>
              <a:ea typeface="맑은 고딕" pitchFamily="50" charset="-127"/>
            </a:endParaRPr>
          </a:p>
        </p:txBody>
      </p:sp>
      <p:sp>
        <p:nvSpPr>
          <p:cNvPr id="80" name="TextBox 79">
            <a:extLst>
              <a:ext uri="{FF2B5EF4-FFF2-40B4-BE49-F238E27FC236}">
                <a16:creationId xmlns:a16="http://schemas.microsoft.com/office/drawing/2014/main" id="{E28F2944-DADD-6DB2-8859-3A0046AF7355}"/>
              </a:ext>
            </a:extLst>
          </p:cNvPr>
          <p:cNvSpPr txBox="1"/>
          <p:nvPr/>
        </p:nvSpPr>
        <p:spPr>
          <a:xfrm>
            <a:off x="1211405" y="4191208"/>
            <a:ext cx="811154" cy="246221"/>
          </a:xfrm>
          <a:prstGeom prst="rect">
            <a:avLst/>
          </a:prstGeom>
          <a:noFill/>
        </p:spPr>
        <p:txBody>
          <a:bodyPr wrap="square" rtlCol="0">
            <a:spAutoFit/>
          </a:bodyPr>
          <a:lstStyle/>
          <a:p>
            <a:pPr algn="ctr" defTabSz="914400"/>
            <a:r>
              <a:rPr kumimoji="1" lang="ko-KR" altLang="en-US" sz="1000">
                <a:latin typeface="맑은 고딕" pitchFamily="50" charset="-127"/>
                <a:ea typeface="맑은 고딕" pitchFamily="50" charset="-127"/>
              </a:rPr>
              <a:t>△ </a:t>
            </a:r>
            <a:r>
              <a:rPr kumimoji="1" lang="en-US" altLang="ko-KR" sz="1000">
                <a:latin typeface="맑은 고딕" pitchFamily="50" charset="-127"/>
                <a:ea typeface="맑은 고딕" pitchFamily="50" charset="-127"/>
              </a:rPr>
              <a:t>SJ,Park</a:t>
            </a:r>
            <a:endParaRPr kumimoji="1" lang="ko-KR" altLang="en-US" sz="1000" dirty="0">
              <a:latin typeface="맑은 고딕" pitchFamily="50" charset="-127"/>
              <a:ea typeface="맑은 고딕" pitchFamily="50" charset="-127"/>
            </a:endParaRPr>
          </a:p>
        </p:txBody>
      </p:sp>
      <p:sp>
        <p:nvSpPr>
          <p:cNvPr id="82" name="TextBox 81">
            <a:extLst>
              <a:ext uri="{FF2B5EF4-FFF2-40B4-BE49-F238E27FC236}">
                <a16:creationId xmlns:a16="http://schemas.microsoft.com/office/drawing/2014/main" id="{EE0E209B-61B9-5E07-C875-E1AB58A8C5CB}"/>
              </a:ext>
            </a:extLst>
          </p:cNvPr>
          <p:cNvSpPr txBox="1"/>
          <p:nvPr/>
        </p:nvSpPr>
        <p:spPr>
          <a:xfrm>
            <a:off x="5401658" y="3270992"/>
            <a:ext cx="1022504" cy="246221"/>
          </a:xfrm>
          <a:prstGeom prst="rect">
            <a:avLst/>
          </a:prstGeom>
          <a:noFill/>
        </p:spPr>
        <p:txBody>
          <a:bodyPr wrap="square" rtlCol="0">
            <a:spAutoFit/>
          </a:bodyPr>
          <a:lstStyle/>
          <a:p>
            <a:pPr defTabSz="914400"/>
            <a:r>
              <a:rPr kumimoji="1" lang="ko-KR" altLang="en-US" sz="1000">
                <a:latin typeface="맑은 고딕" pitchFamily="50" charset="-127"/>
                <a:ea typeface="맑은 고딕" pitchFamily="50" charset="-127"/>
              </a:rPr>
              <a:t>△</a:t>
            </a:r>
            <a:r>
              <a:rPr kumimoji="1" lang="en-US" altLang="ko-KR" sz="1000">
                <a:latin typeface="맑은 고딕" pitchFamily="50" charset="-127"/>
                <a:ea typeface="맑은 고딕" pitchFamily="50" charset="-127"/>
              </a:rPr>
              <a:t>JY,Jeong</a:t>
            </a:r>
            <a:endParaRPr kumimoji="1" lang="ko-KR" altLang="en-US" sz="1000" dirty="0">
              <a:latin typeface="맑은 고딕" pitchFamily="50" charset="-127"/>
              <a:ea typeface="맑은 고딕" pitchFamily="50" charset="-127"/>
            </a:endParaRPr>
          </a:p>
        </p:txBody>
      </p:sp>
      <p:sp>
        <p:nvSpPr>
          <p:cNvPr id="84" name="TextBox 83">
            <a:extLst>
              <a:ext uri="{FF2B5EF4-FFF2-40B4-BE49-F238E27FC236}">
                <a16:creationId xmlns:a16="http://schemas.microsoft.com/office/drawing/2014/main" id="{6E481FCE-28F7-8095-516D-D3675ADADAA3}"/>
              </a:ext>
            </a:extLst>
          </p:cNvPr>
          <p:cNvSpPr txBox="1"/>
          <p:nvPr/>
        </p:nvSpPr>
        <p:spPr>
          <a:xfrm>
            <a:off x="6185978" y="3270992"/>
            <a:ext cx="696240" cy="246221"/>
          </a:xfrm>
          <a:prstGeom prst="rect">
            <a:avLst/>
          </a:prstGeom>
          <a:noFill/>
        </p:spPr>
        <p:txBody>
          <a:bodyPr wrap="square" rtlCol="0">
            <a:spAutoFit/>
          </a:bodyPr>
          <a:lstStyle/>
          <a:p>
            <a:pPr defTabSz="914400"/>
            <a:r>
              <a:rPr kumimoji="1" lang="en-US" altLang="ko-KR" sz="1000">
                <a:solidFill>
                  <a:prstClr val="black"/>
                </a:solidFill>
                <a:latin typeface="맑은 고딕" pitchFamily="50" charset="-127"/>
                <a:ea typeface="맑은 고딕" pitchFamily="50" charset="-127"/>
              </a:rPr>
              <a:t> HY,Kim</a:t>
            </a:r>
            <a:endParaRPr kumimoji="1" lang="ko-KR" altLang="en-US" sz="1000" dirty="0">
              <a:solidFill>
                <a:srgbClr val="FF0000"/>
              </a:solidFill>
              <a:latin typeface="맑은 고딕" pitchFamily="50" charset="-127"/>
              <a:ea typeface="맑은 고딕" pitchFamily="50" charset="-127"/>
            </a:endParaRPr>
          </a:p>
        </p:txBody>
      </p:sp>
      <p:sp>
        <p:nvSpPr>
          <p:cNvPr id="85" name="TextBox 84">
            <a:extLst>
              <a:ext uri="{FF2B5EF4-FFF2-40B4-BE49-F238E27FC236}">
                <a16:creationId xmlns:a16="http://schemas.microsoft.com/office/drawing/2014/main" id="{45326556-8BF8-9003-49A2-F489B0CDD196}"/>
              </a:ext>
            </a:extLst>
          </p:cNvPr>
          <p:cNvSpPr txBox="1"/>
          <p:nvPr/>
        </p:nvSpPr>
        <p:spPr>
          <a:xfrm>
            <a:off x="5439637" y="5081252"/>
            <a:ext cx="811154" cy="246221"/>
          </a:xfrm>
          <a:prstGeom prst="rect">
            <a:avLst/>
          </a:prstGeom>
          <a:noFill/>
        </p:spPr>
        <p:txBody>
          <a:bodyPr wrap="square" rtlCol="0">
            <a:spAutoFit/>
          </a:bodyPr>
          <a:lstStyle/>
          <a:p>
            <a:pPr algn="ctr" defTabSz="914400"/>
            <a:r>
              <a:rPr kumimoji="1" lang="ko-KR" altLang="en-US" sz="1000">
                <a:latin typeface="맑은 고딕" pitchFamily="50" charset="-127"/>
                <a:ea typeface="맑은 고딕" pitchFamily="50" charset="-127"/>
              </a:rPr>
              <a:t>△</a:t>
            </a:r>
            <a:r>
              <a:rPr kumimoji="1" lang="en-US" altLang="ko-KR" sz="1000">
                <a:latin typeface="맑은 고딕" pitchFamily="50" charset="-127"/>
                <a:ea typeface="맑은 고딕" pitchFamily="50" charset="-127"/>
              </a:rPr>
              <a:t>YS,Ahn</a:t>
            </a:r>
            <a:endParaRPr kumimoji="1" lang="ko-KR" altLang="en-US" sz="1000" dirty="0">
              <a:latin typeface="맑은 고딕" pitchFamily="50" charset="-127"/>
              <a:ea typeface="맑은 고딕" pitchFamily="50" charset="-127"/>
            </a:endParaRPr>
          </a:p>
        </p:txBody>
      </p:sp>
      <p:sp>
        <p:nvSpPr>
          <p:cNvPr id="86" name="TextBox 85">
            <a:extLst>
              <a:ext uri="{FF2B5EF4-FFF2-40B4-BE49-F238E27FC236}">
                <a16:creationId xmlns:a16="http://schemas.microsoft.com/office/drawing/2014/main" id="{7F1C7A66-DB2B-886E-ED61-9B499A4E9C56}"/>
              </a:ext>
            </a:extLst>
          </p:cNvPr>
          <p:cNvSpPr txBox="1"/>
          <p:nvPr/>
        </p:nvSpPr>
        <p:spPr>
          <a:xfrm>
            <a:off x="10293991" y="3290534"/>
            <a:ext cx="646434"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EJ,Choi</a:t>
            </a:r>
            <a:endParaRPr kumimoji="1" lang="ko-KR" altLang="en-US" sz="1000" dirty="0">
              <a:solidFill>
                <a:prstClr val="black"/>
              </a:solidFill>
              <a:latin typeface="맑은 고딕" pitchFamily="50" charset="-127"/>
              <a:ea typeface="맑은 고딕" pitchFamily="50" charset="-127"/>
            </a:endParaRPr>
          </a:p>
        </p:txBody>
      </p:sp>
      <p:sp>
        <p:nvSpPr>
          <p:cNvPr id="87" name="TextBox 86">
            <a:extLst>
              <a:ext uri="{FF2B5EF4-FFF2-40B4-BE49-F238E27FC236}">
                <a16:creationId xmlns:a16="http://schemas.microsoft.com/office/drawing/2014/main" id="{03726566-DEC9-B428-E8AF-6EDE0FA7ADAA}"/>
              </a:ext>
            </a:extLst>
          </p:cNvPr>
          <p:cNvSpPr txBox="1">
            <a:spLocks/>
          </p:cNvSpPr>
          <p:nvPr/>
        </p:nvSpPr>
        <p:spPr>
          <a:xfrm>
            <a:off x="6791132" y="6011204"/>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HJ,Park</a:t>
            </a:r>
            <a:endParaRPr kumimoji="1" lang="ko-KR" altLang="en-US" sz="1000" dirty="0">
              <a:solidFill>
                <a:prstClr val="black"/>
              </a:solidFill>
              <a:latin typeface="맑은 고딕" pitchFamily="50" charset="-127"/>
              <a:ea typeface="맑은 고딕" pitchFamily="50" charset="-127"/>
            </a:endParaRPr>
          </a:p>
        </p:txBody>
      </p:sp>
      <p:sp>
        <p:nvSpPr>
          <p:cNvPr id="88" name="TextBox 87">
            <a:extLst>
              <a:ext uri="{FF2B5EF4-FFF2-40B4-BE49-F238E27FC236}">
                <a16:creationId xmlns:a16="http://schemas.microsoft.com/office/drawing/2014/main" id="{40920096-A0C5-9E72-955D-C9AF854D3F53}"/>
              </a:ext>
            </a:extLst>
          </p:cNvPr>
          <p:cNvSpPr txBox="1"/>
          <p:nvPr/>
        </p:nvSpPr>
        <p:spPr>
          <a:xfrm>
            <a:off x="6142122" y="6011204"/>
            <a:ext cx="70985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JY,Park</a:t>
            </a:r>
            <a:endParaRPr kumimoji="1" lang="ko-KR" altLang="en-US" sz="1000" dirty="0">
              <a:solidFill>
                <a:prstClr val="black"/>
              </a:solidFill>
              <a:latin typeface="맑은 고딕" pitchFamily="50" charset="-127"/>
              <a:ea typeface="맑은 고딕" pitchFamily="50" charset="-127"/>
            </a:endParaRPr>
          </a:p>
        </p:txBody>
      </p:sp>
      <p:sp>
        <p:nvSpPr>
          <p:cNvPr id="89" name="TextBox 88">
            <a:extLst>
              <a:ext uri="{FF2B5EF4-FFF2-40B4-BE49-F238E27FC236}">
                <a16:creationId xmlns:a16="http://schemas.microsoft.com/office/drawing/2014/main" id="{5FC31DF4-E13C-0647-E4F9-FF5614430CB4}"/>
              </a:ext>
            </a:extLst>
          </p:cNvPr>
          <p:cNvSpPr txBox="1"/>
          <p:nvPr/>
        </p:nvSpPr>
        <p:spPr>
          <a:xfrm>
            <a:off x="6772918" y="4218178"/>
            <a:ext cx="646434"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SJ,Lee</a:t>
            </a:r>
            <a:endParaRPr kumimoji="1" lang="ko-KR" altLang="en-US" sz="1000" dirty="0">
              <a:solidFill>
                <a:prstClr val="black"/>
              </a:solidFill>
              <a:latin typeface="맑은 고딕" pitchFamily="50" charset="-127"/>
              <a:ea typeface="맑은 고딕" pitchFamily="50" charset="-127"/>
            </a:endParaRPr>
          </a:p>
        </p:txBody>
      </p:sp>
      <p:sp>
        <p:nvSpPr>
          <p:cNvPr id="91" name="TextBox 90">
            <a:extLst>
              <a:ext uri="{FF2B5EF4-FFF2-40B4-BE49-F238E27FC236}">
                <a16:creationId xmlns:a16="http://schemas.microsoft.com/office/drawing/2014/main" id="{F722019F-40C4-1692-3A68-F04D2A6A2ECE}"/>
              </a:ext>
            </a:extLst>
          </p:cNvPr>
          <p:cNvSpPr txBox="1">
            <a:spLocks/>
          </p:cNvSpPr>
          <p:nvPr/>
        </p:nvSpPr>
        <p:spPr>
          <a:xfrm>
            <a:off x="6216044" y="4191208"/>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H,Lee</a:t>
            </a:r>
            <a:endParaRPr kumimoji="1" lang="ko-KR" altLang="en-US" sz="1000" dirty="0">
              <a:solidFill>
                <a:prstClr val="black"/>
              </a:solidFill>
              <a:latin typeface="맑은 고딕" pitchFamily="50" charset="-127"/>
              <a:ea typeface="맑은 고딕" pitchFamily="50" charset="-127"/>
            </a:endParaRPr>
          </a:p>
        </p:txBody>
      </p:sp>
      <p:sp>
        <p:nvSpPr>
          <p:cNvPr id="92" name="TextBox 91">
            <a:extLst>
              <a:ext uri="{FF2B5EF4-FFF2-40B4-BE49-F238E27FC236}">
                <a16:creationId xmlns:a16="http://schemas.microsoft.com/office/drawing/2014/main" id="{ECD84F5E-EB33-DA71-CB4B-961F9A821BA5}"/>
              </a:ext>
            </a:extLst>
          </p:cNvPr>
          <p:cNvSpPr txBox="1"/>
          <p:nvPr/>
        </p:nvSpPr>
        <p:spPr>
          <a:xfrm>
            <a:off x="5425583" y="4191208"/>
            <a:ext cx="835158" cy="246221"/>
          </a:xfrm>
          <a:prstGeom prst="rect">
            <a:avLst/>
          </a:prstGeom>
          <a:noFill/>
        </p:spPr>
        <p:txBody>
          <a:bodyPr wrap="square" rtlCol="0">
            <a:spAutoFit/>
          </a:bodyPr>
          <a:lstStyle/>
          <a:p>
            <a:pPr algn="ctr" defTabSz="914400"/>
            <a:r>
              <a:rPr kumimoji="1" lang="ko-KR" altLang="en-US" sz="1000">
                <a:latin typeface="맑은 고딕" pitchFamily="50" charset="-127"/>
                <a:ea typeface="맑은 고딕" pitchFamily="50" charset="-127"/>
              </a:rPr>
              <a:t>△ </a:t>
            </a:r>
            <a:r>
              <a:rPr kumimoji="1" lang="en-US" altLang="ko-KR" sz="1000">
                <a:latin typeface="맑은 고딕" pitchFamily="50" charset="-127"/>
                <a:ea typeface="맑은 고딕" pitchFamily="50" charset="-127"/>
              </a:rPr>
              <a:t>JK,Park</a:t>
            </a:r>
            <a:endParaRPr kumimoji="1" lang="ko-KR" altLang="en-US" sz="1000" dirty="0">
              <a:latin typeface="맑은 고딕" pitchFamily="50" charset="-127"/>
              <a:ea typeface="맑은 고딕" pitchFamily="50" charset="-127"/>
            </a:endParaRPr>
          </a:p>
        </p:txBody>
      </p:sp>
      <p:sp>
        <p:nvSpPr>
          <p:cNvPr id="95" name="TextBox 94">
            <a:extLst>
              <a:ext uri="{FF2B5EF4-FFF2-40B4-BE49-F238E27FC236}">
                <a16:creationId xmlns:a16="http://schemas.microsoft.com/office/drawing/2014/main" id="{28C00CEB-4B09-A5FC-E08A-75BA1F6554B6}"/>
              </a:ext>
            </a:extLst>
          </p:cNvPr>
          <p:cNvSpPr txBox="1">
            <a:spLocks/>
          </p:cNvSpPr>
          <p:nvPr/>
        </p:nvSpPr>
        <p:spPr>
          <a:xfrm>
            <a:off x="10835703" y="4191208"/>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JJ,Park</a:t>
            </a:r>
            <a:endParaRPr kumimoji="1" lang="ko-KR" altLang="en-US" sz="1000" dirty="0">
              <a:solidFill>
                <a:prstClr val="black"/>
              </a:solidFill>
              <a:latin typeface="맑은 고딕" pitchFamily="50" charset="-127"/>
              <a:ea typeface="맑은 고딕" pitchFamily="50" charset="-127"/>
            </a:endParaRPr>
          </a:p>
        </p:txBody>
      </p:sp>
      <p:sp>
        <p:nvSpPr>
          <p:cNvPr id="96" name="TextBox 95">
            <a:extLst>
              <a:ext uri="{FF2B5EF4-FFF2-40B4-BE49-F238E27FC236}">
                <a16:creationId xmlns:a16="http://schemas.microsoft.com/office/drawing/2014/main" id="{CD703A5F-45C7-0655-BB14-FD4B02F65E53}"/>
              </a:ext>
            </a:extLst>
          </p:cNvPr>
          <p:cNvSpPr txBox="1"/>
          <p:nvPr/>
        </p:nvSpPr>
        <p:spPr>
          <a:xfrm>
            <a:off x="10234318" y="4191208"/>
            <a:ext cx="70985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SB,Jung</a:t>
            </a:r>
            <a:endParaRPr kumimoji="1" lang="ko-KR" altLang="en-US" sz="1000" dirty="0">
              <a:solidFill>
                <a:prstClr val="black"/>
              </a:solidFill>
              <a:latin typeface="맑은 고딕" pitchFamily="50" charset="-127"/>
              <a:ea typeface="맑은 고딕" pitchFamily="50" charset="-127"/>
            </a:endParaRPr>
          </a:p>
        </p:txBody>
      </p:sp>
      <p:sp>
        <p:nvSpPr>
          <p:cNvPr id="97" name="TextBox 96">
            <a:extLst>
              <a:ext uri="{FF2B5EF4-FFF2-40B4-BE49-F238E27FC236}">
                <a16:creationId xmlns:a16="http://schemas.microsoft.com/office/drawing/2014/main" id="{EA899E92-C4B8-BB84-BCA9-B42AE03B333B}"/>
              </a:ext>
            </a:extLst>
          </p:cNvPr>
          <p:cNvSpPr txBox="1"/>
          <p:nvPr/>
        </p:nvSpPr>
        <p:spPr>
          <a:xfrm>
            <a:off x="9536984" y="4191208"/>
            <a:ext cx="811154" cy="246221"/>
          </a:xfrm>
          <a:prstGeom prst="rect">
            <a:avLst/>
          </a:prstGeom>
          <a:noFill/>
        </p:spPr>
        <p:txBody>
          <a:bodyPr wrap="square" rtlCol="0">
            <a:spAutoFit/>
          </a:bodyPr>
          <a:lstStyle/>
          <a:p>
            <a:pPr algn="ctr" defTabSz="914400"/>
            <a:r>
              <a:rPr kumimoji="1" lang="ko-KR" altLang="en-US" sz="1000">
                <a:latin typeface="맑은 고딕" pitchFamily="50" charset="-127"/>
                <a:ea typeface="맑은 고딕" pitchFamily="50" charset="-127"/>
              </a:rPr>
              <a:t>△</a:t>
            </a:r>
            <a:r>
              <a:rPr kumimoji="1" lang="en-US" altLang="ko-KR" sz="1000">
                <a:latin typeface="맑은 고딕" pitchFamily="50" charset="-127"/>
                <a:ea typeface="맑은 고딕" pitchFamily="50" charset="-127"/>
              </a:rPr>
              <a:t>SW,Bae</a:t>
            </a:r>
            <a:endParaRPr kumimoji="1" lang="ko-KR" altLang="en-US" sz="1000" dirty="0">
              <a:latin typeface="맑은 고딕" pitchFamily="50" charset="-127"/>
              <a:ea typeface="맑은 고딕" pitchFamily="50" charset="-127"/>
            </a:endParaRPr>
          </a:p>
        </p:txBody>
      </p:sp>
      <p:sp>
        <p:nvSpPr>
          <p:cNvPr id="98" name="TextBox 97">
            <a:extLst>
              <a:ext uri="{FF2B5EF4-FFF2-40B4-BE49-F238E27FC236}">
                <a16:creationId xmlns:a16="http://schemas.microsoft.com/office/drawing/2014/main" id="{5AB242F7-F835-3CCD-75F6-8A00D43B19F6}"/>
              </a:ext>
            </a:extLst>
          </p:cNvPr>
          <p:cNvSpPr txBox="1"/>
          <p:nvPr/>
        </p:nvSpPr>
        <p:spPr>
          <a:xfrm>
            <a:off x="6799585" y="5081252"/>
            <a:ext cx="646434"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YH,Kim</a:t>
            </a:r>
            <a:endParaRPr kumimoji="1" lang="ko-KR" altLang="en-US" sz="1000" dirty="0">
              <a:solidFill>
                <a:prstClr val="black"/>
              </a:solidFill>
              <a:latin typeface="맑은 고딕" pitchFamily="50" charset="-127"/>
              <a:ea typeface="맑은 고딕" pitchFamily="50" charset="-127"/>
            </a:endParaRPr>
          </a:p>
        </p:txBody>
      </p:sp>
      <p:sp>
        <p:nvSpPr>
          <p:cNvPr id="100" name="TextBox 99">
            <a:extLst>
              <a:ext uri="{FF2B5EF4-FFF2-40B4-BE49-F238E27FC236}">
                <a16:creationId xmlns:a16="http://schemas.microsoft.com/office/drawing/2014/main" id="{18F45B43-67AF-0892-7284-C4943E164998}"/>
              </a:ext>
            </a:extLst>
          </p:cNvPr>
          <p:cNvSpPr txBox="1">
            <a:spLocks/>
          </p:cNvSpPr>
          <p:nvPr/>
        </p:nvSpPr>
        <p:spPr>
          <a:xfrm>
            <a:off x="6184182" y="5081252"/>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DJ,Choi</a:t>
            </a:r>
            <a:endParaRPr kumimoji="1" lang="ko-KR" altLang="en-US" sz="1000" dirty="0">
              <a:solidFill>
                <a:prstClr val="black"/>
              </a:solidFill>
              <a:latin typeface="맑은 고딕" pitchFamily="50" charset="-127"/>
              <a:ea typeface="맑은 고딕" pitchFamily="50" charset="-127"/>
            </a:endParaRPr>
          </a:p>
        </p:txBody>
      </p:sp>
      <p:sp>
        <p:nvSpPr>
          <p:cNvPr id="101" name="TextBox 100">
            <a:extLst>
              <a:ext uri="{FF2B5EF4-FFF2-40B4-BE49-F238E27FC236}">
                <a16:creationId xmlns:a16="http://schemas.microsoft.com/office/drawing/2014/main" id="{E7A9E510-9953-8F0D-E11D-66F3302B7FBD}"/>
              </a:ext>
            </a:extLst>
          </p:cNvPr>
          <p:cNvSpPr txBox="1"/>
          <p:nvPr/>
        </p:nvSpPr>
        <p:spPr>
          <a:xfrm>
            <a:off x="5444595" y="6011204"/>
            <a:ext cx="811154" cy="246221"/>
          </a:xfrm>
          <a:prstGeom prst="rect">
            <a:avLst/>
          </a:prstGeom>
          <a:noFill/>
        </p:spPr>
        <p:txBody>
          <a:bodyPr wrap="square" rtlCol="0">
            <a:spAutoFit/>
          </a:bodyPr>
          <a:lstStyle/>
          <a:p>
            <a:pPr algn="ctr" defTabSz="914400"/>
            <a:r>
              <a:rPr kumimoji="1" lang="ko-KR" altLang="en-US" sz="1000">
                <a:latin typeface="맑은 고딕" pitchFamily="50" charset="-127"/>
                <a:ea typeface="맑은 고딕" pitchFamily="50" charset="-127"/>
              </a:rPr>
              <a:t>△ </a:t>
            </a:r>
            <a:r>
              <a:rPr kumimoji="1" lang="en-US" altLang="ko-KR" sz="1000">
                <a:latin typeface="맑은 고딕" pitchFamily="50" charset="-127"/>
                <a:ea typeface="맑은 고딕" pitchFamily="50" charset="-127"/>
              </a:rPr>
              <a:t>JH,Lee</a:t>
            </a:r>
            <a:endParaRPr kumimoji="1" lang="ko-KR" altLang="en-US" sz="1000" dirty="0">
              <a:latin typeface="맑은 고딕" pitchFamily="50" charset="-127"/>
              <a:ea typeface="맑은 고딕" pitchFamily="50" charset="-127"/>
            </a:endParaRPr>
          </a:p>
        </p:txBody>
      </p:sp>
      <p:sp>
        <p:nvSpPr>
          <p:cNvPr id="102" name="TextBox 101">
            <a:extLst>
              <a:ext uri="{FF2B5EF4-FFF2-40B4-BE49-F238E27FC236}">
                <a16:creationId xmlns:a16="http://schemas.microsoft.com/office/drawing/2014/main" id="{0EF24892-3278-EA35-8B51-F3F23A406688}"/>
              </a:ext>
            </a:extLst>
          </p:cNvPr>
          <p:cNvSpPr txBox="1"/>
          <p:nvPr/>
        </p:nvSpPr>
        <p:spPr>
          <a:xfrm>
            <a:off x="9628451" y="3270992"/>
            <a:ext cx="769811" cy="246221"/>
          </a:xfrm>
          <a:prstGeom prst="rect">
            <a:avLst/>
          </a:prstGeom>
          <a:noFill/>
        </p:spPr>
        <p:txBody>
          <a:bodyPr wrap="square" rtlCol="0">
            <a:spAutoFit/>
          </a:bodyPr>
          <a:lstStyle/>
          <a:p>
            <a:pPr defTabSz="914400"/>
            <a:r>
              <a:rPr kumimoji="1" lang="ko-KR" altLang="en-US" sz="1000">
                <a:latin typeface="맑은 고딕" pitchFamily="50" charset="-127"/>
                <a:ea typeface="맑은 고딕" pitchFamily="50" charset="-127"/>
              </a:rPr>
              <a:t>△</a:t>
            </a:r>
            <a:r>
              <a:rPr kumimoji="1" lang="en-US" altLang="ko-KR" sz="1000">
                <a:latin typeface="맑은 고딕" pitchFamily="50" charset="-127"/>
                <a:ea typeface="맑은 고딕" pitchFamily="50" charset="-127"/>
              </a:rPr>
              <a:t>YG,Noh</a:t>
            </a:r>
            <a:endParaRPr kumimoji="1" lang="ko-KR" altLang="en-US" sz="1000" dirty="0">
              <a:latin typeface="맑은 고딕" pitchFamily="50" charset="-127"/>
              <a:ea typeface="맑은 고딕" pitchFamily="50" charset="-127"/>
            </a:endParaRPr>
          </a:p>
        </p:txBody>
      </p:sp>
      <p:sp>
        <p:nvSpPr>
          <p:cNvPr id="103" name="TextBox 102">
            <a:extLst>
              <a:ext uri="{FF2B5EF4-FFF2-40B4-BE49-F238E27FC236}">
                <a16:creationId xmlns:a16="http://schemas.microsoft.com/office/drawing/2014/main" id="{179389AB-EAB8-314E-8610-4C62B095E090}"/>
              </a:ext>
            </a:extLst>
          </p:cNvPr>
          <p:cNvSpPr txBox="1"/>
          <p:nvPr/>
        </p:nvSpPr>
        <p:spPr>
          <a:xfrm>
            <a:off x="7296085" y="4196293"/>
            <a:ext cx="709850"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CH,Oh</a:t>
            </a:r>
            <a:endParaRPr kumimoji="1" lang="ko-KR" altLang="en-US" sz="1000" dirty="0">
              <a:solidFill>
                <a:prstClr val="black"/>
              </a:solidFill>
              <a:latin typeface="맑은 고딕" pitchFamily="50" charset="-127"/>
              <a:ea typeface="맑은 고딕" pitchFamily="50" charset="-127"/>
            </a:endParaRPr>
          </a:p>
        </p:txBody>
      </p:sp>
      <p:sp>
        <p:nvSpPr>
          <p:cNvPr id="104" name="TextBox 103">
            <a:extLst>
              <a:ext uri="{FF2B5EF4-FFF2-40B4-BE49-F238E27FC236}">
                <a16:creationId xmlns:a16="http://schemas.microsoft.com/office/drawing/2014/main" id="{FFB9A94F-7590-6256-3B7E-3F6238C8DA65}"/>
              </a:ext>
            </a:extLst>
          </p:cNvPr>
          <p:cNvSpPr txBox="1">
            <a:spLocks/>
          </p:cNvSpPr>
          <p:nvPr/>
        </p:nvSpPr>
        <p:spPr>
          <a:xfrm>
            <a:off x="11358773" y="4226874"/>
            <a:ext cx="646439"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DH,Ahn</a:t>
            </a:r>
            <a:endParaRPr kumimoji="1" lang="ko-KR" altLang="en-US" sz="1000" dirty="0">
              <a:solidFill>
                <a:prstClr val="black"/>
              </a:solidFill>
              <a:latin typeface="맑은 고딕" pitchFamily="50" charset="-127"/>
              <a:ea typeface="맑은 고딕" pitchFamily="50" charset="-127"/>
            </a:endParaRPr>
          </a:p>
        </p:txBody>
      </p:sp>
      <p:sp>
        <p:nvSpPr>
          <p:cNvPr id="105" name="TextBox 104">
            <a:extLst>
              <a:ext uri="{FF2B5EF4-FFF2-40B4-BE49-F238E27FC236}">
                <a16:creationId xmlns:a16="http://schemas.microsoft.com/office/drawing/2014/main" id="{697B7DDF-B23B-502F-7879-C512534823D9}"/>
              </a:ext>
            </a:extLst>
          </p:cNvPr>
          <p:cNvSpPr txBox="1"/>
          <p:nvPr/>
        </p:nvSpPr>
        <p:spPr>
          <a:xfrm>
            <a:off x="3110208" y="4173762"/>
            <a:ext cx="698301" cy="246221"/>
          </a:xfrm>
          <a:prstGeom prst="rect">
            <a:avLst/>
          </a:prstGeom>
          <a:noFill/>
        </p:spPr>
        <p:txBody>
          <a:bodyPr wrap="square" rtlCol="0">
            <a:spAutoFit/>
          </a:bodyPr>
          <a:lstStyle/>
          <a:p>
            <a:pPr algn="ctr" defTabSz="914400"/>
            <a:r>
              <a:rPr kumimoji="1" lang="en-US" altLang="ko-KR" sz="1000" dirty="0">
                <a:solidFill>
                  <a:prstClr val="black"/>
                </a:solidFill>
                <a:latin typeface="맑은 고딕" pitchFamily="50" charset="-127"/>
                <a:ea typeface="맑은 고딕" pitchFamily="50" charset="-127"/>
              </a:rPr>
              <a:t> </a:t>
            </a:r>
            <a:r>
              <a:rPr kumimoji="1" lang="en-US" altLang="ko-KR" sz="1000" dirty="0" err="1">
                <a:solidFill>
                  <a:prstClr val="black"/>
                </a:solidFill>
                <a:latin typeface="맑은 고딕" pitchFamily="50" charset="-127"/>
                <a:ea typeface="맑은 고딕" pitchFamily="50" charset="-127"/>
              </a:rPr>
              <a:t>SH,Na</a:t>
            </a:r>
            <a:endParaRPr kumimoji="1" lang="ko-KR" altLang="en-US" sz="1000" dirty="0">
              <a:solidFill>
                <a:srgbClr val="0000FF"/>
              </a:solidFill>
              <a:latin typeface="맑은 고딕" pitchFamily="50" charset="-127"/>
              <a:ea typeface="맑은 고딕" pitchFamily="50" charset="-127"/>
            </a:endParaRPr>
          </a:p>
        </p:txBody>
      </p:sp>
      <p:sp>
        <p:nvSpPr>
          <p:cNvPr id="106" name="TextBox 105">
            <a:extLst>
              <a:ext uri="{FF2B5EF4-FFF2-40B4-BE49-F238E27FC236}">
                <a16:creationId xmlns:a16="http://schemas.microsoft.com/office/drawing/2014/main" id="{C6554DFC-6D02-B6F6-7940-B3937F7CF657}"/>
              </a:ext>
            </a:extLst>
          </p:cNvPr>
          <p:cNvSpPr txBox="1"/>
          <p:nvPr/>
        </p:nvSpPr>
        <p:spPr>
          <a:xfrm>
            <a:off x="2691412" y="2620049"/>
            <a:ext cx="1859368" cy="261610"/>
          </a:xfrm>
          <a:prstGeom prst="rect">
            <a:avLst/>
          </a:prstGeom>
          <a:noFill/>
        </p:spPr>
        <p:txBody>
          <a:bodyPr wrap="square" rtlCol="0">
            <a:spAutoFit/>
          </a:bodyPr>
          <a:lstStyle/>
          <a:p>
            <a:r>
              <a:rPr lang="en-US" altLang="ko-KR" sz="1100" dirty="0">
                <a:effectLst>
                  <a:outerShdw blurRad="38100" dist="38100" dir="2700000" algn="tl">
                    <a:srgbClr val="000000">
                      <a:alpha val="43137"/>
                    </a:srgbClr>
                  </a:outerShdw>
                </a:effectLst>
              </a:rPr>
              <a:t>Vehicle</a:t>
            </a:r>
            <a:endParaRPr lang="ko-KR" altLang="en-US" sz="1100" dirty="0">
              <a:effectLst>
                <a:outerShdw blurRad="38100" dist="38100" dir="2700000" algn="tl">
                  <a:srgbClr val="000000">
                    <a:alpha val="43137"/>
                  </a:srgbClr>
                </a:outerShdw>
              </a:effectLst>
            </a:endParaRPr>
          </a:p>
        </p:txBody>
      </p:sp>
      <p:sp>
        <p:nvSpPr>
          <p:cNvPr id="107" name="TextBox 106">
            <a:extLst>
              <a:ext uri="{FF2B5EF4-FFF2-40B4-BE49-F238E27FC236}">
                <a16:creationId xmlns:a16="http://schemas.microsoft.com/office/drawing/2014/main" id="{256023F0-13B3-7E1D-8E3C-3E809EDC5F80}"/>
              </a:ext>
            </a:extLst>
          </p:cNvPr>
          <p:cNvSpPr txBox="1"/>
          <p:nvPr/>
        </p:nvSpPr>
        <p:spPr>
          <a:xfrm>
            <a:off x="2624058" y="3461178"/>
            <a:ext cx="2484528" cy="430887"/>
          </a:xfrm>
          <a:prstGeom prst="rect">
            <a:avLst/>
          </a:prstGeom>
          <a:noFill/>
        </p:spPr>
        <p:txBody>
          <a:bodyPr wrap="square" rtlCol="0">
            <a:spAutoFit/>
          </a:bodyPr>
          <a:lstStyle/>
          <a:p>
            <a:r>
              <a:rPr lang="en-US" altLang="ko-KR" sz="1100" dirty="0">
                <a:effectLst>
                  <a:outerShdw blurRad="38100" dist="38100" dir="2700000" algn="tl">
                    <a:srgbClr val="000000">
                      <a:alpha val="43137"/>
                    </a:srgbClr>
                  </a:outerShdw>
                </a:effectLst>
              </a:rPr>
              <a:t>Energy , Lab , </a:t>
            </a:r>
            <a:r>
              <a:rPr lang="en-US" altLang="ko-KR" sz="1100" dirty="0" err="1">
                <a:effectLst>
                  <a:outerShdw blurRad="38100" dist="38100" dir="2700000" algn="tl">
                    <a:srgbClr val="000000">
                      <a:alpha val="43137"/>
                    </a:srgbClr>
                  </a:outerShdw>
                </a:effectLst>
              </a:rPr>
              <a:t>Semicon</a:t>
            </a:r>
            <a:r>
              <a:rPr lang="en-US" altLang="ko-KR" sz="1100" dirty="0">
                <a:effectLst>
                  <a:outerShdw blurRad="38100" dist="38100" dir="2700000" algn="tl">
                    <a:srgbClr val="000000">
                      <a:alpha val="43137"/>
                    </a:srgbClr>
                  </a:outerShdw>
                </a:effectLst>
              </a:rPr>
              <a:t> ,</a:t>
            </a:r>
          </a:p>
          <a:p>
            <a:r>
              <a:rPr lang="en-US" altLang="ko-KR" sz="1100" dirty="0">
                <a:effectLst>
                  <a:outerShdw blurRad="38100" dist="38100" dir="2700000" algn="tl">
                    <a:srgbClr val="000000">
                      <a:alpha val="43137"/>
                    </a:srgbClr>
                  </a:outerShdw>
                </a:effectLst>
              </a:rPr>
              <a:t>Univ</a:t>
            </a:r>
            <a:endParaRPr lang="ko-KR" altLang="en-US" sz="1100" dirty="0">
              <a:effectLst>
                <a:outerShdw blurRad="38100" dist="38100" dir="2700000" algn="tl">
                  <a:srgbClr val="000000">
                    <a:alpha val="43137"/>
                  </a:srgbClr>
                </a:outerShdw>
              </a:effectLst>
            </a:endParaRPr>
          </a:p>
        </p:txBody>
      </p:sp>
      <p:sp>
        <p:nvSpPr>
          <p:cNvPr id="108" name="TextBox 107">
            <a:extLst>
              <a:ext uri="{FF2B5EF4-FFF2-40B4-BE49-F238E27FC236}">
                <a16:creationId xmlns:a16="http://schemas.microsoft.com/office/drawing/2014/main" id="{66ACFE9C-98BB-960C-9CC3-6214AB1F6D58}"/>
              </a:ext>
            </a:extLst>
          </p:cNvPr>
          <p:cNvSpPr txBox="1"/>
          <p:nvPr/>
        </p:nvSpPr>
        <p:spPr>
          <a:xfrm>
            <a:off x="6833352" y="4417215"/>
            <a:ext cx="1859368" cy="276999"/>
          </a:xfrm>
          <a:prstGeom prst="rect">
            <a:avLst/>
          </a:prstGeom>
          <a:noFill/>
        </p:spPr>
        <p:txBody>
          <a:bodyPr wrap="square" rtlCol="0">
            <a:spAutoFit/>
          </a:bodyPr>
          <a:lstStyle/>
          <a:p>
            <a:r>
              <a:rPr lang="en-US" altLang="ko-KR" sz="1200" dirty="0">
                <a:effectLst>
                  <a:outerShdw blurRad="38100" dist="38100" dir="2700000" algn="tl">
                    <a:srgbClr val="000000">
                      <a:alpha val="43137"/>
                    </a:srgbClr>
                  </a:outerShdw>
                </a:effectLst>
              </a:rPr>
              <a:t>Lab , Local company </a:t>
            </a:r>
            <a:endParaRPr lang="ko-KR" altLang="en-US" sz="1200" dirty="0">
              <a:effectLst>
                <a:outerShdw blurRad="38100" dist="38100" dir="2700000" algn="tl">
                  <a:srgbClr val="000000">
                    <a:alpha val="43137"/>
                  </a:srgbClr>
                </a:outerShdw>
              </a:effectLst>
            </a:endParaRPr>
          </a:p>
        </p:txBody>
      </p:sp>
      <p:sp>
        <p:nvSpPr>
          <p:cNvPr id="109" name="TextBox 108">
            <a:extLst>
              <a:ext uri="{FF2B5EF4-FFF2-40B4-BE49-F238E27FC236}">
                <a16:creationId xmlns:a16="http://schemas.microsoft.com/office/drawing/2014/main" id="{17BED2E3-5A53-328C-737C-BA90FA70935C}"/>
              </a:ext>
            </a:extLst>
          </p:cNvPr>
          <p:cNvSpPr txBox="1"/>
          <p:nvPr/>
        </p:nvSpPr>
        <p:spPr>
          <a:xfrm>
            <a:off x="6844665" y="5306733"/>
            <a:ext cx="1859368" cy="276999"/>
          </a:xfrm>
          <a:prstGeom prst="rect">
            <a:avLst/>
          </a:prstGeom>
          <a:noFill/>
        </p:spPr>
        <p:txBody>
          <a:bodyPr wrap="square" rtlCol="0">
            <a:spAutoFit/>
          </a:bodyPr>
          <a:lstStyle/>
          <a:p>
            <a:r>
              <a:rPr lang="en-US" altLang="ko-KR" sz="1200" dirty="0">
                <a:effectLst>
                  <a:outerShdw blurRad="38100" dist="38100" dir="2700000" algn="tl">
                    <a:srgbClr val="000000">
                      <a:alpha val="43137"/>
                    </a:srgbClr>
                  </a:outerShdw>
                </a:effectLst>
              </a:rPr>
              <a:t>Lab , Local company </a:t>
            </a:r>
            <a:endParaRPr lang="ko-KR" altLang="en-US" sz="1200" dirty="0">
              <a:effectLst>
                <a:outerShdw blurRad="38100" dist="38100" dir="2700000" algn="tl">
                  <a:srgbClr val="000000">
                    <a:alpha val="43137"/>
                  </a:srgbClr>
                </a:outerShdw>
              </a:effectLst>
            </a:endParaRPr>
          </a:p>
        </p:txBody>
      </p:sp>
      <p:sp>
        <p:nvSpPr>
          <p:cNvPr id="110" name="TextBox 109">
            <a:extLst>
              <a:ext uri="{FF2B5EF4-FFF2-40B4-BE49-F238E27FC236}">
                <a16:creationId xmlns:a16="http://schemas.microsoft.com/office/drawing/2014/main" id="{BA81DE1D-4A62-61F8-571E-DE206B4D0BB6}"/>
              </a:ext>
            </a:extLst>
          </p:cNvPr>
          <p:cNvSpPr txBox="1"/>
          <p:nvPr/>
        </p:nvSpPr>
        <p:spPr>
          <a:xfrm>
            <a:off x="11061159" y="3518938"/>
            <a:ext cx="1066800" cy="261610"/>
          </a:xfrm>
          <a:prstGeom prst="rect">
            <a:avLst/>
          </a:prstGeom>
          <a:noFill/>
        </p:spPr>
        <p:txBody>
          <a:bodyPr wrap="square" rtlCol="0">
            <a:spAutoFit/>
          </a:bodyPr>
          <a:lstStyle/>
          <a:p>
            <a:r>
              <a:rPr lang="en-US" altLang="ko-KR" sz="1100" dirty="0">
                <a:effectLst>
                  <a:outerShdw blurRad="38100" dist="38100" dir="2700000" algn="tl">
                    <a:srgbClr val="000000">
                      <a:alpha val="43137"/>
                    </a:srgbClr>
                  </a:outerShdw>
                </a:effectLst>
              </a:rPr>
              <a:t>C#, </a:t>
            </a:r>
            <a:r>
              <a:rPr lang="en-US" altLang="ko-KR" sz="1100" dirty="0" err="1">
                <a:effectLst>
                  <a:outerShdw blurRad="38100" dist="38100" dir="2700000" algn="tl">
                    <a:srgbClr val="000000">
                      <a:alpha val="43137"/>
                    </a:srgbClr>
                  </a:outerShdw>
                </a:effectLst>
              </a:rPr>
              <a:t>Labview</a:t>
            </a:r>
            <a:endParaRPr lang="ko-KR" altLang="en-US" sz="1100" dirty="0">
              <a:effectLst>
                <a:outerShdw blurRad="38100" dist="38100" dir="2700000" algn="tl">
                  <a:srgbClr val="000000">
                    <a:alpha val="43137"/>
                  </a:srgbClr>
                </a:outerShdw>
              </a:effectLst>
            </a:endParaRPr>
          </a:p>
        </p:txBody>
      </p:sp>
      <p:sp>
        <p:nvSpPr>
          <p:cNvPr id="111" name="TextBox 110">
            <a:extLst>
              <a:ext uri="{FF2B5EF4-FFF2-40B4-BE49-F238E27FC236}">
                <a16:creationId xmlns:a16="http://schemas.microsoft.com/office/drawing/2014/main" id="{73C994B3-A84A-F7A0-B37B-F0E343F4F841}"/>
              </a:ext>
            </a:extLst>
          </p:cNvPr>
          <p:cNvSpPr txBox="1"/>
          <p:nvPr/>
        </p:nvSpPr>
        <p:spPr>
          <a:xfrm>
            <a:off x="772646" y="4686766"/>
            <a:ext cx="3740087" cy="461665"/>
          </a:xfrm>
          <a:prstGeom prst="rect">
            <a:avLst/>
          </a:prstGeom>
          <a:noFill/>
        </p:spPr>
        <p:txBody>
          <a:bodyPr wrap="square">
            <a:spAutoFit/>
          </a:bodyPr>
          <a:lstStyle/>
          <a:p>
            <a:r>
              <a:rPr lang="en-US" altLang="ko-KR" sz="1200" b="0" i="0" dirty="0">
                <a:solidFill>
                  <a:srgbClr val="000000"/>
                </a:solidFill>
                <a:effectLst/>
                <a:latin typeface="+mj-lt"/>
              </a:rPr>
              <a:t>Responsible for major conglomerates </a:t>
            </a:r>
          </a:p>
          <a:p>
            <a:r>
              <a:rPr lang="en-US" altLang="ko-KR" sz="1200" b="0" i="0" dirty="0">
                <a:solidFill>
                  <a:srgbClr val="000000"/>
                </a:solidFill>
                <a:effectLst/>
                <a:latin typeface="+mj-lt"/>
              </a:rPr>
              <a:t>in the metropolitan area</a:t>
            </a:r>
            <a:endParaRPr lang="ko-KR" altLang="en-US" sz="1200" dirty="0">
              <a:latin typeface="+mj-lt"/>
            </a:endParaRPr>
          </a:p>
        </p:txBody>
      </p:sp>
      <p:sp>
        <p:nvSpPr>
          <p:cNvPr id="112" name="사각형: 둥근 모서리 111">
            <a:extLst>
              <a:ext uri="{FF2B5EF4-FFF2-40B4-BE49-F238E27FC236}">
                <a16:creationId xmlns:a16="http://schemas.microsoft.com/office/drawing/2014/main" id="{539D397A-AF00-8134-CCA2-012A6DBF975F}"/>
              </a:ext>
            </a:extLst>
          </p:cNvPr>
          <p:cNvSpPr/>
          <p:nvPr/>
        </p:nvSpPr>
        <p:spPr>
          <a:xfrm>
            <a:off x="79222" y="1989397"/>
            <a:ext cx="4295434" cy="2704807"/>
          </a:xfrm>
          <a:prstGeom prst="roundRect">
            <a:avLst/>
          </a:prstGeom>
          <a:noFill/>
          <a:ln w="19050">
            <a:solidFill>
              <a:schemeClr val="tx1"/>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baseline="0" dirty="0" err="1">
              <a:solidFill>
                <a:schemeClr val="accent2"/>
              </a:solidFill>
              <a:latin typeface="Arial" panose="020B0604020202020204" pitchFamily="34" charset="0"/>
              <a:ea typeface="Meiryo UI" panose="020B0604030504040204" pitchFamily="50" charset="-128"/>
            </a:endParaRPr>
          </a:p>
        </p:txBody>
      </p:sp>
      <p:sp>
        <p:nvSpPr>
          <p:cNvPr id="113" name="사각형: 둥근 모서리 112">
            <a:extLst>
              <a:ext uri="{FF2B5EF4-FFF2-40B4-BE49-F238E27FC236}">
                <a16:creationId xmlns:a16="http://schemas.microsoft.com/office/drawing/2014/main" id="{7CC7EE62-1E14-2742-470B-91A1C7C2F2D2}"/>
              </a:ext>
            </a:extLst>
          </p:cNvPr>
          <p:cNvSpPr/>
          <p:nvPr/>
        </p:nvSpPr>
        <p:spPr>
          <a:xfrm>
            <a:off x="5206231" y="4404109"/>
            <a:ext cx="3334327" cy="1818891"/>
          </a:xfrm>
          <a:prstGeom prst="roundRect">
            <a:avLst/>
          </a:prstGeom>
          <a:noFill/>
          <a:ln w="19050">
            <a:solidFill>
              <a:schemeClr val="tx1"/>
            </a:solidFill>
            <a:prstDash val="dashDot"/>
          </a:ln>
          <a:effectLst/>
        </p:spPr>
        <p:style>
          <a:lnRef idx="1">
            <a:schemeClr val="accent1"/>
          </a:lnRef>
          <a:fillRef idx="3">
            <a:schemeClr val="accent1"/>
          </a:fillRef>
          <a:effectRef idx="2">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kumimoji="1" lang="ko-KR" altLang="en-US" baseline="0" dirty="0" err="1">
              <a:solidFill>
                <a:schemeClr val="accent2"/>
              </a:solidFill>
              <a:latin typeface="Arial" panose="020B0604020202020204" pitchFamily="34" charset="0"/>
              <a:ea typeface="Meiryo UI" panose="020B0604030504040204" pitchFamily="50" charset="-128"/>
            </a:endParaRPr>
          </a:p>
        </p:txBody>
      </p:sp>
      <p:sp>
        <p:nvSpPr>
          <p:cNvPr id="114" name="TextBox 113">
            <a:extLst>
              <a:ext uri="{FF2B5EF4-FFF2-40B4-BE49-F238E27FC236}">
                <a16:creationId xmlns:a16="http://schemas.microsoft.com/office/drawing/2014/main" id="{8E40FD49-1EC7-5D5D-F484-2C96C5323F29}"/>
              </a:ext>
            </a:extLst>
          </p:cNvPr>
          <p:cNvSpPr txBox="1"/>
          <p:nvPr/>
        </p:nvSpPr>
        <p:spPr>
          <a:xfrm>
            <a:off x="8553798" y="5598587"/>
            <a:ext cx="3477335" cy="461665"/>
          </a:xfrm>
          <a:prstGeom prst="rect">
            <a:avLst/>
          </a:prstGeom>
          <a:noFill/>
        </p:spPr>
        <p:txBody>
          <a:bodyPr wrap="square">
            <a:spAutoFit/>
          </a:bodyPr>
          <a:lstStyle/>
          <a:p>
            <a:r>
              <a:rPr lang="en-US" altLang="ko-KR" sz="1200" b="0" i="0" dirty="0">
                <a:solidFill>
                  <a:srgbClr val="000000"/>
                </a:solidFill>
                <a:effectLst/>
                <a:latin typeface="+mj-lt"/>
              </a:rPr>
              <a:t>Responsible for National Research Institute, Companies in local area</a:t>
            </a:r>
            <a:endParaRPr lang="ko-KR" altLang="en-US" sz="1200" dirty="0">
              <a:latin typeface="+mj-lt"/>
            </a:endParaRPr>
          </a:p>
        </p:txBody>
      </p:sp>
      <p:pic>
        <p:nvPicPr>
          <p:cNvPr id="115" name="그림 114" descr="사람, 넥타이, 하늘, 정장이(가) 표시된 사진&#10;&#10;자동 생성된 설명">
            <a:extLst>
              <a:ext uri="{FF2B5EF4-FFF2-40B4-BE49-F238E27FC236}">
                <a16:creationId xmlns:a16="http://schemas.microsoft.com/office/drawing/2014/main" id="{BABF8937-E3E2-0F7F-138D-AF0EBFA50173}"/>
              </a:ext>
            </a:extLst>
          </p:cNvPr>
          <p:cNvPicPr>
            <a:picLocks/>
          </p:cNvPicPr>
          <p:nvPr/>
        </p:nvPicPr>
        <p:blipFill>
          <a:blip r:embed="rId3" cstate="print">
            <a:extLst>
              <a:ext uri="{28A0092B-C50C-407E-A947-70E740481C1C}">
                <a14:useLocalDpi xmlns:a14="http://schemas.microsoft.com/office/drawing/2010/main" val="0"/>
              </a:ext>
            </a:extLst>
          </a:blip>
          <a:stretch>
            <a:fillRect/>
          </a:stretch>
        </p:blipFill>
        <p:spPr>
          <a:xfrm>
            <a:off x="6546718" y="884153"/>
            <a:ext cx="457200" cy="486000"/>
          </a:xfrm>
          <a:prstGeom prst="rect">
            <a:avLst/>
          </a:prstGeom>
        </p:spPr>
      </p:pic>
      <p:pic>
        <p:nvPicPr>
          <p:cNvPr id="116" name="그림 115" descr="사람, 남자, 넥타이, 벽이(가) 표시된 사진&#10;&#10;자동 생성된 설명">
            <a:extLst>
              <a:ext uri="{FF2B5EF4-FFF2-40B4-BE49-F238E27FC236}">
                <a16:creationId xmlns:a16="http://schemas.microsoft.com/office/drawing/2014/main" id="{7E708DCF-B0B8-460A-1476-DCEACD64FF1B}"/>
              </a:ext>
            </a:extLst>
          </p:cNvPr>
          <p:cNvPicPr>
            <a:picLocks/>
          </p:cNvPicPr>
          <p:nvPr/>
        </p:nvPicPr>
        <p:blipFill>
          <a:blip r:embed="rId4" cstate="print">
            <a:extLst>
              <a:ext uri="{28A0092B-C50C-407E-A947-70E740481C1C}">
                <a14:useLocalDpi xmlns:a14="http://schemas.microsoft.com/office/drawing/2010/main" val="0"/>
              </a:ext>
            </a:extLst>
          </a:blip>
          <a:stretch>
            <a:fillRect/>
          </a:stretch>
        </p:blipFill>
        <p:spPr>
          <a:xfrm>
            <a:off x="7763682" y="1263379"/>
            <a:ext cx="436815" cy="430128"/>
          </a:xfrm>
          <a:prstGeom prst="rect">
            <a:avLst/>
          </a:prstGeom>
        </p:spPr>
      </p:pic>
      <p:pic>
        <p:nvPicPr>
          <p:cNvPr id="117" name="그림 116" descr="사람, 하늘, 남자, 착용이(가) 표시된 사진&#10;&#10;자동 생성된 설명">
            <a:extLst>
              <a:ext uri="{FF2B5EF4-FFF2-40B4-BE49-F238E27FC236}">
                <a16:creationId xmlns:a16="http://schemas.microsoft.com/office/drawing/2014/main" id="{EE8C9F39-CEA8-EF3C-2862-3BC56447A8C8}"/>
              </a:ext>
            </a:extLst>
          </p:cNvPr>
          <p:cNvPicPr>
            <a:picLocks/>
          </p:cNvPicPr>
          <p:nvPr/>
        </p:nvPicPr>
        <p:blipFill>
          <a:blip r:embed="rId5" cstate="print">
            <a:extLst>
              <a:ext uri="{28A0092B-C50C-407E-A947-70E740481C1C}">
                <a14:useLocalDpi xmlns:a14="http://schemas.microsoft.com/office/drawing/2010/main" val="0"/>
              </a:ext>
            </a:extLst>
          </a:blip>
          <a:stretch>
            <a:fillRect/>
          </a:stretch>
        </p:blipFill>
        <p:spPr>
          <a:xfrm>
            <a:off x="2163661" y="2099732"/>
            <a:ext cx="435606" cy="432959"/>
          </a:xfrm>
          <a:prstGeom prst="rect">
            <a:avLst/>
          </a:prstGeom>
        </p:spPr>
      </p:pic>
      <p:pic>
        <p:nvPicPr>
          <p:cNvPr id="118" name="그림 117" descr="하늘, 사람, 의류, 실외이(가) 표시된 사진&#10;&#10;자동 생성된 설명">
            <a:extLst>
              <a:ext uri="{FF2B5EF4-FFF2-40B4-BE49-F238E27FC236}">
                <a16:creationId xmlns:a16="http://schemas.microsoft.com/office/drawing/2014/main" id="{9BC6368C-3D4F-E2D7-A2F6-C19501EC7EE7}"/>
              </a:ext>
            </a:extLst>
          </p:cNvPr>
          <p:cNvPicPr>
            <a:picLocks/>
          </p:cNvPicPr>
          <p:nvPr/>
        </p:nvPicPr>
        <p:blipFill>
          <a:blip r:embed="rId6" cstate="print">
            <a:extLst>
              <a:ext uri="{28A0092B-C50C-407E-A947-70E740481C1C}">
                <a14:useLocalDpi xmlns:a14="http://schemas.microsoft.com/office/drawing/2010/main" val="0"/>
              </a:ext>
            </a:extLst>
          </a:blip>
          <a:stretch>
            <a:fillRect/>
          </a:stretch>
        </p:blipFill>
        <p:spPr>
          <a:xfrm>
            <a:off x="3286472" y="2943519"/>
            <a:ext cx="385200" cy="381600"/>
          </a:xfrm>
          <a:prstGeom prst="rect">
            <a:avLst/>
          </a:prstGeom>
        </p:spPr>
      </p:pic>
      <p:pic>
        <p:nvPicPr>
          <p:cNvPr id="119" name="그림 118" descr="사람, 넥타이, 하늘, 착용이(가) 표시된 사진&#10;&#10;자동 생성된 설명">
            <a:extLst>
              <a:ext uri="{FF2B5EF4-FFF2-40B4-BE49-F238E27FC236}">
                <a16:creationId xmlns:a16="http://schemas.microsoft.com/office/drawing/2014/main" id="{004002A0-38B6-1643-6B60-C5154424BF59}"/>
              </a:ext>
            </a:extLst>
          </p:cNvPr>
          <p:cNvPicPr>
            <a:picLocks/>
          </p:cNvPicPr>
          <p:nvPr/>
        </p:nvPicPr>
        <p:blipFill>
          <a:blip r:embed="rId7" cstate="print">
            <a:extLst>
              <a:ext uri="{28A0092B-C50C-407E-A947-70E740481C1C}">
                <a14:useLocalDpi xmlns:a14="http://schemas.microsoft.com/office/drawing/2010/main" val="0"/>
              </a:ext>
            </a:extLst>
          </a:blip>
          <a:stretch>
            <a:fillRect/>
          </a:stretch>
        </p:blipFill>
        <p:spPr>
          <a:xfrm>
            <a:off x="1470367" y="2937812"/>
            <a:ext cx="385200" cy="381600"/>
          </a:xfrm>
          <a:prstGeom prst="rect">
            <a:avLst/>
          </a:prstGeom>
        </p:spPr>
      </p:pic>
      <p:pic>
        <p:nvPicPr>
          <p:cNvPr id="120" name="그림 119" descr="사람, 하늘, 넥타이, 정장이(가) 표시된 사진&#10;&#10;자동 생성된 설명">
            <a:extLst>
              <a:ext uri="{FF2B5EF4-FFF2-40B4-BE49-F238E27FC236}">
                <a16:creationId xmlns:a16="http://schemas.microsoft.com/office/drawing/2014/main" id="{317FB803-DACC-5426-DD72-D873022F3716}"/>
              </a:ext>
            </a:extLst>
          </p:cNvPr>
          <p:cNvPicPr>
            <a:picLocks/>
          </p:cNvPicPr>
          <p:nvPr/>
        </p:nvPicPr>
        <p:blipFill>
          <a:blip r:embed="rId8" cstate="print">
            <a:extLst>
              <a:ext uri="{28A0092B-C50C-407E-A947-70E740481C1C}">
                <a14:useLocalDpi xmlns:a14="http://schemas.microsoft.com/office/drawing/2010/main" val="0"/>
              </a:ext>
            </a:extLst>
          </a:blip>
          <a:stretch>
            <a:fillRect/>
          </a:stretch>
        </p:blipFill>
        <p:spPr>
          <a:xfrm>
            <a:off x="2649055" y="2946201"/>
            <a:ext cx="385200" cy="381600"/>
          </a:xfrm>
          <a:prstGeom prst="rect">
            <a:avLst/>
          </a:prstGeom>
        </p:spPr>
      </p:pic>
      <p:pic>
        <p:nvPicPr>
          <p:cNvPr id="121" name="그림 120" descr="사람, 하늘, 착용, 실외이(가) 표시된 사진&#10;&#10;자동 생성된 설명">
            <a:extLst>
              <a:ext uri="{FF2B5EF4-FFF2-40B4-BE49-F238E27FC236}">
                <a16:creationId xmlns:a16="http://schemas.microsoft.com/office/drawing/2014/main" id="{E1F9AB4F-9725-9932-760C-0F9B99610069}"/>
              </a:ext>
            </a:extLst>
          </p:cNvPr>
          <p:cNvPicPr>
            <a:picLocks/>
          </p:cNvPicPr>
          <p:nvPr/>
        </p:nvPicPr>
        <p:blipFill>
          <a:blip r:embed="rId9" cstate="print">
            <a:extLst>
              <a:ext uri="{28A0092B-C50C-407E-A947-70E740481C1C}">
                <a14:useLocalDpi xmlns:a14="http://schemas.microsoft.com/office/drawing/2010/main" val="0"/>
              </a:ext>
            </a:extLst>
          </a:blip>
          <a:stretch>
            <a:fillRect/>
          </a:stretch>
        </p:blipFill>
        <p:spPr>
          <a:xfrm>
            <a:off x="2073523" y="3840971"/>
            <a:ext cx="385200" cy="381600"/>
          </a:xfrm>
          <a:prstGeom prst="rect">
            <a:avLst/>
          </a:prstGeom>
        </p:spPr>
      </p:pic>
      <p:pic>
        <p:nvPicPr>
          <p:cNvPr id="122" name="그림 121" descr="사람, 하늘, 남자, 정장이(가) 표시된 사진&#10;&#10;자동 생성된 설명">
            <a:extLst>
              <a:ext uri="{FF2B5EF4-FFF2-40B4-BE49-F238E27FC236}">
                <a16:creationId xmlns:a16="http://schemas.microsoft.com/office/drawing/2014/main" id="{7B8FBAA9-A4AB-8DE5-623D-8A06871ABD7A}"/>
              </a:ext>
            </a:extLst>
          </p:cNvPr>
          <p:cNvPicPr>
            <a:picLocks/>
          </p:cNvPicPr>
          <p:nvPr/>
        </p:nvPicPr>
        <p:blipFill>
          <a:blip r:embed="rId10" cstate="print">
            <a:extLst>
              <a:ext uri="{28A0092B-C50C-407E-A947-70E740481C1C}">
                <a14:useLocalDpi xmlns:a14="http://schemas.microsoft.com/office/drawing/2010/main" val="0"/>
              </a:ext>
            </a:extLst>
          </a:blip>
          <a:stretch>
            <a:fillRect/>
          </a:stretch>
        </p:blipFill>
        <p:spPr>
          <a:xfrm>
            <a:off x="1456897" y="3840971"/>
            <a:ext cx="385200" cy="381600"/>
          </a:xfrm>
          <a:prstGeom prst="rect">
            <a:avLst/>
          </a:prstGeom>
        </p:spPr>
      </p:pic>
      <p:pic>
        <p:nvPicPr>
          <p:cNvPr id="123" name="그림 122" descr="사람, 하늘, 넥타이, 착용이(가) 표시된 사진&#10;&#10;자동 생성된 설명">
            <a:extLst>
              <a:ext uri="{FF2B5EF4-FFF2-40B4-BE49-F238E27FC236}">
                <a16:creationId xmlns:a16="http://schemas.microsoft.com/office/drawing/2014/main" id="{C84536E4-9CC0-B9BF-329D-607CBD6040D6}"/>
              </a:ext>
            </a:extLst>
          </p:cNvPr>
          <p:cNvPicPr>
            <a:picLocks/>
          </p:cNvPicPr>
          <p:nvPr/>
        </p:nvPicPr>
        <p:blipFill>
          <a:blip r:embed="rId11" cstate="print">
            <a:extLst>
              <a:ext uri="{28A0092B-C50C-407E-A947-70E740481C1C}">
                <a14:useLocalDpi xmlns:a14="http://schemas.microsoft.com/office/drawing/2010/main" val="0"/>
              </a:ext>
            </a:extLst>
          </a:blip>
          <a:stretch>
            <a:fillRect/>
          </a:stretch>
        </p:blipFill>
        <p:spPr>
          <a:xfrm>
            <a:off x="2069363" y="2968516"/>
            <a:ext cx="385200" cy="381600"/>
          </a:xfrm>
          <a:prstGeom prst="rect">
            <a:avLst/>
          </a:prstGeom>
        </p:spPr>
      </p:pic>
      <p:pic>
        <p:nvPicPr>
          <p:cNvPr id="124" name="그림 123" descr="사람, 하늘, 넥타이, 정장이(가) 표시된 사진&#10;&#10;자동 생성된 설명">
            <a:extLst>
              <a:ext uri="{FF2B5EF4-FFF2-40B4-BE49-F238E27FC236}">
                <a16:creationId xmlns:a16="http://schemas.microsoft.com/office/drawing/2014/main" id="{915C1E20-B4E3-1AB1-FDB0-22F1D7AF92BF}"/>
              </a:ext>
            </a:extLst>
          </p:cNvPr>
          <p:cNvPicPr>
            <a:picLocks/>
          </p:cNvPicPr>
          <p:nvPr/>
        </p:nvPicPr>
        <p:blipFill>
          <a:blip r:embed="rId12" cstate="print">
            <a:extLst>
              <a:ext uri="{28A0092B-C50C-407E-A947-70E740481C1C}">
                <a14:useLocalDpi xmlns:a14="http://schemas.microsoft.com/office/drawing/2010/main" val="0"/>
              </a:ext>
            </a:extLst>
          </a:blip>
          <a:stretch>
            <a:fillRect/>
          </a:stretch>
        </p:blipFill>
        <p:spPr>
          <a:xfrm>
            <a:off x="2685987" y="3866138"/>
            <a:ext cx="385200" cy="381600"/>
          </a:xfrm>
          <a:prstGeom prst="rect">
            <a:avLst/>
          </a:prstGeom>
        </p:spPr>
      </p:pic>
      <p:pic>
        <p:nvPicPr>
          <p:cNvPr id="125" name="그림 124">
            <a:extLst>
              <a:ext uri="{FF2B5EF4-FFF2-40B4-BE49-F238E27FC236}">
                <a16:creationId xmlns:a16="http://schemas.microsoft.com/office/drawing/2014/main" id="{6F7CFCDD-F4FA-5DDA-1D17-45CE79857BF9}"/>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66969" y="3857919"/>
            <a:ext cx="383284" cy="371885"/>
          </a:xfrm>
          <a:prstGeom prst="rect">
            <a:avLst/>
          </a:prstGeom>
        </p:spPr>
      </p:pic>
      <p:pic>
        <p:nvPicPr>
          <p:cNvPr id="126" name="그림 125" descr="사람, 하늘, 정장, 남자이(가) 표시된 사진&#10;&#10;자동 생성된 설명">
            <a:extLst>
              <a:ext uri="{FF2B5EF4-FFF2-40B4-BE49-F238E27FC236}">
                <a16:creationId xmlns:a16="http://schemas.microsoft.com/office/drawing/2014/main" id="{3B5488DE-39C0-9343-67AE-600FE1CE1CF0}"/>
              </a:ext>
            </a:extLst>
          </p:cNvPr>
          <p:cNvPicPr>
            <a:picLocks/>
          </p:cNvPicPr>
          <p:nvPr/>
        </p:nvPicPr>
        <p:blipFill>
          <a:blip r:embed="rId14" cstate="print">
            <a:extLst>
              <a:ext uri="{28A0092B-C50C-407E-A947-70E740481C1C}">
                <a14:useLocalDpi xmlns:a14="http://schemas.microsoft.com/office/drawing/2010/main" val="0"/>
              </a:ext>
            </a:extLst>
          </a:blip>
          <a:stretch>
            <a:fillRect/>
          </a:stretch>
        </p:blipFill>
        <p:spPr>
          <a:xfrm>
            <a:off x="6318387" y="2065867"/>
            <a:ext cx="457200" cy="455142"/>
          </a:xfrm>
          <a:prstGeom prst="rect">
            <a:avLst/>
          </a:prstGeom>
        </p:spPr>
      </p:pic>
      <p:pic>
        <p:nvPicPr>
          <p:cNvPr id="127" name="그림 126" descr="사람, 하늘, 실외, 가장이(가) 표시된 사진&#10;&#10;자동 생성된 설명">
            <a:extLst>
              <a:ext uri="{FF2B5EF4-FFF2-40B4-BE49-F238E27FC236}">
                <a16:creationId xmlns:a16="http://schemas.microsoft.com/office/drawing/2014/main" id="{44CAD0DB-BDFA-BDED-7D05-D3F5AB752E28}"/>
              </a:ext>
            </a:extLst>
          </p:cNvPr>
          <p:cNvPicPr>
            <a:picLocks/>
          </p:cNvPicPr>
          <p:nvPr/>
        </p:nvPicPr>
        <p:blipFill>
          <a:blip r:embed="rId15" cstate="print">
            <a:extLst>
              <a:ext uri="{28A0092B-C50C-407E-A947-70E740481C1C}">
                <a14:useLocalDpi xmlns:a14="http://schemas.microsoft.com/office/drawing/2010/main" val="0"/>
              </a:ext>
            </a:extLst>
          </a:blip>
          <a:stretch>
            <a:fillRect/>
          </a:stretch>
        </p:blipFill>
        <p:spPr>
          <a:xfrm>
            <a:off x="6316812" y="2962980"/>
            <a:ext cx="385200" cy="381600"/>
          </a:xfrm>
          <a:prstGeom prst="rect">
            <a:avLst/>
          </a:prstGeom>
        </p:spPr>
      </p:pic>
      <p:pic>
        <p:nvPicPr>
          <p:cNvPr id="128" name="그림 127" descr="사람, 하늘, 넥타이, 정장이(가) 표시된 사진&#10;&#10;자동 생성된 설명">
            <a:extLst>
              <a:ext uri="{FF2B5EF4-FFF2-40B4-BE49-F238E27FC236}">
                <a16:creationId xmlns:a16="http://schemas.microsoft.com/office/drawing/2014/main" id="{B670AB2E-D8E4-FE71-4833-70E7F10819FF}"/>
              </a:ext>
            </a:extLst>
          </p:cNvPr>
          <p:cNvPicPr>
            <a:picLocks/>
          </p:cNvPicPr>
          <p:nvPr/>
        </p:nvPicPr>
        <p:blipFill>
          <a:blip r:embed="rId16" cstate="print">
            <a:extLst>
              <a:ext uri="{28A0092B-C50C-407E-A947-70E740481C1C}">
                <a14:useLocalDpi xmlns:a14="http://schemas.microsoft.com/office/drawing/2010/main" val="0"/>
              </a:ext>
            </a:extLst>
          </a:blip>
          <a:stretch>
            <a:fillRect/>
          </a:stretch>
        </p:blipFill>
        <p:spPr>
          <a:xfrm>
            <a:off x="5708217" y="2954591"/>
            <a:ext cx="385200" cy="381600"/>
          </a:xfrm>
          <a:prstGeom prst="rect">
            <a:avLst/>
          </a:prstGeom>
        </p:spPr>
      </p:pic>
      <p:pic>
        <p:nvPicPr>
          <p:cNvPr id="129" name="그림 128" descr="사람, 남자, 의류, 착용이(가) 표시된 사진&#10;&#10;자동 생성된 설명">
            <a:extLst>
              <a:ext uri="{FF2B5EF4-FFF2-40B4-BE49-F238E27FC236}">
                <a16:creationId xmlns:a16="http://schemas.microsoft.com/office/drawing/2014/main" id="{EE84F9E3-121F-575F-3E12-52A5AF533F29}"/>
              </a:ext>
            </a:extLst>
          </p:cNvPr>
          <p:cNvPicPr>
            <a:picLocks/>
          </p:cNvPicPr>
          <p:nvPr/>
        </p:nvPicPr>
        <p:blipFill>
          <a:blip r:embed="rId17" cstate="print">
            <a:extLst>
              <a:ext uri="{28A0092B-C50C-407E-A947-70E740481C1C}">
                <a14:useLocalDpi xmlns:a14="http://schemas.microsoft.com/office/drawing/2010/main" val="0"/>
              </a:ext>
            </a:extLst>
          </a:blip>
          <a:stretch>
            <a:fillRect/>
          </a:stretch>
        </p:blipFill>
        <p:spPr>
          <a:xfrm>
            <a:off x="5759517" y="3832583"/>
            <a:ext cx="385200" cy="381600"/>
          </a:xfrm>
          <a:prstGeom prst="rect">
            <a:avLst/>
          </a:prstGeom>
        </p:spPr>
      </p:pic>
      <p:pic>
        <p:nvPicPr>
          <p:cNvPr id="130" name="그림 129" descr="사람, 남자, 하늘, 의류이(가) 표시된 사진&#10;&#10;자동 생성된 설명">
            <a:extLst>
              <a:ext uri="{FF2B5EF4-FFF2-40B4-BE49-F238E27FC236}">
                <a16:creationId xmlns:a16="http://schemas.microsoft.com/office/drawing/2014/main" id="{EEDFF7C9-93F0-8242-8EF0-E8E6D9621FA1}"/>
              </a:ext>
            </a:extLst>
          </p:cNvPr>
          <p:cNvPicPr>
            <a:picLocks/>
          </p:cNvPicPr>
          <p:nvPr/>
        </p:nvPicPr>
        <p:blipFill>
          <a:blip r:embed="rId18" cstate="print">
            <a:extLst>
              <a:ext uri="{28A0092B-C50C-407E-A947-70E740481C1C}">
                <a14:useLocalDpi xmlns:a14="http://schemas.microsoft.com/office/drawing/2010/main" val="0"/>
              </a:ext>
            </a:extLst>
          </a:blip>
          <a:stretch>
            <a:fillRect/>
          </a:stretch>
        </p:blipFill>
        <p:spPr>
          <a:xfrm>
            <a:off x="6359723" y="3849361"/>
            <a:ext cx="385200" cy="381600"/>
          </a:xfrm>
          <a:prstGeom prst="rect">
            <a:avLst/>
          </a:prstGeom>
        </p:spPr>
      </p:pic>
      <p:pic>
        <p:nvPicPr>
          <p:cNvPr id="131" name="그림 130" descr="사람, 하늘, 실외, 미소이(가) 표시된 사진&#10;&#10;자동 생성된 설명">
            <a:extLst>
              <a:ext uri="{FF2B5EF4-FFF2-40B4-BE49-F238E27FC236}">
                <a16:creationId xmlns:a16="http://schemas.microsoft.com/office/drawing/2014/main" id="{7360D8AE-15F0-83CE-06EF-7025E99566A3}"/>
              </a:ext>
            </a:extLst>
          </p:cNvPr>
          <p:cNvPicPr>
            <a:picLocks/>
          </p:cNvPicPr>
          <p:nvPr/>
        </p:nvPicPr>
        <p:blipFill>
          <a:blip r:embed="rId19" cstate="print">
            <a:extLst>
              <a:ext uri="{28A0092B-C50C-407E-A947-70E740481C1C}">
                <a14:useLocalDpi xmlns:a14="http://schemas.microsoft.com/office/drawing/2010/main" val="0"/>
              </a:ext>
            </a:extLst>
          </a:blip>
          <a:stretch>
            <a:fillRect/>
          </a:stretch>
        </p:blipFill>
        <p:spPr>
          <a:xfrm>
            <a:off x="6903711" y="3845274"/>
            <a:ext cx="385200" cy="381600"/>
          </a:xfrm>
          <a:prstGeom prst="rect">
            <a:avLst/>
          </a:prstGeom>
        </p:spPr>
      </p:pic>
      <p:pic>
        <p:nvPicPr>
          <p:cNvPr id="132" name="그림 131" descr="사람, 하늘, 의류, 정장이(가) 표시된 사진&#10;&#10;자동 생성된 설명">
            <a:extLst>
              <a:ext uri="{FF2B5EF4-FFF2-40B4-BE49-F238E27FC236}">
                <a16:creationId xmlns:a16="http://schemas.microsoft.com/office/drawing/2014/main" id="{5A9FF5E7-750C-2E69-A1D8-37F232196C78}"/>
              </a:ext>
            </a:extLst>
          </p:cNvPr>
          <p:cNvPicPr>
            <a:picLocks/>
          </p:cNvPicPr>
          <p:nvPr/>
        </p:nvPicPr>
        <p:blipFill>
          <a:blip r:embed="rId20" cstate="print">
            <a:extLst>
              <a:ext uri="{28A0092B-C50C-407E-A947-70E740481C1C}">
                <a14:useLocalDpi xmlns:a14="http://schemas.microsoft.com/office/drawing/2010/main" val="0"/>
              </a:ext>
            </a:extLst>
          </a:blip>
          <a:stretch>
            <a:fillRect/>
          </a:stretch>
        </p:blipFill>
        <p:spPr>
          <a:xfrm>
            <a:off x="5758551" y="4757327"/>
            <a:ext cx="385200" cy="381600"/>
          </a:xfrm>
          <a:prstGeom prst="rect">
            <a:avLst/>
          </a:prstGeom>
        </p:spPr>
      </p:pic>
      <p:pic>
        <p:nvPicPr>
          <p:cNvPr id="133" name="그림 132" descr="사람, 넥타이, 소년, 정장이(가) 표시된 사진&#10;&#10;자동 생성된 설명">
            <a:extLst>
              <a:ext uri="{FF2B5EF4-FFF2-40B4-BE49-F238E27FC236}">
                <a16:creationId xmlns:a16="http://schemas.microsoft.com/office/drawing/2014/main" id="{D39594F9-0D24-027B-F8E1-54204381F15D}"/>
              </a:ext>
            </a:extLst>
          </p:cNvPr>
          <p:cNvPicPr>
            <a:picLocks/>
          </p:cNvPicPr>
          <p:nvPr/>
        </p:nvPicPr>
        <p:blipFill>
          <a:blip r:embed="rId21" cstate="print">
            <a:extLst>
              <a:ext uri="{28A0092B-C50C-407E-A947-70E740481C1C}">
                <a14:useLocalDpi xmlns:a14="http://schemas.microsoft.com/office/drawing/2010/main" val="0"/>
              </a:ext>
            </a:extLst>
          </a:blip>
          <a:stretch>
            <a:fillRect/>
          </a:stretch>
        </p:blipFill>
        <p:spPr>
          <a:xfrm>
            <a:off x="6367147" y="4732160"/>
            <a:ext cx="385200" cy="381600"/>
          </a:xfrm>
          <a:prstGeom prst="rect">
            <a:avLst/>
          </a:prstGeom>
        </p:spPr>
      </p:pic>
      <p:pic>
        <p:nvPicPr>
          <p:cNvPr id="134" name="그림 133" descr="사람, 의류, 가발이(가) 표시된 사진&#10;&#10;자동 생성된 설명">
            <a:extLst>
              <a:ext uri="{FF2B5EF4-FFF2-40B4-BE49-F238E27FC236}">
                <a16:creationId xmlns:a16="http://schemas.microsoft.com/office/drawing/2014/main" id="{BB1F4F53-B891-CC5F-19C3-51F39DE1B8FD}"/>
              </a:ext>
            </a:extLst>
          </p:cNvPr>
          <p:cNvPicPr>
            <a:picLocks/>
          </p:cNvPicPr>
          <p:nvPr/>
        </p:nvPicPr>
        <p:blipFill>
          <a:blip r:embed="rId22" cstate="print">
            <a:extLst>
              <a:ext uri="{28A0092B-C50C-407E-A947-70E740481C1C}">
                <a14:useLocalDpi xmlns:a14="http://schemas.microsoft.com/office/drawing/2010/main" val="0"/>
              </a:ext>
            </a:extLst>
          </a:blip>
          <a:stretch>
            <a:fillRect/>
          </a:stretch>
        </p:blipFill>
        <p:spPr>
          <a:xfrm>
            <a:off x="6984131" y="4732160"/>
            <a:ext cx="385200" cy="381600"/>
          </a:xfrm>
          <a:prstGeom prst="rect">
            <a:avLst/>
          </a:prstGeom>
        </p:spPr>
      </p:pic>
      <p:pic>
        <p:nvPicPr>
          <p:cNvPr id="135" name="그림 134" descr="사람, 넥타이, 정장, 남자이(가) 표시된 사진&#10;&#10;자동 생성된 설명">
            <a:extLst>
              <a:ext uri="{FF2B5EF4-FFF2-40B4-BE49-F238E27FC236}">
                <a16:creationId xmlns:a16="http://schemas.microsoft.com/office/drawing/2014/main" id="{2C4E8EAE-4C27-1C24-DEE2-76B4830CF6CE}"/>
              </a:ext>
            </a:extLst>
          </p:cNvPr>
          <p:cNvPicPr>
            <a:picLocks/>
          </p:cNvPicPr>
          <p:nvPr/>
        </p:nvPicPr>
        <p:blipFill>
          <a:blip r:embed="rId23" cstate="print">
            <a:extLst>
              <a:ext uri="{28A0092B-C50C-407E-A947-70E740481C1C}">
                <a14:useLocalDpi xmlns:a14="http://schemas.microsoft.com/office/drawing/2010/main" val="0"/>
              </a:ext>
            </a:extLst>
          </a:blip>
          <a:stretch>
            <a:fillRect/>
          </a:stretch>
        </p:blipFill>
        <p:spPr>
          <a:xfrm>
            <a:off x="5783717" y="5659631"/>
            <a:ext cx="385200" cy="381600"/>
          </a:xfrm>
          <a:prstGeom prst="rect">
            <a:avLst/>
          </a:prstGeom>
        </p:spPr>
      </p:pic>
      <p:pic>
        <p:nvPicPr>
          <p:cNvPr id="136" name="그림 135" descr="사람, 남자, 정장, 의류이(가) 표시된 사진&#10;&#10;자동 생성된 설명">
            <a:extLst>
              <a:ext uri="{FF2B5EF4-FFF2-40B4-BE49-F238E27FC236}">
                <a16:creationId xmlns:a16="http://schemas.microsoft.com/office/drawing/2014/main" id="{B13CE0BA-152E-FF57-8996-8E061592953B}"/>
              </a:ext>
            </a:extLst>
          </p:cNvPr>
          <p:cNvPicPr>
            <a:picLocks/>
          </p:cNvPicPr>
          <p:nvPr/>
        </p:nvPicPr>
        <p:blipFill>
          <a:blip r:embed="rId24" cstate="print">
            <a:extLst>
              <a:ext uri="{28A0092B-C50C-407E-A947-70E740481C1C}">
                <a14:useLocalDpi xmlns:a14="http://schemas.microsoft.com/office/drawing/2010/main" val="0"/>
              </a:ext>
            </a:extLst>
          </a:blip>
          <a:stretch>
            <a:fillRect/>
          </a:stretch>
        </p:blipFill>
        <p:spPr>
          <a:xfrm>
            <a:off x="6308424" y="5659631"/>
            <a:ext cx="385200" cy="381600"/>
          </a:xfrm>
          <a:prstGeom prst="rect">
            <a:avLst/>
          </a:prstGeom>
        </p:spPr>
      </p:pic>
      <p:pic>
        <p:nvPicPr>
          <p:cNvPr id="137" name="그림 136" descr="사람, 넥타이, 정장, 의류이(가) 표시된 사진&#10;&#10;자동 생성된 설명">
            <a:extLst>
              <a:ext uri="{FF2B5EF4-FFF2-40B4-BE49-F238E27FC236}">
                <a16:creationId xmlns:a16="http://schemas.microsoft.com/office/drawing/2014/main" id="{E937A562-B794-57E0-2835-F2A2C36527FE}"/>
              </a:ext>
            </a:extLst>
          </p:cNvPr>
          <p:cNvPicPr>
            <a:picLocks/>
          </p:cNvPicPr>
          <p:nvPr/>
        </p:nvPicPr>
        <p:blipFill>
          <a:blip r:embed="rId25" cstate="print">
            <a:extLst>
              <a:ext uri="{28A0092B-C50C-407E-A947-70E740481C1C}">
                <a14:useLocalDpi xmlns:a14="http://schemas.microsoft.com/office/drawing/2010/main" val="0"/>
              </a:ext>
            </a:extLst>
          </a:blip>
          <a:stretch>
            <a:fillRect/>
          </a:stretch>
        </p:blipFill>
        <p:spPr>
          <a:xfrm>
            <a:off x="6879431" y="5659631"/>
            <a:ext cx="385200" cy="381600"/>
          </a:xfrm>
          <a:prstGeom prst="rect">
            <a:avLst/>
          </a:prstGeom>
        </p:spPr>
      </p:pic>
      <p:pic>
        <p:nvPicPr>
          <p:cNvPr id="138" name="그림 137" descr="사람, 하늘, 남자, 정장이(가) 표시된 사진&#10;&#10;자동 생성된 설명">
            <a:extLst>
              <a:ext uri="{FF2B5EF4-FFF2-40B4-BE49-F238E27FC236}">
                <a16:creationId xmlns:a16="http://schemas.microsoft.com/office/drawing/2014/main" id="{5543E978-10F8-35C3-113A-C5A15787CF85}"/>
              </a:ext>
            </a:extLst>
          </p:cNvPr>
          <p:cNvPicPr>
            <a:picLocks/>
          </p:cNvPicPr>
          <p:nvPr/>
        </p:nvPicPr>
        <p:blipFill>
          <a:blip r:embed="rId26" cstate="print">
            <a:extLst>
              <a:ext uri="{28A0092B-C50C-407E-A947-70E740481C1C}">
                <a14:useLocalDpi xmlns:a14="http://schemas.microsoft.com/office/drawing/2010/main" val="0"/>
              </a:ext>
            </a:extLst>
          </a:blip>
          <a:stretch>
            <a:fillRect/>
          </a:stretch>
        </p:blipFill>
        <p:spPr>
          <a:xfrm>
            <a:off x="10494088" y="2082799"/>
            <a:ext cx="457200" cy="449891"/>
          </a:xfrm>
          <a:prstGeom prst="rect">
            <a:avLst/>
          </a:prstGeom>
        </p:spPr>
      </p:pic>
      <p:pic>
        <p:nvPicPr>
          <p:cNvPr id="139" name="그림 138" descr="사람, 하늘, 의류, 착용이(가) 표시된 사진&#10;&#10;자동 생성된 설명">
            <a:extLst>
              <a:ext uri="{FF2B5EF4-FFF2-40B4-BE49-F238E27FC236}">
                <a16:creationId xmlns:a16="http://schemas.microsoft.com/office/drawing/2014/main" id="{1F32F029-9D4F-857B-25D9-C386FC1EC2C3}"/>
              </a:ext>
            </a:extLst>
          </p:cNvPr>
          <p:cNvPicPr>
            <a:picLocks/>
          </p:cNvPicPr>
          <p:nvPr/>
        </p:nvPicPr>
        <p:blipFill>
          <a:blip r:embed="rId27" cstate="print">
            <a:extLst>
              <a:ext uri="{28A0092B-C50C-407E-A947-70E740481C1C}">
                <a14:useLocalDpi xmlns:a14="http://schemas.microsoft.com/office/drawing/2010/main" val="0"/>
              </a:ext>
            </a:extLst>
          </a:blip>
          <a:stretch>
            <a:fillRect/>
          </a:stretch>
        </p:blipFill>
        <p:spPr>
          <a:xfrm>
            <a:off x="10372902" y="2949987"/>
            <a:ext cx="385200" cy="381600"/>
          </a:xfrm>
          <a:prstGeom prst="rect">
            <a:avLst/>
          </a:prstGeom>
        </p:spPr>
      </p:pic>
      <p:pic>
        <p:nvPicPr>
          <p:cNvPr id="140" name="그림 139" descr="사람, 하늘, 넥타이, 정장이(가) 표시된 사진&#10;&#10;자동 생성된 설명">
            <a:extLst>
              <a:ext uri="{FF2B5EF4-FFF2-40B4-BE49-F238E27FC236}">
                <a16:creationId xmlns:a16="http://schemas.microsoft.com/office/drawing/2014/main" id="{1C348DAD-0737-44AA-3F65-E621495305E9}"/>
              </a:ext>
            </a:extLst>
          </p:cNvPr>
          <p:cNvPicPr>
            <a:picLocks/>
          </p:cNvPicPr>
          <p:nvPr/>
        </p:nvPicPr>
        <p:blipFill>
          <a:blip r:embed="rId28" cstate="print">
            <a:extLst>
              <a:ext uri="{28A0092B-C50C-407E-A947-70E740481C1C}">
                <a14:useLocalDpi xmlns:a14="http://schemas.microsoft.com/office/drawing/2010/main" val="0"/>
              </a:ext>
            </a:extLst>
          </a:blip>
          <a:stretch>
            <a:fillRect/>
          </a:stretch>
        </p:blipFill>
        <p:spPr>
          <a:xfrm>
            <a:off x="9853454" y="2946201"/>
            <a:ext cx="385200" cy="381600"/>
          </a:xfrm>
          <a:prstGeom prst="rect">
            <a:avLst/>
          </a:prstGeom>
        </p:spPr>
      </p:pic>
      <p:pic>
        <p:nvPicPr>
          <p:cNvPr id="141" name="그림 140" descr="사람, 하늘, 넥타이, 정장이(가) 표시된 사진&#10;&#10;자동 생성된 설명">
            <a:extLst>
              <a:ext uri="{FF2B5EF4-FFF2-40B4-BE49-F238E27FC236}">
                <a16:creationId xmlns:a16="http://schemas.microsoft.com/office/drawing/2014/main" id="{F8CA5410-11BF-4442-1B7C-F194E3708023}"/>
              </a:ext>
            </a:extLst>
          </p:cNvPr>
          <p:cNvPicPr>
            <a:picLocks/>
          </p:cNvPicPr>
          <p:nvPr/>
        </p:nvPicPr>
        <p:blipFill>
          <a:blip r:embed="rId29" cstate="print">
            <a:extLst>
              <a:ext uri="{28A0092B-C50C-407E-A947-70E740481C1C}">
                <a14:useLocalDpi xmlns:a14="http://schemas.microsoft.com/office/drawing/2010/main" val="0"/>
              </a:ext>
            </a:extLst>
          </a:blip>
          <a:stretch>
            <a:fillRect/>
          </a:stretch>
        </p:blipFill>
        <p:spPr>
          <a:xfrm>
            <a:off x="9870232" y="3832582"/>
            <a:ext cx="386021" cy="381878"/>
          </a:xfrm>
          <a:prstGeom prst="rect">
            <a:avLst/>
          </a:prstGeom>
        </p:spPr>
      </p:pic>
      <p:pic>
        <p:nvPicPr>
          <p:cNvPr id="142" name="그림 141" descr="사람, 하늘, 정장, 실외이(가) 표시된 사진&#10;&#10;자동 생성된 설명">
            <a:extLst>
              <a:ext uri="{FF2B5EF4-FFF2-40B4-BE49-F238E27FC236}">
                <a16:creationId xmlns:a16="http://schemas.microsoft.com/office/drawing/2014/main" id="{9A48BAA2-3F30-6D69-160A-C7B9E6C0D7F0}"/>
              </a:ext>
            </a:extLst>
          </p:cNvPr>
          <p:cNvPicPr>
            <a:picLocks/>
          </p:cNvPicPr>
          <p:nvPr/>
        </p:nvPicPr>
        <p:blipFill>
          <a:blip r:embed="rId30" cstate="print">
            <a:extLst>
              <a:ext uri="{28A0092B-C50C-407E-A947-70E740481C1C}">
                <a14:useLocalDpi xmlns:a14="http://schemas.microsoft.com/office/drawing/2010/main" val="0"/>
              </a:ext>
            </a:extLst>
          </a:blip>
          <a:stretch>
            <a:fillRect/>
          </a:stretch>
        </p:blipFill>
        <p:spPr>
          <a:xfrm>
            <a:off x="10440208" y="3832582"/>
            <a:ext cx="385200" cy="381600"/>
          </a:xfrm>
          <a:prstGeom prst="rect">
            <a:avLst/>
          </a:prstGeom>
        </p:spPr>
      </p:pic>
      <p:pic>
        <p:nvPicPr>
          <p:cNvPr id="143" name="그림 142" descr="사람, 하늘, 정장, 착용이(가) 표시된 사진&#10;&#10;자동 생성된 설명">
            <a:extLst>
              <a:ext uri="{FF2B5EF4-FFF2-40B4-BE49-F238E27FC236}">
                <a16:creationId xmlns:a16="http://schemas.microsoft.com/office/drawing/2014/main" id="{75F85DCF-A39A-8D3F-81AD-D1610C41E5F4}"/>
              </a:ext>
            </a:extLst>
          </p:cNvPr>
          <p:cNvPicPr>
            <a:picLocks/>
          </p:cNvPicPr>
          <p:nvPr/>
        </p:nvPicPr>
        <p:blipFill>
          <a:blip r:embed="rId31" cstate="print">
            <a:extLst>
              <a:ext uri="{28A0092B-C50C-407E-A947-70E740481C1C}">
                <a14:useLocalDpi xmlns:a14="http://schemas.microsoft.com/office/drawing/2010/main" val="0"/>
              </a:ext>
            </a:extLst>
          </a:blip>
          <a:stretch>
            <a:fillRect/>
          </a:stretch>
        </p:blipFill>
        <p:spPr>
          <a:xfrm>
            <a:off x="11009363" y="3832582"/>
            <a:ext cx="385200" cy="381600"/>
          </a:xfrm>
          <a:prstGeom prst="rect">
            <a:avLst/>
          </a:prstGeom>
        </p:spPr>
      </p:pic>
      <p:pic>
        <p:nvPicPr>
          <p:cNvPr id="144" name="그림 143" descr="사람, 정장, 넥타이, 남자이(가) 표시된 사진&#10;&#10;자동 생성된 설명">
            <a:extLst>
              <a:ext uri="{FF2B5EF4-FFF2-40B4-BE49-F238E27FC236}">
                <a16:creationId xmlns:a16="http://schemas.microsoft.com/office/drawing/2014/main" id="{5759B69B-D20E-B1FF-5EA4-8CE156EACF04}"/>
              </a:ext>
            </a:extLst>
          </p:cNvPr>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531339" y="3831543"/>
            <a:ext cx="364557" cy="398262"/>
          </a:xfrm>
          <a:prstGeom prst="rect">
            <a:avLst/>
          </a:prstGeom>
        </p:spPr>
      </p:pic>
      <p:sp>
        <p:nvSpPr>
          <p:cNvPr id="145" name="TextBox 144">
            <a:extLst>
              <a:ext uri="{FF2B5EF4-FFF2-40B4-BE49-F238E27FC236}">
                <a16:creationId xmlns:a16="http://schemas.microsoft.com/office/drawing/2014/main" id="{983EE5E4-24BE-D22B-60D9-A9885E407F02}"/>
              </a:ext>
            </a:extLst>
          </p:cNvPr>
          <p:cNvSpPr txBox="1"/>
          <p:nvPr/>
        </p:nvSpPr>
        <p:spPr>
          <a:xfrm>
            <a:off x="4529667" y="905932"/>
            <a:ext cx="1604927" cy="276999"/>
          </a:xfrm>
          <a:prstGeom prst="rect">
            <a:avLst/>
          </a:prstGeom>
          <a:noFill/>
        </p:spPr>
        <p:txBody>
          <a:bodyPr wrap="none" rtlCol="0">
            <a:spAutoFit/>
          </a:bodyPr>
          <a:lstStyle/>
          <a:p>
            <a:r>
              <a:rPr lang="en-US" altLang="ko-KR" sz="1200" b="1">
                <a:solidFill>
                  <a:schemeClr val="bg1"/>
                </a:solidFill>
              </a:rPr>
              <a:t>T&amp;M Sales Division</a:t>
            </a:r>
            <a:endParaRPr lang="ko-KR" altLang="en-US" sz="1200" b="1">
              <a:solidFill>
                <a:schemeClr val="bg1"/>
              </a:solidFill>
            </a:endParaRPr>
          </a:p>
        </p:txBody>
      </p:sp>
      <p:sp>
        <p:nvSpPr>
          <p:cNvPr id="146" name="직사각형 145">
            <a:extLst>
              <a:ext uri="{FF2B5EF4-FFF2-40B4-BE49-F238E27FC236}">
                <a16:creationId xmlns:a16="http://schemas.microsoft.com/office/drawing/2014/main" id="{21973AF3-40F4-CE6C-4665-BC3CDB633E09}"/>
              </a:ext>
            </a:extLst>
          </p:cNvPr>
          <p:cNvSpPr/>
          <p:nvPr/>
        </p:nvSpPr>
        <p:spPr>
          <a:xfrm>
            <a:off x="11335669" y="2955167"/>
            <a:ext cx="380326" cy="391490"/>
          </a:xfrm>
          <a:prstGeom prst="rect">
            <a:avLst/>
          </a:prstGeom>
          <a:solidFill>
            <a:schemeClr val="bg1"/>
          </a:solid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b="1">
                <a:solidFill>
                  <a:schemeClr val="tx1"/>
                </a:solidFill>
              </a:rPr>
              <a:t>New</a:t>
            </a:r>
          </a:p>
          <a:p>
            <a:pPr algn="ctr"/>
            <a:r>
              <a:rPr lang="en-US" altLang="ko-KR" sz="700" b="1">
                <a:solidFill>
                  <a:schemeClr val="tx1"/>
                </a:solidFill>
              </a:rPr>
              <a:t>(4Q)</a:t>
            </a:r>
            <a:endParaRPr kumimoji="1" lang="ko-KR" altLang="en-US" sz="700" b="1">
              <a:solidFill>
                <a:schemeClr val="tx1"/>
              </a:solidFill>
            </a:endParaRPr>
          </a:p>
        </p:txBody>
      </p:sp>
      <p:sp>
        <p:nvSpPr>
          <p:cNvPr id="147" name="직사각형 146">
            <a:extLst>
              <a:ext uri="{FF2B5EF4-FFF2-40B4-BE49-F238E27FC236}">
                <a16:creationId xmlns:a16="http://schemas.microsoft.com/office/drawing/2014/main" id="{7FD86EE4-3155-0713-349E-E5B00900403A}"/>
              </a:ext>
            </a:extLst>
          </p:cNvPr>
          <p:cNvSpPr/>
          <p:nvPr/>
        </p:nvSpPr>
        <p:spPr>
          <a:xfrm>
            <a:off x="9902030" y="4467029"/>
            <a:ext cx="380326" cy="391490"/>
          </a:xfrm>
          <a:prstGeom prst="rect">
            <a:avLst/>
          </a:prstGeom>
          <a:solidFill>
            <a:schemeClr val="bg1"/>
          </a:solidFill>
          <a:ln w="25400">
            <a:solidFill>
              <a:srgbClr val="0070C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ko-KR" sz="700" b="1">
                <a:solidFill>
                  <a:schemeClr val="tx1"/>
                </a:solidFill>
              </a:rPr>
              <a:t>New</a:t>
            </a:r>
          </a:p>
          <a:p>
            <a:pPr algn="ctr"/>
            <a:r>
              <a:rPr lang="en-US" altLang="ko-KR" sz="700" b="1">
                <a:solidFill>
                  <a:schemeClr val="tx1"/>
                </a:solidFill>
              </a:rPr>
              <a:t>(4Q)</a:t>
            </a:r>
            <a:endParaRPr kumimoji="1" lang="ko-KR" altLang="en-US" sz="700" b="1">
              <a:solidFill>
                <a:schemeClr val="tx1"/>
              </a:solidFill>
            </a:endParaRPr>
          </a:p>
        </p:txBody>
      </p:sp>
      <p:pic>
        <p:nvPicPr>
          <p:cNvPr id="148" name="그림 147" descr="인간의 얼굴, 사람, 의류, 슈트이(가) 표시된 사진&#10;&#10;자동 생성된 설명">
            <a:extLst>
              <a:ext uri="{FF2B5EF4-FFF2-40B4-BE49-F238E27FC236}">
                <a16:creationId xmlns:a16="http://schemas.microsoft.com/office/drawing/2014/main" id="{CAE315C1-5BB9-9E06-572A-7568A74AD381}"/>
              </a:ext>
            </a:extLst>
          </p:cNvPr>
          <p:cNvPicPr preferRelativeResize="0">
            <a:picLocks/>
          </p:cNvPicPr>
          <p:nvPr/>
        </p:nvPicPr>
        <p:blipFill>
          <a:blip r:embed="rId33" cstate="print">
            <a:extLst>
              <a:ext uri="{28A0092B-C50C-407E-A947-70E740481C1C}">
                <a14:useLocalDpi xmlns:a14="http://schemas.microsoft.com/office/drawing/2010/main" val="0"/>
              </a:ext>
            </a:extLst>
          </a:blip>
          <a:stretch>
            <a:fillRect/>
          </a:stretch>
        </p:blipFill>
        <p:spPr>
          <a:xfrm>
            <a:off x="7466899" y="3846297"/>
            <a:ext cx="398944" cy="390353"/>
          </a:xfrm>
          <a:prstGeom prst="rect">
            <a:avLst/>
          </a:prstGeom>
        </p:spPr>
      </p:pic>
      <p:pic>
        <p:nvPicPr>
          <p:cNvPr id="149" name="그림 148" descr="사람, 인간의 얼굴, 의류, 넥타이이(가) 표시된 사진&#10;&#10;자동 생성된 설명">
            <a:extLst>
              <a:ext uri="{FF2B5EF4-FFF2-40B4-BE49-F238E27FC236}">
                <a16:creationId xmlns:a16="http://schemas.microsoft.com/office/drawing/2014/main" id="{5F6E4AB5-6D14-74F0-486C-EB7DFA29D64A}"/>
              </a:ext>
            </a:extLst>
          </p:cNvPr>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0867601" y="2953594"/>
            <a:ext cx="354701" cy="372234"/>
          </a:xfrm>
          <a:prstGeom prst="rect">
            <a:avLst/>
          </a:prstGeom>
        </p:spPr>
      </p:pic>
      <p:sp>
        <p:nvSpPr>
          <p:cNvPr id="150" name="TextBox 149">
            <a:extLst>
              <a:ext uri="{FF2B5EF4-FFF2-40B4-BE49-F238E27FC236}">
                <a16:creationId xmlns:a16="http://schemas.microsoft.com/office/drawing/2014/main" id="{2326C449-C89D-FE10-8B3F-593C6AC4731C}"/>
              </a:ext>
            </a:extLst>
          </p:cNvPr>
          <p:cNvSpPr txBox="1"/>
          <p:nvPr/>
        </p:nvSpPr>
        <p:spPr>
          <a:xfrm>
            <a:off x="10761980" y="3289185"/>
            <a:ext cx="646434" cy="246221"/>
          </a:xfrm>
          <a:prstGeom prst="rect">
            <a:avLst/>
          </a:prstGeom>
          <a:noFill/>
        </p:spPr>
        <p:txBody>
          <a:bodyPr wrap="square" rtlCol="0">
            <a:spAutoFit/>
          </a:bodyPr>
          <a:lstStyle/>
          <a:p>
            <a:pPr algn="ctr" defTabSz="914400"/>
            <a:r>
              <a:rPr kumimoji="1" lang="en-US" altLang="ko-KR" sz="1000">
                <a:solidFill>
                  <a:prstClr val="black"/>
                </a:solidFill>
                <a:latin typeface="맑은 고딕" pitchFamily="50" charset="-127"/>
                <a:ea typeface="맑은 고딕" pitchFamily="50" charset="-127"/>
              </a:rPr>
              <a:t>KJ, Kim</a:t>
            </a:r>
            <a:endParaRPr kumimoji="1" lang="ko-KR" altLang="en-US" sz="1000" dirty="0">
              <a:solidFill>
                <a:prstClr val="black"/>
              </a:solidFill>
              <a:latin typeface="맑은 고딕" pitchFamily="50" charset="-127"/>
              <a:ea typeface="맑은 고딕" pitchFamily="50" charset="-127"/>
            </a:endParaRPr>
          </a:p>
        </p:txBody>
      </p:sp>
    </p:spTree>
    <p:extLst>
      <p:ext uri="{BB962C8B-B14F-4D97-AF65-F5344CB8AC3E}">
        <p14:creationId xmlns:p14="http://schemas.microsoft.com/office/powerpoint/2010/main" val="7330093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BEB8D741-6182-2F27-F0E1-0B756A890557}"/>
              </a:ext>
            </a:extLst>
          </p:cNvPr>
          <p:cNvSpPr>
            <a:spLocks noGrp="1"/>
          </p:cNvSpPr>
          <p:nvPr>
            <p:ph type="title"/>
          </p:nvPr>
        </p:nvSpPr>
        <p:spPr/>
        <p:txBody>
          <a:bodyPr>
            <a:normAutofit/>
          </a:bodyPr>
          <a:lstStyle/>
          <a:p>
            <a:r>
              <a:rPr lang="en-US" altLang="ko-KR" dirty="0"/>
              <a:t>Mechanical &amp; Environment </a:t>
            </a:r>
            <a:r>
              <a:rPr lang="en-US" altLang="ko-KR" b="1" i="0" dirty="0">
                <a:solidFill>
                  <a:srgbClr val="FFFFFF"/>
                </a:solidFill>
                <a:effectLst/>
                <a:latin typeface="Helvetica Neue"/>
              </a:rPr>
              <a:t>Test, 2EA</a:t>
            </a:r>
            <a:endParaRPr lang="ko-KR" altLang="en-US" dirty="0"/>
          </a:p>
        </p:txBody>
      </p:sp>
      <p:sp>
        <p:nvSpPr>
          <p:cNvPr id="3" name="슬라이드 번호 개체 틀 2">
            <a:extLst>
              <a:ext uri="{FF2B5EF4-FFF2-40B4-BE49-F238E27FC236}">
                <a16:creationId xmlns:a16="http://schemas.microsoft.com/office/drawing/2014/main" id="{3FFBA2D8-9123-443A-ED53-1FDE4E1AB821}"/>
              </a:ext>
            </a:extLst>
          </p:cNvPr>
          <p:cNvSpPr>
            <a:spLocks noGrp="1"/>
          </p:cNvSpPr>
          <p:nvPr>
            <p:ph type="sldNum" sz="quarter" idx="10"/>
          </p:nvPr>
        </p:nvSpPr>
        <p:spPr>
          <a:xfrm>
            <a:off x="11108227" y="6449980"/>
            <a:ext cx="398958" cy="365125"/>
          </a:xfrm>
        </p:spPr>
        <p:txBody>
          <a:bodyPr/>
          <a:lstStyle/>
          <a:p>
            <a:fld id="{584EAAFE-CFE5-40AD-8E95-5BFF290DC5CF}" type="slidenum">
              <a:rPr kumimoji="1" lang="ja-JP" altLang="en-US" smtClean="0"/>
              <a:pPr/>
              <a:t>20</a:t>
            </a:fld>
            <a:endParaRPr kumimoji="1" lang="ja-JP" altLang="en-US"/>
          </a:p>
        </p:txBody>
      </p:sp>
      <p:pic>
        <p:nvPicPr>
          <p:cNvPr id="1026" name="Picture 2">
            <a:extLst>
              <a:ext uri="{FF2B5EF4-FFF2-40B4-BE49-F238E27FC236}">
                <a16:creationId xmlns:a16="http://schemas.microsoft.com/office/drawing/2014/main" id="{311C0C68-8074-ABFF-8D40-DF6F87979B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7728"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3" name="TextBox 72">
            <a:extLst>
              <a:ext uri="{FF2B5EF4-FFF2-40B4-BE49-F238E27FC236}">
                <a16:creationId xmlns:a16="http://schemas.microsoft.com/office/drawing/2014/main" id="{B8867C40-2CA5-2A51-4E36-78BD556A2567}"/>
              </a:ext>
            </a:extLst>
          </p:cNvPr>
          <p:cNvSpPr txBox="1"/>
          <p:nvPr/>
        </p:nvSpPr>
        <p:spPr>
          <a:xfrm>
            <a:off x="5819233"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1028" name="Picture 4" descr="Featured product image">
            <a:extLst>
              <a:ext uri="{FF2B5EF4-FFF2-40B4-BE49-F238E27FC236}">
                <a16:creationId xmlns:a16="http://schemas.microsoft.com/office/drawing/2014/main" id="{608C1852-39A7-7CAB-A072-5E1C53CC5AD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67727"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75" name="TextBox 74">
            <a:extLst>
              <a:ext uri="{FF2B5EF4-FFF2-40B4-BE49-F238E27FC236}">
                <a16:creationId xmlns:a16="http://schemas.microsoft.com/office/drawing/2014/main" id="{CAA97F00-063E-9E39-0CEB-B372E51C53E6}"/>
              </a:ext>
            </a:extLst>
          </p:cNvPr>
          <p:cNvSpPr txBox="1"/>
          <p:nvPr/>
        </p:nvSpPr>
        <p:spPr>
          <a:xfrm>
            <a:off x="5819233"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30" name="Picture 6" descr="Featured product image">
            <a:extLst>
              <a:ext uri="{FF2B5EF4-FFF2-40B4-BE49-F238E27FC236}">
                <a16:creationId xmlns:a16="http://schemas.microsoft.com/office/drawing/2014/main" id="{70BC3A13-9BD3-2961-5A60-17E147B700A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836563"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77" name="TextBox 76">
            <a:extLst>
              <a:ext uri="{FF2B5EF4-FFF2-40B4-BE49-F238E27FC236}">
                <a16:creationId xmlns:a16="http://schemas.microsoft.com/office/drawing/2014/main" id="{BB634340-111D-B020-E9E1-0091559F51E0}"/>
              </a:ext>
            </a:extLst>
          </p:cNvPr>
          <p:cNvSpPr txBox="1"/>
          <p:nvPr/>
        </p:nvSpPr>
        <p:spPr>
          <a:xfrm>
            <a:off x="8647175"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78" name="TextBox 77">
            <a:extLst>
              <a:ext uri="{FF2B5EF4-FFF2-40B4-BE49-F238E27FC236}">
                <a16:creationId xmlns:a16="http://schemas.microsoft.com/office/drawing/2014/main" id="{AC7918B7-7256-E99A-F0BD-9352040FA6B6}"/>
              </a:ext>
            </a:extLst>
          </p:cNvPr>
          <p:cNvSpPr txBox="1"/>
          <p:nvPr/>
        </p:nvSpPr>
        <p:spPr>
          <a:xfrm>
            <a:off x="7067740"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032" name="Picture 8" descr="Featured product image">
            <a:extLst>
              <a:ext uri="{FF2B5EF4-FFF2-40B4-BE49-F238E27FC236}">
                <a16:creationId xmlns:a16="http://schemas.microsoft.com/office/drawing/2014/main" id="{19A51DC0-D389-6469-9A9F-17CB65405CD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430670" y="4539099"/>
            <a:ext cx="2008377" cy="1506283"/>
          </a:xfrm>
          <a:prstGeom prst="rect">
            <a:avLst/>
          </a:prstGeom>
          <a:noFill/>
          <a:extLst>
            <a:ext uri="{909E8E84-426E-40DD-AFC4-6F175D3DCCD1}">
              <a14:hiddenFill xmlns:a14="http://schemas.microsoft.com/office/drawing/2010/main">
                <a:solidFill>
                  <a:srgbClr val="FFFFFF"/>
                </a:solidFill>
              </a14:hiddenFill>
            </a:ext>
          </a:extLst>
        </p:spPr>
      </p:pic>
      <p:sp>
        <p:nvSpPr>
          <p:cNvPr id="80" name="TextBox 79">
            <a:extLst>
              <a:ext uri="{FF2B5EF4-FFF2-40B4-BE49-F238E27FC236}">
                <a16:creationId xmlns:a16="http://schemas.microsoft.com/office/drawing/2014/main" id="{37AE00F9-81FF-F01C-7D8C-21F289E029AA}"/>
              </a:ext>
            </a:extLst>
          </p:cNvPr>
          <p:cNvSpPr txBox="1"/>
          <p:nvPr/>
        </p:nvSpPr>
        <p:spPr>
          <a:xfrm>
            <a:off x="8720840" y="4148052"/>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81" name="TextBox 80">
            <a:extLst>
              <a:ext uri="{FF2B5EF4-FFF2-40B4-BE49-F238E27FC236}">
                <a16:creationId xmlns:a16="http://schemas.microsoft.com/office/drawing/2014/main" id="{AAC524FD-F271-E0EF-7082-2CC8034756B2}"/>
              </a:ext>
            </a:extLst>
          </p:cNvPr>
          <p:cNvSpPr txBox="1"/>
          <p:nvPr/>
        </p:nvSpPr>
        <p:spPr>
          <a:xfrm>
            <a:off x="7067739"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82" name="TextBox 81">
            <a:extLst>
              <a:ext uri="{FF2B5EF4-FFF2-40B4-BE49-F238E27FC236}">
                <a16:creationId xmlns:a16="http://schemas.microsoft.com/office/drawing/2014/main" id="{C27CB64E-02CF-4A92-8C66-3661FD99BC0C}"/>
              </a:ext>
            </a:extLst>
          </p:cNvPr>
          <p:cNvSpPr txBox="1"/>
          <p:nvPr/>
        </p:nvSpPr>
        <p:spPr>
          <a:xfrm>
            <a:off x="10904157" y="2679437"/>
            <a:ext cx="557011" cy="369332"/>
          </a:xfrm>
          <a:prstGeom prst="rect">
            <a:avLst/>
          </a:prstGeom>
          <a:noFill/>
        </p:spPr>
        <p:txBody>
          <a:bodyPr wrap="square">
            <a:spAutoFit/>
          </a:bodyPr>
          <a:lstStyle/>
          <a:p>
            <a:pPr algn="l"/>
            <a:r>
              <a:rPr lang="en-US" altLang="ko-KR" i="0" dirty="0">
                <a:effectLst/>
                <a:latin typeface="Helvetica Neue"/>
              </a:rPr>
              <a:t>X 2</a:t>
            </a:r>
            <a:endParaRPr lang="da-DK" altLang="ko-KR" i="0" dirty="0">
              <a:effectLst/>
              <a:latin typeface="Helvetica Neue"/>
            </a:endParaRPr>
          </a:p>
        </p:txBody>
      </p:sp>
      <p:sp>
        <p:nvSpPr>
          <p:cNvPr id="83" name="TextBox 82">
            <a:extLst>
              <a:ext uri="{FF2B5EF4-FFF2-40B4-BE49-F238E27FC236}">
                <a16:creationId xmlns:a16="http://schemas.microsoft.com/office/drawing/2014/main" id="{423A133F-18B2-61B7-F931-43CE089B3DA5}"/>
              </a:ext>
            </a:extLst>
          </p:cNvPr>
          <p:cNvSpPr txBox="1"/>
          <p:nvPr/>
        </p:nvSpPr>
        <p:spPr>
          <a:xfrm>
            <a:off x="11072569" y="5127494"/>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84" name="그림 83">
            <a:extLst>
              <a:ext uri="{FF2B5EF4-FFF2-40B4-BE49-F238E27FC236}">
                <a16:creationId xmlns:a16="http://schemas.microsoft.com/office/drawing/2014/main" id="{4F3F163B-A940-A70F-43C4-1B8475991235}"/>
              </a:ext>
            </a:extLst>
          </p:cNvPr>
          <p:cNvPicPr>
            <a:picLocks noChangeAspect="1"/>
          </p:cNvPicPr>
          <p:nvPr/>
        </p:nvPicPr>
        <p:blipFill>
          <a:blip r:embed="rId7"/>
          <a:stretch>
            <a:fillRect/>
          </a:stretch>
        </p:blipFill>
        <p:spPr>
          <a:xfrm>
            <a:off x="786415" y="1446827"/>
            <a:ext cx="3555364" cy="4598555"/>
          </a:xfrm>
          <a:prstGeom prst="rect">
            <a:avLst/>
          </a:prstGeom>
        </p:spPr>
      </p:pic>
      <p:sp>
        <p:nvSpPr>
          <p:cNvPr id="4" name="직사각형 3">
            <a:extLst>
              <a:ext uri="{FF2B5EF4-FFF2-40B4-BE49-F238E27FC236}">
                <a16:creationId xmlns:a16="http://schemas.microsoft.com/office/drawing/2014/main" id="{EC505C06-15BC-F12F-7267-67E44DA8F862}"/>
              </a:ext>
            </a:extLst>
          </p:cNvPr>
          <p:cNvSpPr/>
          <p:nvPr/>
        </p:nvSpPr>
        <p:spPr>
          <a:xfrm>
            <a:off x="2273014" y="2333601"/>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sp>
        <p:nvSpPr>
          <p:cNvPr id="6" name="TextBox 5">
            <a:extLst>
              <a:ext uri="{FF2B5EF4-FFF2-40B4-BE49-F238E27FC236}">
                <a16:creationId xmlns:a16="http://schemas.microsoft.com/office/drawing/2014/main" id="{BA39F7D7-21CA-EE97-DE61-995A324E8E73}"/>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7" name="TextBox 6">
            <a:extLst>
              <a:ext uri="{FF2B5EF4-FFF2-40B4-BE49-F238E27FC236}">
                <a16:creationId xmlns:a16="http://schemas.microsoft.com/office/drawing/2014/main" id="{A341A7CF-8BC0-7BE9-2D56-9BD538926FEC}"/>
              </a:ext>
            </a:extLst>
          </p:cNvPr>
          <p:cNvSpPr txBox="1"/>
          <p:nvPr/>
        </p:nvSpPr>
        <p:spPr>
          <a:xfrm>
            <a:off x="5290057" y="914374"/>
            <a:ext cx="3555364" cy="369332"/>
          </a:xfrm>
          <a:prstGeom prst="rect">
            <a:avLst/>
          </a:prstGeom>
          <a:noFill/>
        </p:spPr>
        <p:txBody>
          <a:bodyPr wrap="square" rtlCol="0">
            <a:spAutoFit/>
          </a:bodyPr>
          <a:lstStyle/>
          <a:p>
            <a:r>
              <a:rPr lang="en-US" altLang="ko-KR" dirty="0"/>
              <a:t>DL950 Modules used</a:t>
            </a:r>
            <a:endParaRPr lang="ko-KR" altLang="en-US" dirty="0"/>
          </a:p>
        </p:txBody>
      </p:sp>
      <p:pic>
        <p:nvPicPr>
          <p:cNvPr id="8" name="그림 7">
            <a:extLst>
              <a:ext uri="{FF2B5EF4-FFF2-40B4-BE49-F238E27FC236}">
                <a16:creationId xmlns:a16="http://schemas.microsoft.com/office/drawing/2014/main" id="{5D3DD6E9-83E4-F280-0820-00F8C9148E29}"/>
              </a:ext>
            </a:extLst>
          </p:cNvPr>
          <p:cNvPicPr>
            <a:picLocks noChangeAspect="1"/>
          </p:cNvPicPr>
          <p:nvPr/>
        </p:nvPicPr>
        <p:blipFill>
          <a:blip r:embed="rId8"/>
          <a:stretch>
            <a:fillRect/>
          </a:stretch>
        </p:blipFill>
        <p:spPr>
          <a:xfrm>
            <a:off x="768765" y="4904571"/>
            <a:ext cx="3555364" cy="1140052"/>
          </a:xfrm>
          <a:prstGeom prst="rect">
            <a:avLst/>
          </a:prstGeom>
          <a:ln>
            <a:solidFill>
              <a:srgbClr val="FFFF00"/>
            </a:solidFill>
          </a:ln>
        </p:spPr>
      </p:pic>
      <p:sp>
        <p:nvSpPr>
          <p:cNvPr id="9" name="TextBox 8">
            <a:extLst>
              <a:ext uri="{FF2B5EF4-FFF2-40B4-BE49-F238E27FC236}">
                <a16:creationId xmlns:a16="http://schemas.microsoft.com/office/drawing/2014/main" id="{9529A09A-A198-6493-AAB4-FD17560211D7}"/>
              </a:ext>
            </a:extLst>
          </p:cNvPr>
          <p:cNvSpPr txBox="1"/>
          <p:nvPr/>
        </p:nvSpPr>
        <p:spPr>
          <a:xfrm>
            <a:off x="1112642" y="5346382"/>
            <a:ext cx="289932" cy="369332"/>
          </a:xfrm>
          <a:prstGeom prst="rect">
            <a:avLst/>
          </a:prstGeom>
          <a:noFill/>
        </p:spPr>
        <p:txBody>
          <a:bodyPr wrap="square" rtlCol="0">
            <a:spAutoFit/>
          </a:bodyPr>
          <a:lstStyle/>
          <a:p>
            <a:r>
              <a:rPr lang="en-US" altLang="ko-KR" dirty="0">
                <a:highlight>
                  <a:srgbClr val="FFFF00"/>
                </a:highlight>
              </a:rPr>
              <a:t>1</a:t>
            </a:r>
            <a:endParaRPr lang="ko-KR" altLang="en-US" dirty="0">
              <a:highlight>
                <a:srgbClr val="FFFF00"/>
              </a:highlight>
            </a:endParaRPr>
          </a:p>
        </p:txBody>
      </p:sp>
      <p:sp>
        <p:nvSpPr>
          <p:cNvPr id="10" name="TextBox 9">
            <a:extLst>
              <a:ext uri="{FF2B5EF4-FFF2-40B4-BE49-F238E27FC236}">
                <a16:creationId xmlns:a16="http://schemas.microsoft.com/office/drawing/2014/main" id="{998CDAF2-C495-4448-155E-ED8695FEEFA1}"/>
              </a:ext>
            </a:extLst>
          </p:cNvPr>
          <p:cNvSpPr txBox="1"/>
          <p:nvPr/>
        </p:nvSpPr>
        <p:spPr>
          <a:xfrm>
            <a:off x="2350143" y="5346382"/>
            <a:ext cx="289932" cy="369332"/>
          </a:xfrm>
          <a:prstGeom prst="rect">
            <a:avLst/>
          </a:prstGeom>
          <a:noFill/>
        </p:spPr>
        <p:txBody>
          <a:bodyPr wrap="square" rtlCol="0">
            <a:spAutoFit/>
          </a:bodyPr>
          <a:lstStyle/>
          <a:p>
            <a:r>
              <a:rPr lang="en-US" altLang="ko-KR" dirty="0">
                <a:highlight>
                  <a:srgbClr val="FFFF00"/>
                </a:highlight>
              </a:rPr>
              <a:t>2</a:t>
            </a:r>
            <a:endParaRPr lang="ko-KR" altLang="en-US" dirty="0">
              <a:highlight>
                <a:srgbClr val="FFFF00"/>
              </a:highlight>
            </a:endParaRPr>
          </a:p>
        </p:txBody>
      </p:sp>
      <p:sp>
        <p:nvSpPr>
          <p:cNvPr id="11" name="TextBox 10">
            <a:extLst>
              <a:ext uri="{FF2B5EF4-FFF2-40B4-BE49-F238E27FC236}">
                <a16:creationId xmlns:a16="http://schemas.microsoft.com/office/drawing/2014/main" id="{9EED2BE9-FB30-493B-9653-989814481059}"/>
              </a:ext>
            </a:extLst>
          </p:cNvPr>
          <p:cNvSpPr txBox="1"/>
          <p:nvPr/>
        </p:nvSpPr>
        <p:spPr>
          <a:xfrm>
            <a:off x="3587644" y="5349826"/>
            <a:ext cx="289932" cy="369332"/>
          </a:xfrm>
          <a:prstGeom prst="rect">
            <a:avLst/>
          </a:prstGeom>
          <a:noFill/>
        </p:spPr>
        <p:txBody>
          <a:bodyPr wrap="square" rtlCol="0">
            <a:spAutoFit/>
          </a:bodyPr>
          <a:lstStyle/>
          <a:p>
            <a:r>
              <a:rPr lang="en-US" altLang="ko-KR" dirty="0">
                <a:highlight>
                  <a:srgbClr val="FFFF00"/>
                </a:highlight>
              </a:rPr>
              <a:t>3</a:t>
            </a:r>
            <a:endParaRPr lang="ko-KR" altLang="en-US" dirty="0">
              <a:highlight>
                <a:srgbClr val="FFFF00"/>
              </a:highlight>
            </a:endParaRPr>
          </a:p>
        </p:txBody>
      </p:sp>
      <p:sp>
        <p:nvSpPr>
          <p:cNvPr id="12" name="화살표: 오른쪽 11">
            <a:extLst>
              <a:ext uri="{FF2B5EF4-FFF2-40B4-BE49-F238E27FC236}">
                <a16:creationId xmlns:a16="http://schemas.microsoft.com/office/drawing/2014/main" id="{3C5B53C5-C70E-9C5B-FA0E-8C454D41FB9E}"/>
              </a:ext>
            </a:extLst>
          </p:cNvPr>
          <p:cNvSpPr/>
          <p:nvPr/>
        </p:nvSpPr>
        <p:spPr>
          <a:xfrm>
            <a:off x="1560463" y="5496826"/>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3" name="화살표: 오른쪽 12">
            <a:extLst>
              <a:ext uri="{FF2B5EF4-FFF2-40B4-BE49-F238E27FC236}">
                <a16:creationId xmlns:a16="http://schemas.microsoft.com/office/drawing/2014/main" id="{26FE7B62-C548-F664-9F6C-B0A55DE00B1B}"/>
              </a:ext>
            </a:extLst>
          </p:cNvPr>
          <p:cNvSpPr/>
          <p:nvPr/>
        </p:nvSpPr>
        <p:spPr>
          <a:xfrm>
            <a:off x="2874463" y="5496826"/>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4" name="TextBox 13">
            <a:extLst>
              <a:ext uri="{FF2B5EF4-FFF2-40B4-BE49-F238E27FC236}">
                <a16:creationId xmlns:a16="http://schemas.microsoft.com/office/drawing/2014/main" id="{B251057E-6C80-93F4-2893-A502079B024D}"/>
              </a:ext>
            </a:extLst>
          </p:cNvPr>
          <p:cNvSpPr txBox="1"/>
          <p:nvPr/>
        </p:nvSpPr>
        <p:spPr>
          <a:xfrm>
            <a:off x="4253578" y="4904571"/>
            <a:ext cx="1041299" cy="523220"/>
          </a:xfrm>
          <a:prstGeom prst="rect">
            <a:avLst/>
          </a:prstGeom>
          <a:noFill/>
        </p:spPr>
        <p:txBody>
          <a:bodyPr wrap="square" rtlCol="0">
            <a:spAutoFit/>
          </a:bodyPr>
          <a:lstStyle/>
          <a:p>
            <a:r>
              <a:rPr lang="en-US" altLang="ko-KR" sz="1400" dirty="0"/>
              <a:t>DUT 3EA</a:t>
            </a:r>
          </a:p>
          <a:p>
            <a:r>
              <a:rPr lang="en-US" altLang="ko-KR" sz="1400" dirty="0"/>
              <a:t>Switching</a:t>
            </a:r>
            <a:endParaRPr lang="ko-KR" altLang="en-US" sz="1400" dirty="0"/>
          </a:p>
        </p:txBody>
      </p:sp>
    </p:spTree>
    <p:extLst>
      <p:ext uri="{BB962C8B-B14F-4D97-AF65-F5344CB8AC3E}">
        <p14:creationId xmlns:p14="http://schemas.microsoft.com/office/powerpoint/2010/main" val="417854001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0E3B066A-310F-E01B-E49F-0C3B63DC348D}"/>
              </a:ext>
            </a:extLst>
          </p:cNvPr>
          <p:cNvSpPr>
            <a:spLocks noGrp="1"/>
          </p:cNvSpPr>
          <p:nvPr>
            <p:ph type="title"/>
          </p:nvPr>
        </p:nvSpPr>
        <p:spPr/>
        <p:txBody>
          <a:bodyPr/>
          <a:lstStyle/>
          <a:p>
            <a:r>
              <a:rPr lang="en-US" altLang="ko-KR" dirty="0"/>
              <a:t>Durability Test, 1EA</a:t>
            </a:r>
            <a:endParaRPr lang="ko-KR" altLang="en-US" dirty="0"/>
          </a:p>
        </p:txBody>
      </p:sp>
      <p:sp>
        <p:nvSpPr>
          <p:cNvPr id="3" name="슬라이드 번호 개체 틀 2">
            <a:extLst>
              <a:ext uri="{FF2B5EF4-FFF2-40B4-BE49-F238E27FC236}">
                <a16:creationId xmlns:a16="http://schemas.microsoft.com/office/drawing/2014/main" id="{4D22D116-A4E5-1BE9-95E0-9466B67E6954}"/>
              </a:ext>
            </a:extLst>
          </p:cNvPr>
          <p:cNvSpPr>
            <a:spLocks noGrp="1"/>
          </p:cNvSpPr>
          <p:nvPr>
            <p:ph type="sldNum" sz="quarter" idx="10"/>
          </p:nvPr>
        </p:nvSpPr>
        <p:spPr/>
        <p:txBody>
          <a:bodyPr/>
          <a:lstStyle/>
          <a:p>
            <a:fld id="{584EAAFE-CFE5-40AD-8E95-5BFF290DC5CF}" type="slidenum">
              <a:rPr kumimoji="1" lang="ja-JP" altLang="en-US" smtClean="0"/>
              <a:pPr/>
              <a:t>21</a:t>
            </a:fld>
            <a:endParaRPr kumimoji="1" lang="ja-JP" altLang="en-US"/>
          </a:p>
        </p:txBody>
      </p:sp>
      <p:pic>
        <p:nvPicPr>
          <p:cNvPr id="27" name="그림 26">
            <a:extLst>
              <a:ext uri="{FF2B5EF4-FFF2-40B4-BE49-F238E27FC236}">
                <a16:creationId xmlns:a16="http://schemas.microsoft.com/office/drawing/2014/main" id="{BF4D6FA0-8B72-0878-98B9-119CBA130F51}"/>
              </a:ext>
            </a:extLst>
          </p:cNvPr>
          <p:cNvPicPr>
            <a:picLocks noChangeAspect="1"/>
          </p:cNvPicPr>
          <p:nvPr/>
        </p:nvPicPr>
        <p:blipFill>
          <a:blip r:embed="rId3"/>
          <a:stretch>
            <a:fillRect/>
          </a:stretch>
        </p:blipFill>
        <p:spPr>
          <a:xfrm>
            <a:off x="455619" y="1433077"/>
            <a:ext cx="4219005" cy="2985415"/>
          </a:xfrm>
          <a:prstGeom prst="rect">
            <a:avLst/>
          </a:prstGeom>
        </p:spPr>
      </p:pic>
      <p:pic>
        <p:nvPicPr>
          <p:cNvPr id="6" name="Picture 2">
            <a:extLst>
              <a:ext uri="{FF2B5EF4-FFF2-40B4-BE49-F238E27FC236}">
                <a16:creationId xmlns:a16="http://schemas.microsoft.com/office/drawing/2014/main" id="{FCB06CED-C53B-6C27-AE1C-2BF83A777EE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27595" y="1991181"/>
            <a:ext cx="635510" cy="1407176"/>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8AE1BD5E-FDB0-FB7E-9822-94B2DECC787A}"/>
              </a:ext>
            </a:extLst>
          </p:cNvPr>
          <p:cNvSpPr txBox="1"/>
          <p:nvPr/>
        </p:nvSpPr>
        <p:spPr>
          <a:xfrm>
            <a:off x="4979100" y="1529516"/>
            <a:ext cx="2163781" cy="430887"/>
          </a:xfrm>
          <a:prstGeom prst="rect">
            <a:avLst/>
          </a:prstGeom>
          <a:noFill/>
        </p:spPr>
        <p:txBody>
          <a:bodyPr wrap="square">
            <a:spAutoFit/>
          </a:bodyPr>
          <a:lstStyle/>
          <a:p>
            <a:pPr algn="l"/>
            <a:r>
              <a:rPr lang="en-US" altLang="ko-KR" sz="1100" i="0" dirty="0">
                <a:effectLst/>
                <a:latin typeface="Helvetica Neue"/>
              </a:rPr>
              <a:t>720268 High Voltage Module 1MS/s</a:t>
            </a:r>
          </a:p>
        </p:txBody>
      </p:sp>
      <p:pic>
        <p:nvPicPr>
          <p:cNvPr id="8" name="Picture 4" descr="Featured product image">
            <a:extLst>
              <a:ext uri="{FF2B5EF4-FFF2-40B4-BE49-F238E27FC236}">
                <a16:creationId xmlns:a16="http://schemas.microsoft.com/office/drawing/2014/main" id="{5EF89F62-2886-888B-3788-54CCD2A9529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127594" y="4506028"/>
            <a:ext cx="626416" cy="141459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A1342831-DDA3-DF29-9C9A-3E671A242DE3}"/>
              </a:ext>
            </a:extLst>
          </p:cNvPr>
          <p:cNvSpPr txBox="1"/>
          <p:nvPr/>
        </p:nvSpPr>
        <p:spPr>
          <a:xfrm>
            <a:off x="4979100" y="4156882"/>
            <a:ext cx="2929662" cy="261610"/>
          </a:xfrm>
          <a:prstGeom prst="rect">
            <a:avLst/>
          </a:prstGeom>
          <a:noFill/>
        </p:spPr>
        <p:txBody>
          <a:bodyPr wrap="square">
            <a:spAutoFit/>
          </a:bodyPr>
          <a:lstStyle/>
          <a:p>
            <a:pPr algn="l"/>
            <a:r>
              <a:rPr lang="da-DK" altLang="ko-KR" sz="1100" i="0" dirty="0">
                <a:effectLst/>
                <a:latin typeface="Helvetica Neue"/>
              </a:rPr>
              <a:t>701251 Analog Voltage Input Module</a:t>
            </a:r>
          </a:p>
        </p:txBody>
      </p:sp>
      <p:pic>
        <p:nvPicPr>
          <p:cNvPr id="10" name="Picture 6" descr="Featured product image">
            <a:extLst>
              <a:ext uri="{FF2B5EF4-FFF2-40B4-BE49-F238E27FC236}">
                <a16:creationId xmlns:a16="http://schemas.microsoft.com/office/drawing/2014/main" id="{CE39466A-7EC9-DAEF-D44B-34182097ACF8}"/>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996430" y="2011772"/>
            <a:ext cx="656780" cy="1417228"/>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8A84AB33-B447-FC66-21D4-3A3A97E8F255}"/>
              </a:ext>
            </a:extLst>
          </p:cNvPr>
          <p:cNvSpPr txBox="1"/>
          <p:nvPr/>
        </p:nvSpPr>
        <p:spPr>
          <a:xfrm>
            <a:off x="7807042" y="1528675"/>
            <a:ext cx="2703900" cy="430887"/>
          </a:xfrm>
          <a:prstGeom prst="rect">
            <a:avLst/>
          </a:prstGeom>
          <a:noFill/>
        </p:spPr>
        <p:txBody>
          <a:bodyPr wrap="square">
            <a:spAutoFit/>
          </a:bodyPr>
          <a:lstStyle/>
          <a:p>
            <a:pPr algn="l"/>
            <a:r>
              <a:rPr lang="en-US" altLang="ko-KR" sz="1100" i="0" dirty="0">
                <a:effectLst/>
                <a:latin typeface="Helvetica Neue"/>
              </a:rPr>
              <a:t>701265 High-Precision Temperature Input Module</a:t>
            </a:r>
          </a:p>
        </p:txBody>
      </p:sp>
      <p:sp>
        <p:nvSpPr>
          <p:cNvPr id="12" name="TextBox 11">
            <a:extLst>
              <a:ext uri="{FF2B5EF4-FFF2-40B4-BE49-F238E27FC236}">
                <a16:creationId xmlns:a16="http://schemas.microsoft.com/office/drawing/2014/main" id="{76E5B80E-0447-EE25-E323-B83C2CBD6F7B}"/>
              </a:ext>
            </a:extLst>
          </p:cNvPr>
          <p:cNvSpPr txBox="1"/>
          <p:nvPr/>
        </p:nvSpPr>
        <p:spPr>
          <a:xfrm>
            <a:off x="6227607" y="509107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pic>
        <p:nvPicPr>
          <p:cNvPr id="13" name="Picture 8" descr="Featured product image">
            <a:extLst>
              <a:ext uri="{FF2B5EF4-FFF2-40B4-BE49-F238E27FC236}">
                <a16:creationId xmlns:a16="http://schemas.microsoft.com/office/drawing/2014/main" id="{D3BF687D-8195-D71E-B36E-C117444A128F}"/>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880707" y="4591965"/>
            <a:ext cx="1346388" cy="1009791"/>
          </a:xfrm>
          <a:prstGeom prst="rect">
            <a:avLst/>
          </a:prstGeom>
          <a:noFill/>
          <a:extLst>
            <a:ext uri="{909E8E84-426E-40DD-AFC4-6F175D3DCCD1}">
              <a14:hiddenFill xmlns:a14="http://schemas.microsoft.com/office/drawing/2010/main">
                <a:solidFill>
                  <a:srgbClr val="FFFFFF"/>
                </a:solidFill>
              </a14:hiddenFill>
            </a:ext>
          </a:extLst>
        </p:spPr>
      </p:pic>
      <p:sp>
        <p:nvSpPr>
          <p:cNvPr id="26" name="TextBox 25">
            <a:extLst>
              <a:ext uri="{FF2B5EF4-FFF2-40B4-BE49-F238E27FC236}">
                <a16:creationId xmlns:a16="http://schemas.microsoft.com/office/drawing/2014/main" id="{F37671F4-AC07-86D4-3CC2-76143BBF15E6}"/>
              </a:ext>
            </a:extLst>
          </p:cNvPr>
          <p:cNvSpPr txBox="1"/>
          <p:nvPr/>
        </p:nvSpPr>
        <p:spPr>
          <a:xfrm>
            <a:off x="7517378" y="4161204"/>
            <a:ext cx="2634752" cy="430887"/>
          </a:xfrm>
          <a:prstGeom prst="rect">
            <a:avLst/>
          </a:prstGeom>
          <a:noFill/>
        </p:spPr>
        <p:txBody>
          <a:bodyPr wrap="square">
            <a:spAutoFit/>
          </a:bodyPr>
          <a:lstStyle/>
          <a:p>
            <a:pPr algn="l"/>
            <a:r>
              <a:rPr lang="en-US" altLang="ko-KR" sz="1100" i="0" dirty="0">
                <a:effectLst/>
                <a:latin typeface="Helvetica Neue"/>
              </a:rPr>
              <a:t>702916 Current Probe 120 MHz/ 0.5 ARMS, 5 ARMS, 30 ARMS</a:t>
            </a:r>
          </a:p>
        </p:txBody>
      </p:sp>
      <p:sp>
        <p:nvSpPr>
          <p:cNvPr id="28" name="TextBox 27">
            <a:extLst>
              <a:ext uri="{FF2B5EF4-FFF2-40B4-BE49-F238E27FC236}">
                <a16:creationId xmlns:a16="http://schemas.microsoft.com/office/drawing/2014/main" id="{46E4A10E-923B-6680-8732-1A7447EE8882}"/>
              </a:ext>
            </a:extLst>
          </p:cNvPr>
          <p:cNvSpPr txBox="1"/>
          <p:nvPr/>
        </p:nvSpPr>
        <p:spPr>
          <a:xfrm>
            <a:off x="6227606" y="2680278"/>
            <a:ext cx="557011" cy="369332"/>
          </a:xfrm>
          <a:prstGeom prst="rect">
            <a:avLst/>
          </a:prstGeom>
          <a:noFill/>
        </p:spPr>
        <p:txBody>
          <a:bodyPr wrap="square">
            <a:spAutoFit/>
          </a:bodyPr>
          <a:lstStyle/>
          <a:p>
            <a:pPr algn="l"/>
            <a:r>
              <a:rPr lang="en-US" altLang="ko-KR" i="0" dirty="0">
                <a:effectLst/>
                <a:latin typeface="Helvetica Neue"/>
              </a:rPr>
              <a:t>X 2 </a:t>
            </a:r>
            <a:endParaRPr lang="da-DK" altLang="ko-KR" i="0" dirty="0">
              <a:effectLst/>
              <a:latin typeface="Helvetica Neue"/>
            </a:endParaRPr>
          </a:p>
        </p:txBody>
      </p:sp>
      <p:sp>
        <p:nvSpPr>
          <p:cNvPr id="29" name="TextBox 28">
            <a:extLst>
              <a:ext uri="{FF2B5EF4-FFF2-40B4-BE49-F238E27FC236}">
                <a16:creationId xmlns:a16="http://schemas.microsoft.com/office/drawing/2014/main" id="{A6697C08-DF61-5AE7-AE8F-293A58CF4932}"/>
              </a:ext>
            </a:extLst>
          </p:cNvPr>
          <p:cNvSpPr txBox="1"/>
          <p:nvPr/>
        </p:nvSpPr>
        <p:spPr>
          <a:xfrm>
            <a:off x="10064024" y="2679437"/>
            <a:ext cx="557011" cy="369332"/>
          </a:xfrm>
          <a:prstGeom prst="rect">
            <a:avLst/>
          </a:prstGeom>
          <a:noFill/>
        </p:spPr>
        <p:txBody>
          <a:bodyPr wrap="square">
            <a:spAutoFit/>
          </a:bodyPr>
          <a:lstStyle/>
          <a:p>
            <a:pPr algn="l"/>
            <a:r>
              <a:rPr lang="en-US" altLang="ko-KR" i="0" dirty="0">
                <a:effectLst/>
                <a:latin typeface="Helvetica Neue"/>
              </a:rPr>
              <a:t>X 3</a:t>
            </a:r>
            <a:endParaRPr lang="da-DK" altLang="ko-KR" i="0" dirty="0">
              <a:effectLst/>
              <a:latin typeface="Helvetica Neue"/>
            </a:endParaRPr>
          </a:p>
        </p:txBody>
      </p:sp>
      <p:sp>
        <p:nvSpPr>
          <p:cNvPr id="30" name="TextBox 29">
            <a:extLst>
              <a:ext uri="{FF2B5EF4-FFF2-40B4-BE49-F238E27FC236}">
                <a16:creationId xmlns:a16="http://schemas.microsoft.com/office/drawing/2014/main" id="{32FDDFED-18C6-C25D-2AF7-CFB2753ED97B}"/>
              </a:ext>
            </a:extLst>
          </p:cNvPr>
          <p:cNvSpPr txBox="1"/>
          <p:nvPr/>
        </p:nvSpPr>
        <p:spPr>
          <a:xfrm>
            <a:off x="8379915" y="5639065"/>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
        <p:nvSpPr>
          <p:cNvPr id="31" name="TextBox 30">
            <a:extLst>
              <a:ext uri="{FF2B5EF4-FFF2-40B4-BE49-F238E27FC236}">
                <a16:creationId xmlns:a16="http://schemas.microsoft.com/office/drawing/2014/main" id="{4B1A75D8-35F8-9479-DB23-9B55FC28618A}"/>
              </a:ext>
            </a:extLst>
          </p:cNvPr>
          <p:cNvSpPr txBox="1"/>
          <p:nvPr/>
        </p:nvSpPr>
        <p:spPr>
          <a:xfrm>
            <a:off x="786415" y="901179"/>
            <a:ext cx="3555364" cy="369332"/>
          </a:xfrm>
          <a:prstGeom prst="rect">
            <a:avLst/>
          </a:prstGeom>
          <a:noFill/>
        </p:spPr>
        <p:txBody>
          <a:bodyPr wrap="square" rtlCol="0">
            <a:spAutoFit/>
          </a:bodyPr>
          <a:lstStyle/>
          <a:p>
            <a:r>
              <a:rPr lang="en-US" altLang="ko-KR" dirty="0"/>
              <a:t>Test System</a:t>
            </a:r>
            <a:endParaRPr lang="ko-KR" altLang="en-US" dirty="0"/>
          </a:p>
        </p:txBody>
      </p:sp>
      <p:sp>
        <p:nvSpPr>
          <p:cNvPr id="32" name="TextBox 31">
            <a:extLst>
              <a:ext uri="{FF2B5EF4-FFF2-40B4-BE49-F238E27FC236}">
                <a16:creationId xmlns:a16="http://schemas.microsoft.com/office/drawing/2014/main" id="{D7FB4B98-5C1D-A6E2-67AC-8F256D8869D7}"/>
              </a:ext>
            </a:extLst>
          </p:cNvPr>
          <p:cNvSpPr txBox="1"/>
          <p:nvPr/>
        </p:nvSpPr>
        <p:spPr>
          <a:xfrm>
            <a:off x="4762156" y="914374"/>
            <a:ext cx="3555364" cy="369332"/>
          </a:xfrm>
          <a:prstGeom prst="rect">
            <a:avLst/>
          </a:prstGeom>
          <a:noFill/>
        </p:spPr>
        <p:txBody>
          <a:bodyPr wrap="square" rtlCol="0">
            <a:spAutoFit/>
          </a:bodyPr>
          <a:lstStyle/>
          <a:p>
            <a:r>
              <a:rPr lang="en-US" altLang="ko-KR" dirty="0"/>
              <a:t>DL950 Modules used</a:t>
            </a:r>
            <a:endParaRPr lang="ko-KR" altLang="en-US" dirty="0"/>
          </a:p>
        </p:txBody>
      </p:sp>
      <p:sp>
        <p:nvSpPr>
          <p:cNvPr id="33" name="직사각형 32">
            <a:extLst>
              <a:ext uri="{FF2B5EF4-FFF2-40B4-BE49-F238E27FC236}">
                <a16:creationId xmlns:a16="http://schemas.microsoft.com/office/drawing/2014/main" id="{3A4036B4-636A-2CD1-8BCE-816A46EA80F4}"/>
              </a:ext>
            </a:extLst>
          </p:cNvPr>
          <p:cNvSpPr/>
          <p:nvPr/>
        </p:nvSpPr>
        <p:spPr>
          <a:xfrm>
            <a:off x="2659094" y="2463225"/>
            <a:ext cx="1327639" cy="844060"/>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dirty="0">
              <a:solidFill>
                <a:schemeClr val="tx1"/>
              </a:solidFill>
            </a:endParaRPr>
          </a:p>
        </p:txBody>
      </p:sp>
      <p:pic>
        <p:nvPicPr>
          <p:cNvPr id="5" name="그림 4">
            <a:extLst>
              <a:ext uri="{FF2B5EF4-FFF2-40B4-BE49-F238E27FC236}">
                <a16:creationId xmlns:a16="http://schemas.microsoft.com/office/drawing/2014/main" id="{BC26C2C2-F15F-60D1-60A6-CB8B80FB7261}"/>
              </a:ext>
            </a:extLst>
          </p:cNvPr>
          <p:cNvPicPr>
            <a:picLocks noChangeAspect="1"/>
          </p:cNvPicPr>
          <p:nvPr/>
        </p:nvPicPr>
        <p:blipFill>
          <a:blip r:embed="rId8"/>
          <a:stretch>
            <a:fillRect/>
          </a:stretch>
        </p:blipFill>
        <p:spPr>
          <a:xfrm>
            <a:off x="1420053" y="4505303"/>
            <a:ext cx="3254363" cy="1621502"/>
          </a:xfrm>
          <a:prstGeom prst="rect">
            <a:avLst/>
          </a:prstGeom>
        </p:spPr>
      </p:pic>
      <p:sp>
        <p:nvSpPr>
          <p:cNvPr id="14" name="TextBox 13">
            <a:extLst>
              <a:ext uri="{FF2B5EF4-FFF2-40B4-BE49-F238E27FC236}">
                <a16:creationId xmlns:a16="http://schemas.microsoft.com/office/drawing/2014/main" id="{39FF8BFE-61F4-F4F6-EE3C-05FDFAD13BBE}"/>
              </a:ext>
            </a:extLst>
          </p:cNvPr>
          <p:cNvSpPr txBox="1"/>
          <p:nvPr/>
        </p:nvSpPr>
        <p:spPr>
          <a:xfrm>
            <a:off x="1619550" y="5690566"/>
            <a:ext cx="289932" cy="369332"/>
          </a:xfrm>
          <a:prstGeom prst="rect">
            <a:avLst/>
          </a:prstGeom>
          <a:noFill/>
        </p:spPr>
        <p:txBody>
          <a:bodyPr wrap="square" rtlCol="0">
            <a:spAutoFit/>
          </a:bodyPr>
          <a:lstStyle/>
          <a:p>
            <a:r>
              <a:rPr lang="en-US" altLang="ko-KR" dirty="0">
                <a:highlight>
                  <a:srgbClr val="FFFF00"/>
                </a:highlight>
              </a:rPr>
              <a:t>1</a:t>
            </a:r>
            <a:endParaRPr lang="ko-KR" altLang="en-US" dirty="0">
              <a:highlight>
                <a:srgbClr val="FFFF00"/>
              </a:highlight>
            </a:endParaRPr>
          </a:p>
        </p:txBody>
      </p:sp>
      <p:sp>
        <p:nvSpPr>
          <p:cNvPr id="15" name="TextBox 14">
            <a:extLst>
              <a:ext uri="{FF2B5EF4-FFF2-40B4-BE49-F238E27FC236}">
                <a16:creationId xmlns:a16="http://schemas.microsoft.com/office/drawing/2014/main" id="{0290B4FF-D523-DC99-D35B-D2D60700B4DF}"/>
              </a:ext>
            </a:extLst>
          </p:cNvPr>
          <p:cNvSpPr txBox="1"/>
          <p:nvPr/>
        </p:nvSpPr>
        <p:spPr>
          <a:xfrm>
            <a:off x="2857051" y="5690566"/>
            <a:ext cx="289932" cy="369332"/>
          </a:xfrm>
          <a:prstGeom prst="rect">
            <a:avLst/>
          </a:prstGeom>
          <a:noFill/>
        </p:spPr>
        <p:txBody>
          <a:bodyPr wrap="square" rtlCol="0">
            <a:spAutoFit/>
          </a:bodyPr>
          <a:lstStyle/>
          <a:p>
            <a:r>
              <a:rPr lang="en-US" altLang="ko-KR" dirty="0">
                <a:highlight>
                  <a:srgbClr val="FFFF00"/>
                </a:highlight>
              </a:rPr>
              <a:t>2</a:t>
            </a:r>
            <a:endParaRPr lang="ko-KR" altLang="en-US" dirty="0">
              <a:highlight>
                <a:srgbClr val="FFFF00"/>
              </a:highlight>
            </a:endParaRPr>
          </a:p>
        </p:txBody>
      </p:sp>
      <p:sp>
        <p:nvSpPr>
          <p:cNvPr id="16" name="TextBox 15">
            <a:extLst>
              <a:ext uri="{FF2B5EF4-FFF2-40B4-BE49-F238E27FC236}">
                <a16:creationId xmlns:a16="http://schemas.microsoft.com/office/drawing/2014/main" id="{487AD6B1-B193-1BB2-A23F-AD2F606F7A7F}"/>
              </a:ext>
            </a:extLst>
          </p:cNvPr>
          <p:cNvSpPr txBox="1"/>
          <p:nvPr/>
        </p:nvSpPr>
        <p:spPr>
          <a:xfrm>
            <a:off x="4094552" y="5694010"/>
            <a:ext cx="289932" cy="369332"/>
          </a:xfrm>
          <a:prstGeom prst="rect">
            <a:avLst/>
          </a:prstGeom>
          <a:noFill/>
        </p:spPr>
        <p:txBody>
          <a:bodyPr wrap="square" rtlCol="0">
            <a:spAutoFit/>
          </a:bodyPr>
          <a:lstStyle/>
          <a:p>
            <a:r>
              <a:rPr lang="en-US" altLang="ko-KR" dirty="0">
                <a:highlight>
                  <a:srgbClr val="FFFF00"/>
                </a:highlight>
              </a:rPr>
              <a:t>3</a:t>
            </a:r>
            <a:endParaRPr lang="ko-KR" altLang="en-US" dirty="0">
              <a:highlight>
                <a:srgbClr val="FFFF00"/>
              </a:highlight>
            </a:endParaRPr>
          </a:p>
        </p:txBody>
      </p:sp>
      <p:sp>
        <p:nvSpPr>
          <p:cNvPr id="17" name="TextBox 16">
            <a:extLst>
              <a:ext uri="{FF2B5EF4-FFF2-40B4-BE49-F238E27FC236}">
                <a16:creationId xmlns:a16="http://schemas.microsoft.com/office/drawing/2014/main" id="{26BB35BA-5C40-67DA-99C5-E42920585BE5}"/>
              </a:ext>
            </a:extLst>
          </p:cNvPr>
          <p:cNvSpPr txBox="1"/>
          <p:nvPr/>
        </p:nvSpPr>
        <p:spPr>
          <a:xfrm>
            <a:off x="1909482" y="4758162"/>
            <a:ext cx="289932" cy="369332"/>
          </a:xfrm>
          <a:prstGeom prst="rect">
            <a:avLst/>
          </a:prstGeom>
          <a:noFill/>
        </p:spPr>
        <p:txBody>
          <a:bodyPr wrap="square" rtlCol="0">
            <a:spAutoFit/>
          </a:bodyPr>
          <a:lstStyle/>
          <a:p>
            <a:r>
              <a:rPr lang="en-US" altLang="ko-KR" dirty="0">
                <a:highlight>
                  <a:srgbClr val="FFFF00"/>
                </a:highlight>
              </a:rPr>
              <a:t>4</a:t>
            </a:r>
            <a:endParaRPr lang="ko-KR" altLang="en-US" dirty="0">
              <a:highlight>
                <a:srgbClr val="FFFF00"/>
              </a:highlight>
            </a:endParaRPr>
          </a:p>
        </p:txBody>
      </p:sp>
      <p:sp>
        <p:nvSpPr>
          <p:cNvPr id="18" name="TextBox 17">
            <a:extLst>
              <a:ext uri="{FF2B5EF4-FFF2-40B4-BE49-F238E27FC236}">
                <a16:creationId xmlns:a16="http://schemas.microsoft.com/office/drawing/2014/main" id="{C00AD596-BDC0-704F-1BDC-52C5B3C938FA}"/>
              </a:ext>
            </a:extLst>
          </p:cNvPr>
          <p:cNvSpPr txBox="1"/>
          <p:nvPr/>
        </p:nvSpPr>
        <p:spPr>
          <a:xfrm>
            <a:off x="2881976" y="4773084"/>
            <a:ext cx="289932" cy="369332"/>
          </a:xfrm>
          <a:prstGeom prst="rect">
            <a:avLst/>
          </a:prstGeom>
          <a:noFill/>
        </p:spPr>
        <p:txBody>
          <a:bodyPr wrap="square" rtlCol="0">
            <a:spAutoFit/>
          </a:bodyPr>
          <a:lstStyle/>
          <a:p>
            <a:r>
              <a:rPr lang="en-US" altLang="ko-KR" dirty="0">
                <a:highlight>
                  <a:srgbClr val="FFFF00"/>
                </a:highlight>
              </a:rPr>
              <a:t>5</a:t>
            </a:r>
            <a:endParaRPr lang="ko-KR" altLang="en-US" dirty="0">
              <a:highlight>
                <a:srgbClr val="FFFF00"/>
              </a:highlight>
            </a:endParaRPr>
          </a:p>
        </p:txBody>
      </p:sp>
      <p:sp>
        <p:nvSpPr>
          <p:cNvPr id="19" name="TextBox 18">
            <a:extLst>
              <a:ext uri="{FF2B5EF4-FFF2-40B4-BE49-F238E27FC236}">
                <a16:creationId xmlns:a16="http://schemas.microsoft.com/office/drawing/2014/main" id="{881C5849-0DC1-E6B6-2EAC-540A08D89C1B}"/>
              </a:ext>
            </a:extLst>
          </p:cNvPr>
          <p:cNvSpPr txBox="1"/>
          <p:nvPr/>
        </p:nvSpPr>
        <p:spPr>
          <a:xfrm>
            <a:off x="3805430" y="4773084"/>
            <a:ext cx="289932" cy="369332"/>
          </a:xfrm>
          <a:prstGeom prst="rect">
            <a:avLst/>
          </a:prstGeom>
          <a:noFill/>
        </p:spPr>
        <p:txBody>
          <a:bodyPr wrap="square" rtlCol="0">
            <a:spAutoFit/>
          </a:bodyPr>
          <a:lstStyle/>
          <a:p>
            <a:r>
              <a:rPr lang="en-US" altLang="ko-KR" dirty="0">
                <a:highlight>
                  <a:srgbClr val="FFFF00"/>
                </a:highlight>
              </a:rPr>
              <a:t>6</a:t>
            </a:r>
            <a:endParaRPr lang="ko-KR" altLang="en-US" dirty="0">
              <a:highlight>
                <a:srgbClr val="FFFF00"/>
              </a:highlight>
            </a:endParaRPr>
          </a:p>
        </p:txBody>
      </p:sp>
      <p:sp>
        <p:nvSpPr>
          <p:cNvPr id="20" name="TextBox 19">
            <a:extLst>
              <a:ext uri="{FF2B5EF4-FFF2-40B4-BE49-F238E27FC236}">
                <a16:creationId xmlns:a16="http://schemas.microsoft.com/office/drawing/2014/main" id="{218830DD-23AB-5664-DC77-EC42226DF4AB}"/>
              </a:ext>
            </a:extLst>
          </p:cNvPr>
          <p:cNvSpPr txBox="1"/>
          <p:nvPr/>
        </p:nvSpPr>
        <p:spPr>
          <a:xfrm>
            <a:off x="295078" y="4490237"/>
            <a:ext cx="1218739" cy="1200329"/>
          </a:xfrm>
          <a:prstGeom prst="rect">
            <a:avLst/>
          </a:prstGeom>
          <a:noFill/>
        </p:spPr>
        <p:txBody>
          <a:bodyPr wrap="square" rtlCol="0">
            <a:spAutoFit/>
          </a:bodyPr>
          <a:lstStyle/>
          <a:p>
            <a:r>
              <a:rPr lang="en-US" altLang="ko-KR" dirty="0"/>
              <a:t>DUT </a:t>
            </a:r>
          </a:p>
          <a:p>
            <a:r>
              <a:rPr lang="en-US" altLang="ko-KR" dirty="0"/>
              <a:t>6EA</a:t>
            </a:r>
          </a:p>
          <a:p>
            <a:endParaRPr lang="en-US" altLang="ko-KR" dirty="0"/>
          </a:p>
          <a:p>
            <a:r>
              <a:rPr lang="en-US" altLang="ko-KR" dirty="0"/>
              <a:t>Switching</a:t>
            </a:r>
            <a:endParaRPr lang="ko-KR" altLang="en-US" dirty="0"/>
          </a:p>
        </p:txBody>
      </p:sp>
      <p:sp>
        <p:nvSpPr>
          <p:cNvPr id="21" name="화살표: 오른쪽 20">
            <a:extLst>
              <a:ext uri="{FF2B5EF4-FFF2-40B4-BE49-F238E27FC236}">
                <a16:creationId xmlns:a16="http://schemas.microsoft.com/office/drawing/2014/main" id="{024E5CC2-7331-2459-070B-2D50FAF4871C}"/>
              </a:ext>
            </a:extLst>
          </p:cNvPr>
          <p:cNvSpPr/>
          <p:nvPr/>
        </p:nvSpPr>
        <p:spPr>
          <a:xfrm>
            <a:off x="2067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2" name="화살표: 오른쪽 21">
            <a:extLst>
              <a:ext uri="{FF2B5EF4-FFF2-40B4-BE49-F238E27FC236}">
                <a16:creationId xmlns:a16="http://schemas.microsoft.com/office/drawing/2014/main" id="{FB9EBEF4-F707-7881-ED00-10FCA2C18FD0}"/>
              </a:ext>
            </a:extLst>
          </p:cNvPr>
          <p:cNvSpPr/>
          <p:nvPr/>
        </p:nvSpPr>
        <p:spPr>
          <a:xfrm>
            <a:off x="3381371" y="5841010"/>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3" name="화살표: 오른쪽 22">
            <a:extLst>
              <a:ext uri="{FF2B5EF4-FFF2-40B4-BE49-F238E27FC236}">
                <a16:creationId xmlns:a16="http://schemas.microsoft.com/office/drawing/2014/main" id="{0F58BE26-FD67-CA42-A459-7753BB367325}"/>
              </a:ext>
            </a:extLst>
          </p:cNvPr>
          <p:cNvSpPr/>
          <p:nvPr/>
        </p:nvSpPr>
        <p:spPr>
          <a:xfrm>
            <a:off x="2189049" y="4938692"/>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4" name="화살표: 오른쪽 23">
            <a:extLst>
              <a:ext uri="{FF2B5EF4-FFF2-40B4-BE49-F238E27FC236}">
                <a16:creationId xmlns:a16="http://schemas.microsoft.com/office/drawing/2014/main" id="{F706D220-E256-39F3-1AB7-4C6DE57AB64D}"/>
              </a:ext>
            </a:extLst>
          </p:cNvPr>
          <p:cNvSpPr/>
          <p:nvPr/>
        </p:nvSpPr>
        <p:spPr>
          <a:xfrm>
            <a:off x="3254859" y="4928839"/>
            <a:ext cx="620444" cy="139775"/>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25" name="화살표: 오른쪽 24">
            <a:extLst>
              <a:ext uri="{FF2B5EF4-FFF2-40B4-BE49-F238E27FC236}">
                <a16:creationId xmlns:a16="http://schemas.microsoft.com/office/drawing/2014/main" id="{42F09C64-0FE2-D8B8-D308-6998C070CFBB}"/>
              </a:ext>
            </a:extLst>
          </p:cNvPr>
          <p:cNvSpPr/>
          <p:nvPr/>
        </p:nvSpPr>
        <p:spPr>
          <a:xfrm rot="11841904">
            <a:off x="2191695" y="5391434"/>
            <a:ext cx="1730753" cy="132372"/>
          </a:xfrm>
          <a:prstGeom prst="rightArrow">
            <a:avLst/>
          </a:prstGeom>
          <a:solidFill>
            <a:schemeClr val="accent2">
              <a:lumMod val="20000"/>
              <a:lumOff val="8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6" name="TextBox 35">
            <a:extLst>
              <a:ext uri="{FF2B5EF4-FFF2-40B4-BE49-F238E27FC236}">
                <a16:creationId xmlns:a16="http://schemas.microsoft.com/office/drawing/2014/main" id="{60361FC7-35E1-C482-1469-13229C0FF5D4}"/>
              </a:ext>
            </a:extLst>
          </p:cNvPr>
          <p:cNvSpPr txBox="1"/>
          <p:nvPr/>
        </p:nvSpPr>
        <p:spPr>
          <a:xfrm>
            <a:off x="10106401" y="4161078"/>
            <a:ext cx="1642782" cy="430887"/>
          </a:xfrm>
          <a:prstGeom prst="rect">
            <a:avLst/>
          </a:prstGeom>
          <a:noFill/>
        </p:spPr>
        <p:txBody>
          <a:bodyPr wrap="square">
            <a:spAutoFit/>
          </a:bodyPr>
          <a:lstStyle/>
          <a:p>
            <a:pPr algn="l"/>
            <a:r>
              <a:rPr lang="en-US" altLang="ko-KR" sz="1100" i="0" dirty="0">
                <a:effectLst/>
                <a:latin typeface="Helvetica Neue"/>
              </a:rPr>
              <a:t>701930 Current Probe, 150</a:t>
            </a:r>
            <a:r>
              <a:rPr lang="en-US" altLang="ko-KR" sz="1100" dirty="0">
                <a:latin typeface="Helvetica Neue"/>
              </a:rPr>
              <a:t>Arms,DC</a:t>
            </a:r>
            <a:r>
              <a:rPr lang="ko-KR" altLang="en-US" sz="1100" dirty="0">
                <a:latin typeface="Helvetica Neue"/>
              </a:rPr>
              <a:t> </a:t>
            </a:r>
            <a:r>
              <a:rPr lang="en-US" altLang="ko-KR" sz="1100" dirty="0">
                <a:latin typeface="Helvetica Neue"/>
              </a:rPr>
              <a:t>to</a:t>
            </a:r>
            <a:r>
              <a:rPr lang="ko-KR" altLang="en-US" sz="1100" dirty="0">
                <a:latin typeface="Helvetica Neue"/>
              </a:rPr>
              <a:t> </a:t>
            </a:r>
            <a:r>
              <a:rPr lang="en-US" altLang="ko-KR" sz="1100" dirty="0">
                <a:latin typeface="Helvetica Neue"/>
              </a:rPr>
              <a:t>10MHz</a:t>
            </a:r>
            <a:endParaRPr lang="en-US" altLang="ko-KR" sz="1100" i="0" dirty="0">
              <a:effectLst/>
              <a:latin typeface="Helvetica Neue"/>
            </a:endParaRPr>
          </a:p>
        </p:txBody>
      </p:sp>
      <p:pic>
        <p:nvPicPr>
          <p:cNvPr id="38" name="그림 37">
            <a:extLst>
              <a:ext uri="{FF2B5EF4-FFF2-40B4-BE49-F238E27FC236}">
                <a16:creationId xmlns:a16="http://schemas.microsoft.com/office/drawing/2014/main" id="{7F56AEC4-BCBB-9B10-B04A-1B8B6E860CEB}"/>
              </a:ext>
            </a:extLst>
          </p:cNvPr>
          <p:cNvPicPr>
            <a:picLocks noChangeAspect="1"/>
          </p:cNvPicPr>
          <p:nvPr/>
        </p:nvPicPr>
        <p:blipFill>
          <a:blip r:embed="rId9"/>
          <a:stretch>
            <a:fillRect/>
          </a:stretch>
        </p:blipFill>
        <p:spPr>
          <a:xfrm>
            <a:off x="10064024" y="4720206"/>
            <a:ext cx="1557973" cy="696815"/>
          </a:xfrm>
          <a:prstGeom prst="rect">
            <a:avLst/>
          </a:prstGeom>
        </p:spPr>
      </p:pic>
      <p:sp>
        <p:nvSpPr>
          <p:cNvPr id="39" name="TextBox 38">
            <a:extLst>
              <a:ext uri="{FF2B5EF4-FFF2-40B4-BE49-F238E27FC236}">
                <a16:creationId xmlns:a16="http://schemas.microsoft.com/office/drawing/2014/main" id="{C75FEEBD-91A5-91FE-CD9F-416D21FF9F36}"/>
              </a:ext>
            </a:extLst>
          </p:cNvPr>
          <p:cNvSpPr txBox="1"/>
          <p:nvPr/>
        </p:nvSpPr>
        <p:spPr>
          <a:xfrm>
            <a:off x="10510942" y="5622209"/>
            <a:ext cx="557011" cy="369332"/>
          </a:xfrm>
          <a:prstGeom prst="rect">
            <a:avLst/>
          </a:prstGeom>
          <a:noFill/>
        </p:spPr>
        <p:txBody>
          <a:bodyPr wrap="square">
            <a:spAutoFit/>
          </a:bodyPr>
          <a:lstStyle/>
          <a:p>
            <a:pPr algn="l"/>
            <a:r>
              <a:rPr lang="en-US" altLang="ko-KR" i="0" dirty="0">
                <a:effectLst/>
                <a:latin typeface="Helvetica Neue"/>
              </a:rPr>
              <a:t>X 1</a:t>
            </a:r>
            <a:endParaRPr lang="da-DK" altLang="ko-KR" i="0" dirty="0">
              <a:effectLst/>
              <a:latin typeface="Helvetica Neue"/>
            </a:endParaRPr>
          </a:p>
        </p:txBody>
      </p:sp>
      <p:sp>
        <p:nvSpPr>
          <p:cNvPr id="4" name="직사각형 3">
            <a:extLst>
              <a:ext uri="{FF2B5EF4-FFF2-40B4-BE49-F238E27FC236}">
                <a16:creationId xmlns:a16="http://schemas.microsoft.com/office/drawing/2014/main" id="{76778154-D2E0-695E-E18E-6BDFA9F13C8C}"/>
              </a:ext>
            </a:extLst>
          </p:cNvPr>
          <p:cNvSpPr/>
          <p:nvPr/>
        </p:nvSpPr>
        <p:spPr>
          <a:xfrm>
            <a:off x="10064024" y="4156882"/>
            <a:ext cx="1788976" cy="1969923"/>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4" name="TextBox 33">
            <a:extLst>
              <a:ext uri="{FF2B5EF4-FFF2-40B4-BE49-F238E27FC236}">
                <a16:creationId xmlns:a16="http://schemas.microsoft.com/office/drawing/2014/main" id="{25BA7B2D-CDC9-B1B1-0928-B28E179E29C1}"/>
              </a:ext>
            </a:extLst>
          </p:cNvPr>
          <p:cNvSpPr txBox="1"/>
          <p:nvPr/>
        </p:nvSpPr>
        <p:spPr>
          <a:xfrm>
            <a:off x="9997054" y="3849042"/>
            <a:ext cx="1362261" cy="307777"/>
          </a:xfrm>
          <a:prstGeom prst="rect">
            <a:avLst/>
          </a:prstGeom>
          <a:noFill/>
        </p:spPr>
        <p:txBody>
          <a:bodyPr wrap="square">
            <a:spAutoFit/>
          </a:bodyPr>
          <a:lstStyle/>
          <a:p>
            <a:pPr algn="l"/>
            <a:r>
              <a:rPr lang="en-US" altLang="ko-KR" sz="1400" dirty="0">
                <a:solidFill>
                  <a:srgbClr val="FF0000"/>
                </a:solidFill>
                <a:latin typeface="Helvetica Neue"/>
              </a:rPr>
              <a:t>For</a:t>
            </a:r>
            <a:r>
              <a:rPr lang="ko-KR" altLang="en-US" sz="1400" dirty="0">
                <a:solidFill>
                  <a:srgbClr val="FF0000"/>
                </a:solidFill>
                <a:latin typeface="Helvetica Neue"/>
              </a:rPr>
              <a:t> </a:t>
            </a:r>
            <a:r>
              <a:rPr lang="en-US" altLang="ko-KR" sz="1400" dirty="0">
                <a:solidFill>
                  <a:srgbClr val="FF0000"/>
                </a:solidFill>
                <a:latin typeface="Helvetica Neue"/>
              </a:rPr>
              <a:t>80A</a:t>
            </a:r>
            <a:r>
              <a:rPr lang="ko-KR" altLang="en-US" sz="1400" dirty="0">
                <a:solidFill>
                  <a:srgbClr val="FF0000"/>
                </a:solidFill>
                <a:latin typeface="Helvetica Neue"/>
              </a:rPr>
              <a:t> </a:t>
            </a:r>
            <a:r>
              <a:rPr lang="en-US" altLang="ko-KR" sz="1400" dirty="0">
                <a:solidFill>
                  <a:srgbClr val="FF0000"/>
                </a:solidFill>
                <a:latin typeface="Helvetica Neue"/>
              </a:rPr>
              <a:t>Test</a:t>
            </a:r>
            <a:endParaRPr lang="da-DK" altLang="ko-KR" sz="1400" i="0" dirty="0">
              <a:solidFill>
                <a:srgbClr val="FF0000"/>
              </a:solidFill>
              <a:effectLst/>
              <a:latin typeface="Helvetica Neue"/>
            </a:endParaRPr>
          </a:p>
        </p:txBody>
      </p:sp>
    </p:spTree>
    <p:extLst>
      <p:ext uri="{BB962C8B-B14F-4D97-AF65-F5344CB8AC3E}">
        <p14:creationId xmlns:p14="http://schemas.microsoft.com/office/powerpoint/2010/main" val="4090125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22</a:t>
            </a:fld>
            <a:endParaRPr kumimoji="1" lang="ja-JP" altLang="en-US"/>
          </a:p>
        </p:txBody>
      </p:sp>
      <p:pic>
        <p:nvPicPr>
          <p:cNvPr id="5" name="내용 개체 틀 9" descr="기계, 실내, 전자제품, 컴퓨터이(가) 표시된 사진&#10;&#10;자동 생성된 설명">
            <a:extLst>
              <a:ext uri="{FF2B5EF4-FFF2-40B4-BE49-F238E27FC236}">
                <a16:creationId xmlns:a16="http://schemas.microsoft.com/office/drawing/2014/main" id="{133ADFDF-503E-88D5-4DB3-AEB458441D87}"/>
              </a:ext>
            </a:extLst>
          </p:cNvPr>
          <p:cNvPicPr>
            <a:picLocks noChangeAspect="1"/>
          </p:cNvPicPr>
          <p:nvPr/>
        </p:nvPicPr>
        <p:blipFill>
          <a:blip r:embed="rId3"/>
          <a:stretch>
            <a:fillRect/>
          </a:stretch>
        </p:blipFill>
        <p:spPr>
          <a:xfrm>
            <a:off x="2095356" y="1186980"/>
            <a:ext cx="8710174" cy="4903827"/>
          </a:xfrm>
          <a:prstGeom prst="rect">
            <a:avLst/>
          </a:prstGeom>
        </p:spPr>
      </p:pic>
      <p:sp>
        <p:nvSpPr>
          <p:cNvPr id="9" name="TextBox 8">
            <a:extLst>
              <a:ext uri="{FF2B5EF4-FFF2-40B4-BE49-F238E27FC236}">
                <a16:creationId xmlns:a16="http://schemas.microsoft.com/office/drawing/2014/main" id="{296A2D5B-D3A1-559E-DA0A-9ACE2355ED7B}"/>
              </a:ext>
            </a:extLst>
          </p:cNvPr>
          <p:cNvSpPr txBox="1"/>
          <p:nvPr/>
        </p:nvSpPr>
        <p:spPr>
          <a:xfrm>
            <a:off x="378069" y="879203"/>
            <a:ext cx="4756639" cy="307777"/>
          </a:xfrm>
          <a:prstGeom prst="rect">
            <a:avLst/>
          </a:prstGeom>
          <a:noFill/>
        </p:spPr>
        <p:txBody>
          <a:bodyPr wrap="square" rtlCol="0">
            <a:spAutoFit/>
          </a:bodyPr>
          <a:lstStyle/>
          <a:p>
            <a:r>
              <a:rPr lang="en-US" altLang="ko-KR" sz="1400" dirty="0"/>
              <a:t>System solutions for installed customer sites</a:t>
            </a:r>
            <a:endParaRPr lang="ko-KR" altLang="en-US" sz="1400" dirty="0"/>
          </a:p>
        </p:txBody>
      </p:sp>
      <p:sp>
        <p:nvSpPr>
          <p:cNvPr id="12" name="텍스트 개체 틀 3">
            <a:extLst>
              <a:ext uri="{FF2B5EF4-FFF2-40B4-BE49-F238E27FC236}">
                <a16:creationId xmlns:a16="http://schemas.microsoft.com/office/drawing/2014/main" id="{E14ABFFD-AE43-418B-B380-F9856B9192C7}"/>
              </a:ext>
            </a:extLst>
          </p:cNvPr>
          <p:cNvSpPr>
            <a:spLocks noGrp="1"/>
          </p:cNvSpPr>
          <p:nvPr>
            <p:ph type="body" sz="quarter" idx="11"/>
          </p:nvPr>
        </p:nvSpPr>
        <p:spPr>
          <a:xfrm>
            <a:off x="9352644" y="827981"/>
            <a:ext cx="1487999" cy="410220"/>
          </a:xfrm>
        </p:spPr>
        <p:txBody>
          <a:bodyPr/>
          <a:lstStyle/>
          <a:p>
            <a:pPr marL="0" indent="0">
              <a:buNone/>
            </a:pPr>
            <a:r>
              <a:rPr lang="en-US" altLang="ko-KR" sz="1600" dirty="0">
                <a:hlinkClick r:id="rId4" action="ppaction://hlinkfile"/>
              </a:rPr>
              <a:t>DL950 Movie </a:t>
            </a:r>
            <a:endParaRPr lang="ko-KR" altLang="en-US" sz="1600" dirty="0"/>
          </a:p>
        </p:txBody>
      </p:sp>
    </p:spTree>
    <p:extLst>
      <p:ext uri="{BB962C8B-B14F-4D97-AF65-F5344CB8AC3E}">
        <p14:creationId xmlns:p14="http://schemas.microsoft.com/office/powerpoint/2010/main" val="28867338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Expectations for DL950 Application</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23</a:t>
            </a:fld>
            <a:endParaRPr kumimoji="1" lang="ja-JP" altLang="en-US"/>
          </a:p>
        </p:txBody>
      </p:sp>
      <p:sp>
        <p:nvSpPr>
          <p:cNvPr id="5" name="TextBox 4">
            <a:extLst>
              <a:ext uri="{FF2B5EF4-FFF2-40B4-BE49-F238E27FC236}">
                <a16:creationId xmlns:a16="http://schemas.microsoft.com/office/drawing/2014/main" id="{748A766C-83A9-3053-D624-BF03779EB320}"/>
              </a:ext>
            </a:extLst>
          </p:cNvPr>
          <p:cNvSpPr txBox="1"/>
          <p:nvPr/>
        </p:nvSpPr>
        <p:spPr>
          <a:xfrm>
            <a:off x="680894" y="1334604"/>
            <a:ext cx="11052302" cy="923330"/>
          </a:xfrm>
          <a:prstGeom prst="rect">
            <a:avLst/>
          </a:prstGeom>
          <a:noFill/>
        </p:spPr>
        <p:txBody>
          <a:bodyPr wrap="square" rtlCol="0">
            <a:spAutoFit/>
          </a:bodyPr>
          <a:lstStyle/>
          <a:p>
            <a:endParaRPr lang="en-US" altLang="ko-KR" dirty="0"/>
          </a:p>
          <a:p>
            <a:r>
              <a:rPr lang="en-US" altLang="ko-KR" dirty="0"/>
              <a:t>It is expected to be a device that can replace NI DAQ products based on noise processing and isolation.</a:t>
            </a:r>
          </a:p>
          <a:p>
            <a:endParaRPr lang="en-US" altLang="ko-KR" dirty="0"/>
          </a:p>
        </p:txBody>
      </p:sp>
      <p:pic>
        <p:nvPicPr>
          <p:cNvPr id="6" name="Picture 4" descr="HorizontalLine">
            <a:extLst>
              <a:ext uri="{FF2B5EF4-FFF2-40B4-BE49-F238E27FC236}">
                <a16:creationId xmlns:a16="http://schemas.microsoft.com/office/drawing/2014/main" id="{04F4ED10-13E4-16D8-E0C1-F88D4D7CDC77}"/>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A850DDCE-CC27-2C06-72AB-63211BB54352}"/>
              </a:ext>
            </a:extLst>
          </p:cNvPr>
          <p:cNvSpPr txBox="1"/>
          <p:nvPr/>
        </p:nvSpPr>
        <p:spPr>
          <a:xfrm>
            <a:off x="284567" y="899428"/>
            <a:ext cx="6610009" cy="369332"/>
          </a:xfrm>
          <a:prstGeom prst="rect">
            <a:avLst/>
          </a:prstGeom>
          <a:noFill/>
        </p:spPr>
        <p:txBody>
          <a:bodyPr wrap="square" rtlCol="0">
            <a:spAutoFit/>
          </a:bodyPr>
          <a:lstStyle/>
          <a:p>
            <a:r>
              <a:rPr lang="en-US" altLang="ko-KR" b="1" dirty="0"/>
              <a:t>T&amp;M System</a:t>
            </a:r>
          </a:p>
        </p:txBody>
      </p:sp>
      <p:sp>
        <p:nvSpPr>
          <p:cNvPr id="8" name="직사각형 7">
            <a:extLst>
              <a:ext uri="{FF2B5EF4-FFF2-40B4-BE49-F238E27FC236}">
                <a16:creationId xmlns:a16="http://schemas.microsoft.com/office/drawing/2014/main" id="{03DAB028-1DF3-E58A-AF20-0A494007BE24}"/>
              </a:ext>
            </a:extLst>
          </p:cNvPr>
          <p:cNvSpPr/>
          <p:nvPr/>
        </p:nvSpPr>
        <p:spPr>
          <a:xfrm>
            <a:off x="639992" y="1654281"/>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pic>
        <p:nvPicPr>
          <p:cNvPr id="9" name="그림 8">
            <a:extLst>
              <a:ext uri="{FF2B5EF4-FFF2-40B4-BE49-F238E27FC236}">
                <a16:creationId xmlns:a16="http://schemas.microsoft.com/office/drawing/2014/main" id="{863335BE-1B97-62B1-0AF2-C9CA08BDF305}"/>
              </a:ext>
            </a:extLst>
          </p:cNvPr>
          <p:cNvPicPr>
            <a:picLocks noChangeAspect="1"/>
          </p:cNvPicPr>
          <p:nvPr/>
        </p:nvPicPr>
        <p:blipFill>
          <a:blip r:embed="rId4"/>
          <a:stretch>
            <a:fillRect/>
          </a:stretch>
        </p:blipFill>
        <p:spPr>
          <a:xfrm>
            <a:off x="639992" y="2595586"/>
            <a:ext cx="2139526" cy="1163336"/>
          </a:xfrm>
          <a:prstGeom prst="rect">
            <a:avLst/>
          </a:prstGeom>
        </p:spPr>
      </p:pic>
      <p:pic>
        <p:nvPicPr>
          <p:cNvPr id="13" name="그림 12">
            <a:extLst>
              <a:ext uri="{FF2B5EF4-FFF2-40B4-BE49-F238E27FC236}">
                <a16:creationId xmlns:a16="http://schemas.microsoft.com/office/drawing/2014/main" id="{95640BC1-C550-CD4F-3C56-3E572CA3A030}"/>
              </a:ext>
            </a:extLst>
          </p:cNvPr>
          <p:cNvPicPr>
            <a:picLocks noChangeAspect="1"/>
          </p:cNvPicPr>
          <p:nvPr/>
        </p:nvPicPr>
        <p:blipFill>
          <a:blip r:embed="rId5"/>
          <a:stretch>
            <a:fillRect/>
          </a:stretch>
        </p:blipFill>
        <p:spPr>
          <a:xfrm>
            <a:off x="710996" y="4472922"/>
            <a:ext cx="2126816" cy="923330"/>
          </a:xfrm>
          <a:prstGeom prst="rect">
            <a:avLst/>
          </a:prstGeom>
        </p:spPr>
      </p:pic>
      <p:pic>
        <p:nvPicPr>
          <p:cNvPr id="15" name="그림 14">
            <a:extLst>
              <a:ext uri="{FF2B5EF4-FFF2-40B4-BE49-F238E27FC236}">
                <a16:creationId xmlns:a16="http://schemas.microsoft.com/office/drawing/2014/main" id="{11C09E76-DA9A-1277-012B-3243F7097ED5}"/>
              </a:ext>
            </a:extLst>
          </p:cNvPr>
          <p:cNvPicPr>
            <a:picLocks noChangeAspect="1"/>
          </p:cNvPicPr>
          <p:nvPr/>
        </p:nvPicPr>
        <p:blipFill>
          <a:blip r:embed="rId6"/>
          <a:stretch>
            <a:fillRect/>
          </a:stretch>
        </p:blipFill>
        <p:spPr>
          <a:xfrm>
            <a:off x="6693937" y="2323777"/>
            <a:ext cx="4586871" cy="3528802"/>
          </a:xfrm>
          <a:prstGeom prst="rect">
            <a:avLst/>
          </a:prstGeom>
        </p:spPr>
      </p:pic>
      <p:pic>
        <p:nvPicPr>
          <p:cNvPr id="17" name="그림 16">
            <a:extLst>
              <a:ext uri="{FF2B5EF4-FFF2-40B4-BE49-F238E27FC236}">
                <a16:creationId xmlns:a16="http://schemas.microsoft.com/office/drawing/2014/main" id="{81F07DB7-605D-E25F-0C36-A0D579893F00}"/>
              </a:ext>
            </a:extLst>
          </p:cNvPr>
          <p:cNvPicPr>
            <a:picLocks noChangeAspect="1"/>
          </p:cNvPicPr>
          <p:nvPr/>
        </p:nvPicPr>
        <p:blipFill>
          <a:blip r:embed="rId7"/>
          <a:stretch>
            <a:fillRect/>
          </a:stretch>
        </p:blipFill>
        <p:spPr>
          <a:xfrm>
            <a:off x="5105974" y="2323777"/>
            <a:ext cx="3813908" cy="2861909"/>
          </a:xfrm>
          <a:prstGeom prst="rect">
            <a:avLst/>
          </a:prstGeom>
        </p:spPr>
      </p:pic>
      <p:sp>
        <p:nvSpPr>
          <p:cNvPr id="18" name="화살표: 오른쪽 17">
            <a:extLst>
              <a:ext uri="{FF2B5EF4-FFF2-40B4-BE49-F238E27FC236}">
                <a16:creationId xmlns:a16="http://schemas.microsoft.com/office/drawing/2014/main" id="{C2DB8FE7-D497-FCC9-5DAF-351EA346BA95}"/>
              </a:ext>
            </a:extLst>
          </p:cNvPr>
          <p:cNvSpPr/>
          <p:nvPr/>
        </p:nvSpPr>
        <p:spPr>
          <a:xfrm>
            <a:off x="3039170" y="3324295"/>
            <a:ext cx="1809550" cy="1005060"/>
          </a:xfrm>
          <a:prstGeom prst="righ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9" name="TextBox 18">
            <a:extLst>
              <a:ext uri="{FF2B5EF4-FFF2-40B4-BE49-F238E27FC236}">
                <a16:creationId xmlns:a16="http://schemas.microsoft.com/office/drawing/2014/main" id="{358537A8-5526-F53D-8E18-BA654BB151B0}"/>
              </a:ext>
            </a:extLst>
          </p:cNvPr>
          <p:cNvSpPr txBox="1"/>
          <p:nvPr/>
        </p:nvSpPr>
        <p:spPr>
          <a:xfrm>
            <a:off x="3049588" y="2662926"/>
            <a:ext cx="1998092" cy="646331"/>
          </a:xfrm>
          <a:prstGeom prst="rect">
            <a:avLst/>
          </a:prstGeom>
          <a:noFill/>
        </p:spPr>
        <p:txBody>
          <a:bodyPr wrap="square" rtlCol="0">
            <a:spAutoFit/>
          </a:bodyPr>
          <a:lstStyle/>
          <a:p>
            <a:r>
              <a:rPr lang="en-US" altLang="ko-KR" dirty="0"/>
              <a:t>Replacement for Test Solution</a:t>
            </a:r>
            <a:endParaRPr lang="ko-KR" altLang="en-US" dirty="0"/>
          </a:p>
        </p:txBody>
      </p:sp>
      <p:sp>
        <p:nvSpPr>
          <p:cNvPr id="20" name="TextBox 19">
            <a:extLst>
              <a:ext uri="{FF2B5EF4-FFF2-40B4-BE49-F238E27FC236}">
                <a16:creationId xmlns:a16="http://schemas.microsoft.com/office/drawing/2014/main" id="{AC88BE42-3EDC-F9F7-C308-31101BF5F2A3}"/>
              </a:ext>
            </a:extLst>
          </p:cNvPr>
          <p:cNvSpPr txBox="1"/>
          <p:nvPr/>
        </p:nvSpPr>
        <p:spPr>
          <a:xfrm>
            <a:off x="710996" y="3758494"/>
            <a:ext cx="1809550" cy="307777"/>
          </a:xfrm>
          <a:prstGeom prst="rect">
            <a:avLst/>
          </a:prstGeom>
          <a:noFill/>
        </p:spPr>
        <p:txBody>
          <a:bodyPr wrap="square" rtlCol="0">
            <a:spAutoFit/>
          </a:bodyPr>
          <a:lstStyle/>
          <a:p>
            <a:r>
              <a:rPr lang="en-US" altLang="ko-KR" sz="1400" dirty="0"/>
              <a:t>NI </a:t>
            </a:r>
            <a:r>
              <a:rPr lang="en-US" altLang="ko-KR" sz="1400" dirty="0" err="1"/>
              <a:t>compactDAQ</a:t>
            </a:r>
            <a:endParaRPr lang="ko-KR" altLang="en-US" sz="1400" dirty="0"/>
          </a:p>
        </p:txBody>
      </p:sp>
      <p:sp>
        <p:nvSpPr>
          <p:cNvPr id="21" name="TextBox 20">
            <a:extLst>
              <a:ext uri="{FF2B5EF4-FFF2-40B4-BE49-F238E27FC236}">
                <a16:creationId xmlns:a16="http://schemas.microsoft.com/office/drawing/2014/main" id="{4105CE4D-3C79-4921-D182-200156D53C3D}"/>
              </a:ext>
            </a:extLst>
          </p:cNvPr>
          <p:cNvSpPr txBox="1"/>
          <p:nvPr/>
        </p:nvSpPr>
        <p:spPr>
          <a:xfrm>
            <a:off x="710996" y="5481069"/>
            <a:ext cx="1809550" cy="307777"/>
          </a:xfrm>
          <a:prstGeom prst="rect">
            <a:avLst/>
          </a:prstGeom>
          <a:noFill/>
        </p:spPr>
        <p:txBody>
          <a:bodyPr wrap="square" rtlCol="0">
            <a:spAutoFit/>
          </a:bodyPr>
          <a:lstStyle/>
          <a:p>
            <a:r>
              <a:rPr lang="en-US" altLang="ko-KR" sz="1400" dirty="0"/>
              <a:t>NI PXI</a:t>
            </a:r>
            <a:endParaRPr lang="ko-KR" altLang="en-US" sz="1400" dirty="0"/>
          </a:p>
        </p:txBody>
      </p:sp>
    </p:spTree>
    <p:extLst>
      <p:ext uri="{BB962C8B-B14F-4D97-AF65-F5344CB8AC3E}">
        <p14:creationId xmlns:p14="http://schemas.microsoft.com/office/powerpoint/2010/main" val="10473484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E71E1965-5FF3-54B2-E8B9-3CF7924FBF94}"/>
              </a:ext>
            </a:extLst>
          </p:cNvPr>
          <p:cNvSpPr>
            <a:spLocks noGrp="1"/>
          </p:cNvSpPr>
          <p:nvPr>
            <p:ph type="title"/>
          </p:nvPr>
        </p:nvSpPr>
        <p:spPr/>
        <p:txBody>
          <a:bodyPr/>
          <a:lstStyle/>
          <a:p>
            <a:r>
              <a:rPr lang="en-US" altLang="ko-KR" dirty="0"/>
              <a:t>Sales opportunity of DL950</a:t>
            </a:r>
            <a:endParaRPr lang="ko-KR" altLang="en-US" dirty="0"/>
          </a:p>
        </p:txBody>
      </p:sp>
      <p:sp>
        <p:nvSpPr>
          <p:cNvPr id="3" name="슬라이드 번호 개체 틀 2">
            <a:extLst>
              <a:ext uri="{FF2B5EF4-FFF2-40B4-BE49-F238E27FC236}">
                <a16:creationId xmlns:a16="http://schemas.microsoft.com/office/drawing/2014/main" id="{9B9FA3A4-6771-5933-5FA9-22B7485B4AAF}"/>
              </a:ext>
            </a:extLst>
          </p:cNvPr>
          <p:cNvSpPr>
            <a:spLocks noGrp="1"/>
          </p:cNvSpPr>
          <p:nvPr>
            <p:ph type="sldNum" sz="quarter" idx="10"/>
          </p:nvPr>
        </p:nvSpPr>
        <p:spPr/>
        <p:txBody>
          <a:bodyPr/>
          <a:lstStyle/>
          <a:p>
            <a:fld id="{584EAAFE-CFE5-40AD-8E95-5BFF290DC5CF}" type="slidenum">
              <a:rPr kumimoji="1" lang="ja-JP" altLang="en-US" smtClean="0"/>
              <a:pPr/>
              <a:t>24</a:t>
            </a:fld>
            <a:endParaRPr kumimoji="1" lang="ja-JP" altLang="en-US"/>
          </a:p>
        </p:txBody>
      </p:sp>
      <p:sp>
        <p:nvSpPr>
          <p:cNvPr id="4" name="텍스트 개체 틀 3">
            <a:extLst>
              <a:ext uri="{FF2B5EF4-FFF2-40B4-BE49-F238E27FC236}">
                <a16:creationId xmlns:a16="http://schemas.microsoft.com/office/drawing/2014/main" id="{2FFE967D-0DD7-3185-1F59-716A162B808A}"/>
              </a:ext>
            </a:extLst>
          </p:cNvPr>
          <p:cNvSpPr>
            <a:spLocks noGrp="1"/>
          </p:cNvSpPr>
          <p:nvPr>
            <p:ph type="body" sz="quarter" idx="11"/>
          </p:nvPr>
        </p:nvSpPr>
        <p:spPr/>
        <p:txBody>
          <a:bodyPr/>
          <a:lstStyle/>
          <a:p>
            <a:r>
              <a:rPr lang="en-US" altLang="ko-KR" sz="2000" dirty="0"/>
              <a:t>Samsung MX Division (Mobile)</a:t>
            </a:r>
          </a:p>
          <a:p>
            <a:pPr lvl="1"/>
            <a:r>
              <a:rPr lang="en-US" altLang="ko-KR" sz="1800" dirty="0"/>
              <a:t>1unit</a:t>
            </a:r>
          </a:p>
          <a:p>
            <a:pPr lvl="1"/>
            <a:r>
              <a:rPr lang="en-US" altLang="ko-KR" sz="1800" dirty="0"/>
              <a:t>Circuit</a:t>
            </a:r>
            <a:r>
              <a:rPr lang="ko-KR" altLang="en-US" sz="1800" dirty="0"/>
              <a:t> </a:t>
            </a:r>
            <a:r>
              <a:rPr lang="en-US" altLang="ko-KR" sz="1800" dirty="0"/>
              <a:t>board duration &amp; current test</a:t>
            </a:r>
          </a:p>
          <a:p>
            <a:r>
              <a:rPr lang="en-US" altLang="ko-KR" sz="2000" dirty="0"/>
              <a:t>Stats Chip pack Korea</a:t>
            </a:r>
          </a:p>
          <a:p>
            <a:pPr lvl="1"/>
            <a:r>
              <a:rPr lang="en-US" altLang="ko-KR" sz="1800" dirty="0"/>
              <a:t>1unit</a:t>
            </a:r>
          </a:p>
          <a:p>
            <a:pPr lvl="1"/>
            <a:r>
              <a:rPr lang="en-US" altLang="ko-KR" sz="1800" dirty="0"/>
              <a:t>Semiconductor duration &amp; looping test</a:t>
            </a:r>
          </a:p>
          <a:p>
            <a:r>
              <a:rPr lang="en-US" altLang="ko-KR" sz="2000" dirty="0" err="1"/>
              <a:t>Posco</a:t>
            </a:r>
            <a:endParaRPr lang="en-US" altLang="ko-KR" sz="2000" dirty="0"/>
          </a:p>
          <a:p>
            <a:pPr lvl="1"/>
            <a:r>
              <a:rPr lang="en-US" altLang="ko-KR" sz="1800" dirty="0"/>
              <a:t>2 units</a:t>
            </a:r>
          </a:p>
          <a:p>
            <a:pPr lvl="1"/>
            <a:r>
              <a:rPr lang="en-US" altLang="ko-KR" sz="1800" dirty="0"/>
              <a:t>Electricity quality monitoring for electrical substation in steel plant</a:t>
            </a:r>
          </a:p>
          <a:p>
            <a:r>
              <a:rPr lang="en-US" altLang="ko-KR" sz="2200" dirty="0" err="1"/>
              <a:t>Keyang</a:t>
            </a:r>
            <a:r>
              <a:rPr lang="en-US" altLang="ko-KR" sz="2200" dirty="0"/>
              <a:t> Electric Machinery</a:t>
            </a:r>
          </a:p>
          <a:p>
            <a:pPr lvl="1"/>
            <a:r>
              <a:rPr lang="en-US" altLang="ko-KR" sz="1800" dirty="0"/>
              <a:t>1 unit</a:t>
            </a:r>
          </a:p>
          <a:p>
            <a:pPr lvl="1"/>
            <a:r>
              <a:rPr lang="en-US" altLang="ko-KR" sz="1800" dirty="0"/>
              <a:t>Vehicle sunroof motor test</a:t>
            </a:r>
            <a:endParaRPr lang="ko-KR" altLang="en-US" sz="1800" dirty="0"/>
          </a:p>
        </p:txBody>
      </p:sp>
    </p:spTree>
    <p:extLst>
      <p:ext uri="{BB962C8B-B14F-4D97-AF65-F5344CB8AC3E}">
        <p14:creationId xmlns:p14="http://schemas.microsoft.com/office/powerpoint/2010/main" val="75470677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4ED7D0-C7E2-BD00-79F2-9C0FDA66E3F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1366581-F8F2-8E7D-51B4-518AEE8C3983}"/>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EFE5D6A6-9506-191E-C6C9-A1173C556AF9}"/>
              </a:ext>
            </a:extLst>
          </p:cNvPr>
          <p:cNvSpPr>
            <a:spLocks noGrp="1"/>
          </p:cNvSpPr>
          <p:nvPr>
            <p:ph type="sldNum" sz="quarter" idx="10"/>
          </p:nvPr>
        </p:nvSpPr>
        <p:spPr/>
        <p:txBody>
          <a:bodyPr/>
          <a:lstStyle/>
          <a:p>
            <a:fld id="{584EAAFE-CFE5-40AD-8E95-5BFF290DC5CF}" type="slidenum">
              <a:rPr kumimoji="1" lang="ja-JP" altLang="en-US" smtClean="0"/>
              <a:pPr/>
              <a:t>25</a:t>
            </a:fld>
            <a:endParaRPr kumimoji="1" lang="ja-JP" altLang="en-US"/>
          </a:p>
        </p:txBody>
      </p:sp>
      <p:sp>
        <p:nvSpPr>
          <p:cNvPr id="4" name="텍스트 개체 틀 3">
            <a:extLst>
              <a:ext uri="{FF2B5EF4-FFF2-40B4-BE49-F238E27FC236}">
                <a16:creationId xmlns:a16="http://schemas.microsoft.com/office/drawing/2014/main" id="{F1570C3B-EB6E-B51A-02E0-D59CADCC2A71}"/>
              </a:ext>
            </a:extLst>
          </p:cNvPr>
          <p:cNvSpPr>
            <a:spLocks noGrp="1"/>
          </p:cNvSpPr>
          <p:nvPr>
            <p:ph type="body" sz="quarter" idx="11"/>
          </p:nvPr>
        </p:nvSpPr>
        <p:spPr>
          <a:xfrm>
            <a:off x="517055" y="1071366"/>
            <a:ext cx="11341887" cy="5196269"/>
          </a:xfrm>
        </p:spPr>
        <p:txBody>
          <a:bodyPr/>
          <a:lstStyle/>
          <a:p>
            <a:r>
              <a:rPr lang="en-US" altLang="ko-KR" sz="2000" dirty="0"/>
              <a:t>Physical Layer Analysis</a:t>
            </a:r>
          </a:p>
          <a:p>
            <a:pPr lvl="1"/>
            <a:r>
              <a:rPr lang="en-US" altLang="ko-KR" sz="1800" dirty="0"/>
              <a:t>CAN/CANFD or other serial signal physical layer decoding function like DLM series</a:t>
            </a:r>
          </a:p>
          <a:p>
            <a:pPr lvl="1"/>
            <a:endParaRPr lang="en-US" altLang="ko-KR" sz="1600" dirty="0"/>
          </a:p>
          <a:p>
            <a:r>
              <a:rPr lang="en-US" altLang="ko-KR" sz="2000" dirty="0"/>
              <a:t>Integrated Printer</a:t>
            </a:r>
          </a:p>
          <a:p>
            <a:pPr lvl="1"/>
            <a:r>
              <a:rPr lang="en-US" altLang="ko-KR" sz="1800" dirty="0"/>
              <a:t>Integrated printer support instantaneous data output to tangible paper</a:t>
            </a:r>
          </a:p>
          <a:p>
            <a:pPr lvl="1"/>
            <a:r>
              <a:rPr lang="en-US" altLang="ko-KR" sz="1800" dirty="0"/>
              <a:t>Heavy industry customers ( Shipbuilding ) started to change DL950 to other high speed DAQ with printer</a:t>
            </a:r>
          </a:p>
          <a:p>
            <a:pPr lvl="1"/>
            <a:r>
              <a:rPr lang="en-US" altLang="ko-KR" sz="1800" dirty="0"/>
              <a:t>The market size that can sell DL950 in the maintenance market is bigger. However, the market is being lost due to the absence of a printer. A printer function that can be set up simply and printed is needed.</a:t>
            </a:r>
          </a:p>
          <a:p>
            <a:pPr lvl="1"/>
            <a:endParaRPr lang="en-US" altLang="ko-KR" sz="1600" dirty="0"/>
          </a:p>
          <a:p>
            <a:r>
              <a:rPr lang="en-US" altLang="ko-KR" sz="2000" dirty="0"/>
              <a:t>Weight</a:t>
            </a:r>
          </a:p>
          <a:p>
            <a:pPr lvl="1"/>
            <a:r>
              <a:rPr lang="en-US" altLang="ko-KR" sz="1800" dirty="0"/>
              <a:t>Too heavy to carry to the test site</a:t>
            </a:r>
          </a:p>
        </p:txBody>
      </p:sp>
    </p:spTree>
    <p:extLst>
      <p:ext uri="{BB962C8B-B14F-4D97-AF65-F5344CB8AC3E}">
        <p14:creationId xmlns:p14="http://schemas.microsoft.com/office/powerpoint/2010/main" val="14827082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(Sales)</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26</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USB C Interface</a:t>
            </a:r>
          </a:p>
          <a:p>
            <a:pPr lvl="1"/>
            <a:r>
              <a:rPr lang="en-US" altLang="ko-KR" sz="1800" dirty="0"/>
              <a:t>USB C interface should be applied(EX : replace VGA to USB C, USB C cable to External SSD)</a:t>
            </a:r>
            <a:endParaRPr lang="ko-KR" altLang="en-US" sz="1800" dirty="0"/>
          </a:p>
          <a:p>
            <a:endParaRPr lang="en-US" altLang="ko-KR" sz="2000" dirty="0"/>
          </a:p>
          <a:p>
            <a:r>
              <a:rPr lang="en-US" altLang="ko-KR" sz="2000" dirty="0"/>
              <a:t>Measure values order</a:t>
            </a:r>
          </a:p>
          <a:p>
            <a:pPr lvl="1"/>
            <a:r>
              <a:rPr lang="en-US" altLang="ko-KR" sz="1800" dirty="0"/>
              <a:t>Measure values order that are displayed in the screen cannot be changed</a:t>
            </a:r>
          </a:p>
          <a:p>
            <a:pPr lvl="1"/>
            <a:r>
              <a:rPr lang="en-US" altLang="ko-KR" sz="1800" dirty="0"/>
              <a:t>The order should be edited by user for the better analysis</a:t>
            </a:r>
          </a:p>
          <a:p>
            <a:pPr lvl="1"/>
            <a:endParaRPr lang="en-US" altLang="ko-KR" sz="1800" dirty="0"/>
          </a:p>
          <a:p>
            <a:r>
              <a:rPr lang="en-US" altLang="ko-KR" sz="2000" dirty="0"/>
              <a:t>Integrated DC power</a:t>
            </a:r>
          </a:p>
          <a:p>
            <a:pPr lvl="1"/>
            <a:r>
              <a:rPr lang="en-US" altLang="ko-KR" sz="1800" dirty="0"/>
              <a:t>Integrated DC power helps not to carry external power bank or source.</a:t>
            </a:r>
          </a:p>
          <a:p>
            <a:pPr lvl="1"/>
            <a:endParaRPr lang="en-US" altLang="ko-KR" sz="1600" dirty="0"/>
          </a:p>
          <a:p>
            <a:r>
              <a:rPr lang="en-US" altLang="ko-KR" sz="2000" dirty="0"/>
              <a:t>Display size expansion</a:t>
            </a:r>
          </a:p>
          <a:p>
            <a:pPr lvl="1"/>
            <a:r>
              <a:rPr lang="en-US" altLang="ko-KR" sz="1800" b="0" i="0" dirty="0">
                <a:solidFill>
                  <a:srgbClr val="3C4043"/>
                </a:solidFill>
                <a:effectLst/>
                <a:latin typeface="Roboto" panose="02000000000000000000" pitchFamily="2" charset="0"/>
              </a:rPr>
              <a:t>The screen is relatively smaller than the DLM series. Display size expansion is required.</a:t>
            </a:r>
            <a:endParaRPr lang="en-US" altLang="ko-KR" sz="2400" dirty="0"/>
          </a:p>
        </p:txBody>
      </p:sp>
    </p:spTree>
    <p:extLst>
      <p:ext uri="{BB962C8B-B14F-4D97-AF65-F5344CB8AC3E}">
        <p14:creationId xmlns:p14="http://schemas.microsoft.com/office/powerpoint/2010/main" val="17987364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02DC0DC-0341-8122-64DF-923B2EF5D751}"/>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63DCB65-164F-DA68-E842-572D1ED5F38B}"/>
              </a:ext>
            </a:extLst>
          </p:cNvPr>
          <p:cNvSpPr>
            <a:spLocks noGrp="1"/>
          </p:cNvSpPr>
          <p:nvPr>
            <p:ph type="title"/>
          </p:nvPr>
        </p:nvSpPr>
        <p:spPr/>
        <p:txBody>
          <a:bodyPr/>
          <a:lstStyle/>
          <a:p>
            <a:r>
              <a:rPr lang="en-US" altLang="ko-KR" dirty="0"/>
              <a:t>Request for YMI Product (Engineer)</a:t>
            </a:r>
            <a:endParaRPr lang="ko-KR" altLang="en-US" dirty="0"/>
          </a:p>
        </p:txBody>
      </p:sp>
      <p:sp>
        <p:nvSpPr>
          <p:cNvPr id="3" name="슬라이드 번호 개체 틀 2">
            <a:extLst>
              <a:ext uri="{FF2B5EF4-FFF2-40B4-BE49-F238E27FC236}">
                <a16:creationId xmlns:a16="http://schemas.microsoft.com/office/drawing/2014/main" id="{71872935-8DD1-9084-8F12-6E734B7EDE06}"/>
              </a:ext>
            </a:extLst>
          </p:cNvPr>
          <p:cNvSpPr>
            <a:spLocks noGrp="1"/>
          </p:cNvSpPr>
          <p:nvPr>
            <p:ph type="sldNum" sz="quarter" idx="10"/>
          </p:nvPr>
        </p:nvSpPr>
        <p:spPr/>
        <p:txBody>
          <a:bodyPr/>
          <a:lstStyle/>
          <a:p>
            <a:fld id="{584EAAFE-CFE5-40AD-8E95-5BFF290DC5CF}" type="slidenum">
              <a:rPr kumimoji="1" lang="ja-JP" altLang="en-US" smtClean="0"/>
              <a:pPr/>
              <a:t>27</a:t>
            </a:fld>
            <a:endParaRPr kumimoji="1" lang="ja-JP" altLang="en-US"/>
          </a:p>
        </p:txBody>
      </p:sp>
      <p:sp>
        <p:nvSpPr>
          <p:cNvPr id="4" name="텍스트 개체 틀 3">
            <a:extLst>
              <a:ext uri="{FF2B5EF4-FFF2-40B4-BE49-F238E27FC236}">
                <a16:creationId xmlns:a16="http://schemas.microsoft.com/office/drawing/2014/main" id="{1514F222-1BD7-457E-FA45-AE3E8EE9505C}"/>
              </a:ext>
            </a:extLst>
          </p:cNvPr>
          <p:cNvSpPr>
            <a:spLocks noGrp="1"/>
          </p:cNvSpPr>
          <p:nvPr>
            <p:ph type="body" sz="quarter" idx="11"/>
          </p:nvPr>
        </p:nvSpPr>
        <p:spPr/>
        <p:txBody>
          <a:bodyPr/>
          <a:lstStyle/>
          <a:p>
            <a:r>
              <a:rPr lang="en-US" altLang="ko-KR" sz="2000" dirty="0"/>
              <a:t>Remote mode key Lock</a:t>
            </a:r>
          </a:p>
          <a:p>
            <a:pPr lvl="1"/>
            <a:r>
              <a:rPr lang="en-US" altLang="ko-KR" sz="1800" dirty="0"/>
              <a:t>While in remote mode entire key locked, make us difficult to analysis the trend</a:t>
            </a:r>
          </a:p>
          <a:p>
            <a:pPr lvl="1"/>
            <a:r>
              <a:rPr lang="en-US" altLang="ko-KR" sz="1800" dirty="0"/>
              <a:t>At least time axis should be changeable so that trend analysis will be possible</a:t>
            </a:r>
          </a:p>
          <a:p>
            <a:pPr lvl="1"/>
            <a:endParaRPr lang="en-US" altLang="ko-KR" sz="1800" dirty="0"/>
          </a:p>
          <a:p>
            <a:r>
              <a:rPr lang="en-US" altLang="ko-KR" sz="2000" dirty="0"/>
              <a:t>Data acquisition while waiting for Trigger</a:t>
            </a:r>
          </a:p>
          <a:p>
            <a:pPr lvl="1"/>
            <a:r>
              <a:rPr lang="en-US" altLang="ko-KR" sz="1800" dirty="0"/>
              <a:t>In some cases, 720221, 701261 are used in same time with voltage input modules</a:t>
            </a:r>
          </a:p>
          <a:p>
            <a:pPr lvl="1"/>
            <a:r>
              <a:rPr lang="en-US" altLang="ko-KR" sz="1800" dirty="0"/>
              <a:t>While waiting trigger, there is no way to gather temperature data</a:t>
            </a:r>
          </a:p>
          <a:p>
            <a:pPr lvl="1"/>
            <a:endParaRPr lang="en-US" altLang="ko-KR" sz="1800" dirty="0"/>
          </a:p>
          <a:p>
            <a:r>
              <a:rPr lang="en-US" altLang="ko-KR" sz="2200" dirty="0"/>
              <a:t>LabVIEW Driver</a:t>
            </a:r>
          </a:p>
          <a:p>
            <a:pPr lvl="1"/>
            <a:r>
              <a:rPr lang="en-US" altLang="ko-KR" sz="1800" dirty="0"/>
              <a:t>Some commands are missing in LabVIEW driver</a:t>
            </a:r>
          </a:p>
          <a:p>
            <a:pPr lvl="1"/>
            <a:r>
              <a:rPr lang="en-US" altLang="ko-KR" sz="1800" dirty="0"/>
              <a:t>The driver should support most of the functions in the communication commands</a:t>
            </a:r>
          </a:p>
        </p:txBody>
      </p:sp>
    </p:spTree>
    <p:extLst>
      <p:ext uri="{BB962C8B-B14F-4D97-AF65-F5344CB8AC3E}">
        <p14:creationId xmlns:p14="http://schemas.microsoft.com/office/powerpoint/2010/main" val="60788202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슬라이드 번호 개체 틀 2">
            <a:extLst>
              <a:ext uri="{FF2B5EF4-FFF2-40B4-BE49-F238E27FC236}">
                <a16:creationId xmlns:a16="http://schemas.microsoft.com/office/drawing/2014/main" id="{D082A9D8-7282-48CC-9169-9781CACD5F9C}"/>
              </a:ext>
            </a:extLst>
          </p:cNvPr>
          <p:cNvSpPr>
            <a:spLocks noGrp="1"/>
          </p:cNvSpPr>
          <p:nvPr>
            <p:ph type="sldNum" sz="quarter" idx="11"/>
          </p:nvPr>
        </p:nvSpPr>
        <p:spPr/>
        <p:txBody>
          <a:bodyPr/>
          <a:lstStyle/>
          <a:p>
            <a:fld id="{584EAAFE-CFE5-40AD-8E95-5BFF290DC5CF}" type="slidenum">
              <a:rPr kumimoji="1" lang="ja-JP" altLang="en-US" smtClean="0"/>
              <a:pPr/>
              <a:t>28</a:t>
            </a:fld>
            <a:endParaRPr kumimoji="1" lang="ja-JP" altLang="en-US"/>
          </a:p>
        </p:txBody>
      </p:sp>
      <p:sp>
        <p:nvSpPr>
          <p:cNvPr id="5" name="텍스트 개체 틀 4">
            <a:extLst>
              <a:ext uri="{FF2B5EF4-FFF2-40B4-BE49-F238E27FC236}">
                <a16:creationId xmlns:a16="http://schemas.microsoft.com/office/drawing/2014/main" id="{42B58B43-5D1D-4AAB-8A2F-45EEDB950000}"/>
              </a:ext>
            </a:extLst>
          </p:cNvPr>
          <p:cNvSpPr>
            <a:spLocks noGrp="1"/>
          </p:cNvSpPr>
          <p:nvPr>
            <p:ph type="body" sz="quarter" idx="12"/>
          </p:nvPr>
        </p:nvSpPr>
        <p:spPr/>
        <p:txBody>
          <a:bodyPr/>
          <a:lstStyle/>
          <a:p>
            <a:endParaRPr lang="ko-KR" altLang="en-US"/>
          </a:p>
        </p:txBody>
      </p:sp>
    </p:spTree>
    <p:extLst>
      <p:ext uri="{BB962C8B-B14F-4D97-AF65-F5344CB8AC3E}">
        <p14:creationId xmlns:p14="http://schemas.microsoft.com/office/powerpoint/2010/main" val="86290191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9A15504E-36AB-3489-9F4F-124D388B4EAB}"/>
              </a:ext>
            </a:extLst>
          </p:cNvPr>
          <p:cNvSpPr>
            <a:spLocks noGrp="1"/>
          </p:cNvSpPr>
          <p:nvPr>
            <p:ph type="title"/>
          </p:nvPr>
        </p:nvSpPr>
        <p:spPr/>
        <p:txBody>
          <a:bodyPr>
            <a:normAutofit/>
          </a:bodyPr>
          <a:lstStyle/>
          <a:p>
            <a:r>
              <a:rPr lang="en-US" altLang="ko-KR" dirty="0">
                <a:effectLst>
                  <a:outerShdw blurRad="38100" dist="38100" dir="2700000" algn="tl">
                    <a:srgbClr val="000000">
                      <a:alpha val="43137"/>
                    </a:srgbClr>
                  </a:outerShdw>
                </a:effectLst>
              </a:rPr>
              <a:t>Self introduction</a:t>
            </a:r>
            <a:endParaRPr lang="ko-KR" altLang="en-US" dirty="0"/>
          </a:p>
        </p:txBody>
      </p:sp>
      <p:sp>
        <p:nvSpPr>
          <p:cNvPr id="3" name="슬라이드 번호 개체 틀 2">
            <a:extLst>
              <a:ext uri="{FF2B5EF4-FFF2-40B4-BE49-F238E27FC236}">
                <a16:creationId xmlns:a16="http://schemas.microsoft.com/office/drawing/2014/main" id="{266388E3-F2F3-806B-1FFA-D7E3B408D69F}"/>
              </a:ext>
            </a:extLst>
          </p:cNvPr>
          <p:cNvSpPr>
            <a:spLocks noGrp="1"/>
          </p:cNvSpPr>
          <p:nvPr>
            <p:ph type="sldNum" sz="quarter" idx="10"/>
          </p:nvPr>
        </p:nvSpPr>
        <p:spPr/>
        <p:txBody>
          <a:bodyPr/>
          <a:lstStyle/>
          <a:p>
            <a:fld id="{584EAAFE-CFE5-40AD-8E95-5BFF290DC5CF}" type="slidenum">
              <a:rPr kumimoji="1" lang="ja-JP" altLang="en-US" smtClean="0"/>
              <a:pPr/>
              <a:t>3</a:t>
            </a:fld>
            <a:endParaRPr kumimoji="1" lang="ja-JP" altLang="en-US"/>
          </a:p>
        </p:txBody>
      </p:sp>
      <p:sp>
        <p:nvSpPr>
          <p:cNvPr id="4" name="직사각형 3">
            <a:extLst>
              <a:ext uri="{FF2B5EF4-FFF2-40B4-BE49-F238E27FC236}">
                <a16:creationId xmlns:a16="http://schemas.microsoft.com/office/drawing/2014/main" id="{8B1E184F-2717-578D-989F-584B8466767A}"/>
              </a:ext>
            </a:extLst>
          </p:cNvPr>
          <p:cNvSpPr/>
          <p:nvPr/>
        </p:nvSpPr>
        <p:spPr>
          <a:xfrm>
            <a:off x="2916936" y="1216152"/>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 name="TextBox 4">
            <a:extLst>
              <a:ext uri="{FF2B5EF4-FFF2-40B4-BE49-F238E27FC236}">
                <a16:creationId xmlns:a16="http://schemas.microsoft.com/office/drawing/2014/main" id="{871B63FC-DBEB-84E7-F9B8-36F5A0D9FEA3}"/>
              </a:ext>
            </a:extLst>
          </p:cNvPr>
          <p:cNvSpPr txBox="1"/>
          <p:nvPr/>
        </p:nvSpPr>
        <p:spPr>
          <a:xfrm>
            <a:off x="2990088" y="1186262"/>
            <a:ext cx="1773936" cy="369332"/>
          </a:xfrm>
          <a:prstGeom prst="rect">
            <a:avLst/>
          </a:prstGeom>
          <a:noFill/>
        </p:spPr>
        <p:txBody>
          <a:bodyPr wrap="square" rtlCol="0">
            <a:spAutoFit/>
          </a:bodyPr>
          <a:lstStyle/>
          <a:p>
            <a:r>
              <a:rPr lang="en-US" altLang="ko-KR" b="1" dirty="0">
                <a:solidFill>
                  <a:schemeClr val="accent1">
                    <a:lumMod val="75000"/>
                  </a:schemeClr>
                </a:solidFill>
              </a:rPr>
              <a:t>Profile</a:t>
            </a:r>
            <a:endParaRPr lang="ko-KR" altLang="en-US" b="1" dirty="0">
              <a:solidFill>
                <a:schemeClr val="accent1">
                  <a:lumMod val="75000"/>
                </a:schemeClr>
              </a:solidFill>
            </a:endParaRPr>
          </a:p>
        </p:txBody>
      </p:sp>
      <p:sp>
        <p:nvSpPr>
          <p:cNvPr id="6" name="TextBox 5">
            <a:extLst>
              <a:ext uri="{FF2B5EF4-FFF2-40B4-BE49-F238E27FC236}">
                <a16:creationId xmlns:a16="http://schemas.microsoft.com/office/drawing/2014/main" id="{E921588F-DDA8-E7B4-9047-4969FB6A3735}"/>
              </a:ext>
            </a:extLst>
          </p:cNvPr>
          <p:cNvSpPr txBox="1"/>
          <p:nvPr/>
        </p:nvSpPr>
        <p:spPr>
          <a:xfrm>
            <a:off x="2962654" y="3384597"/>
            <a:ext cx="2532889" cy="369332"/>
          </a:xfrm>
          <a:prstGeom prst="rect">
            <a:avLst/>
          </a:prstGeom>
          <a:noFill/>
        </p:spPr>
        <p:txBody>
          <a:bodyPr wrap="square" rtlCol="0">
            <a:spAutoFit/>
          </a:bodyPr>
          <a:lstStyle/>
          <a:p>
            <a:r>
              <a:rPr lang="en-US" altLang="ko-KR" b="1" dirty="0">
                <a:solidFill>
                  <a:schemeClr val="accent1">
                    <a:lumMod val="75000"/>
                  </a:schemeClr>
                </a:solidFill>
              </a:rPr>
              <a:t>Work(</a:t>
            </a:r>
            <a:r>
              <a:rPr lang="en-US" altLang="ko-KR" b="1" dirty="0">
                <a:solidFill>
                  <a:schemeClr val="accent1">
                    <a:lumMod val="75000"/>
                  </a:schemeClr>
                </a:solidFill>
                <a:latin typeface="-apple-system"/>
              </a:rPr>
              <a:t>A</a:t>
            </a:r>
            <a:r>
              <a:rPr lang="en-US" altLang="ko-KR" b="1" i="0" dirty="0">
                <a:solidFill>
                  <a:schemeClr val="accent1">
                    <a:lumMod val="75000"/>
                  </a:schemeClr>
                </a:solidFill>
                <a:effectLst/>
                <a:latin typeface="-apple-system"/>
              </a:rPr>
              <a:t>ssigned </a:t>
            </a:r>
            <a:r>
              <a:rPr lang="en-US" altLang="ko-KR" b="1" dirty="0">
                <a:solidFill>
                  <a:schemeClr val="accent1">
                    <a:lumMod val="75000"/>
                  </a:schemeClr>
                </a:solidFill>
              </a:rPr>
              <a:t>Task)</a:t>
            </a:r>
            <a:endParaRPr lang="ko-KR" altLang="en-US" b="1" dirty="0">
              <a:solidFill>
                <a:schemeClr val="accent1">
                  <a:lumMod val="75000"/>
                </a:schemeClr>
              </a:solidFill>
            </a:endParaRPr>
          </a:p>
        </p:txBody>
      </p:sp>
      <p:sp>
        <p:nvSpPr>
          <p:cNvPr id="7" name="직사각형 6">
            <a:extLst>
              <a:ext uri="{FF2B5EF4-FFF2-40B4-BE49-F238E27FC236}">
                <a16:creationId xmlns:a16="http://schemas.microsoft.com/office/drawing/2014/main" id="{7CF39D3B-C1B5-76B2-F104-1C9B1AF868B1}"/>
              </a:ext>
            </a:extLst>
          </p:cNvPr>
          <p:cNvSpPr/>
          <p:nvPr/>
        </p:nvSpPr>
        <p:spPr>
          <a:xfrm>
            <a:off x="2907793" y="3422959"/>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8" name="TextBox 7">
            <a:extLst>
              <a:ext uri="{FF2B5EF4-FFF2-40B4-BE49-F238E27FC236}">
                <a16:creationId xmlns:a16="http://schemas.microsoft.com/office/drawing/2014/main" id="{19B03AC1-4AC4-7B87-6C0A-5262A9BE0230}"/>
              </a:ext>
            </a:extLst>
          </p:cNvPr>
          <p:cNvSpPr txBox="1"/>
          <p:nvPr/>
        </p:nvSpPr>
        <p:spPr>
          <a:xfrm>
            <a:off x="7531606" y="1139428"/>
            <a:ext cx="2179321" cy="369332"/>
          </a:xfrm>
          <a:prstGeom prst="rect">
            <a:avLst/>
          </a:prstGeom>
          <a:noFill/>
        </p:spPr>
        <p:txBody>
          <a:bodyPr wrap="square" rtlCol="0">
            <a:spAutoFit/>
          </a:bodyPr>
          <a:lstStyle/>
          <a:p>
            <a:r>
              <a:rPr lang="en-US" altLang="ko-KR" b="1" dirty="0">
                <a:solidFill>
                  <a:schemeClr val="accent1">
                    <a:lumMod val="75000"/>
                  </a:schemeClr>
                </a:solidFill>
              </a:rPr>
              <a:t>Career</a:t>
            </a:r>
            <a:endParaRPr lang="ko-KR" altLang="en-US" b="1" dirty="0">
              <a:solidFill>
                <a:schemeClr val="accent1">
                  <a:lumMod val="75000"/>
                </a:schemeClr>
              </a:solidFill>
            </a:endParaRPr>
          </a:p>
        </p:txBody>
      </p:sp>
      <p:sp>
        <p:nvSpPr>
          <p:cNvPr id="10" name="직사각형 9">
            <a:extLst>
              <a:ext uri="{FF2B5EF4-FFF2-40B4-BE49-F238E27FC236}">
                <a16:creationId xmlns:a16="http://schemas.microsoft.com/office/drawing/2014/main" id="{B190B6BE-1FB3-1CA2-ABA9-B7BF7CF5328C}"/>
              </a:ext>
            </a:extLst>
          </p:cNvPr>
          <p:cNvSpPr/>
          <p:nvPr/>
        </p:nvSpPr>
        <p:spPr>
          <a:xfrm>
            <a:off x="7485887" y="1177790"/>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1" name="TextBox 10">
            <a:extLst>
              <a:ext uri="{FF2B5EF4-FFF2-40B4-BE49-F238E27FC236}">
                <a16:creationId xmlns:a16="http://schemas.microsoft.com/office/drawing/2014/main" id="{9C0B0032-9A13-F693-0D95-B00C6FA09487}"/>
              </a:ext>
            </a:extLst>
          </p:cNvPr>
          <p:cNvSpPr txBox="1"/>
          <p:nvPr/>
        </p:nvSpPr>
        <p:spPr>
          <a:xfrm>
            <a:off x="2990088" y="1810512"/>
            <a:ext cx="4325114" cy="1200329"/>
          </a:xfrm>
          <a:prstGeom prst="rect">
            <a:avLst/>
          </a:prstGeom>
          <a:noFill/>
        </p:spPr>
        <p:txBody>
          <a:bodyPr wrap="square" rtlCol="0">
            <a:spAutoFit/>
          </a:bodyPr>
          <a:lstStyle/>
          <a:p>
            <a:r>
              <a:rPr lang="en-US" altLang="ko-KR" dirty="0"/>
              <a:t>Name : BAE </a:t>
            </a:r>
            <a:r>
              <a:rPr lang="en-US" altLang="ko-KR" dirty="0" err="1"/>
              <a:t>Seong</a:t>
            </a:r>
            <a:r>
              <a:rPr lang="en-US" altLang="ko-KR" dirty="0"/>
              <a:t> woo(</a:t>
            </a:r>
            <a:r>
              <a:rPr lang="ko-KR" altLang="en-US" dirty="0"/>
              <a:t>裵成友</a:t>
            </a:r>
            <a:r>
              <a:rPr lang="en-US" altLang="ko-KR" dirty="0"/>
              <a:t>)</a:t>
            </a:r>
          </a:p>
          <a:p>
            <a:r>
              <a:rPr lang="en-US" altLang="ko-KR" dirty="0"/>
              <a:t>E-mail</a:t>
            </a:r>
            <a:r>
              <a:rPr lang="ko-KR" altLang="en-US" dirty="0"/>
              <a:t> </a:t>
            </a:r>
            <a:r>
              <a:rPr lang="en-US" altLang="ko-KR" dirty="0"/>
              <a:t>:</a:t>
            </a:r>
            <a:r>
              <a:rPr lang="ko-KR" altLang="en-US" dirty="0"/>
              <a:t> </a:t>
            </a:r>
            <a:r>
              <a:rPr lang="en-US" altLang="ko-KR" dirty="0">
                <a:hlinkClick r:id="rId3"/>
              </a:rPr>
              <a:t>seongwoo.bae@yokogawa.com</a:t>
            </a:r>
            <a:endParaRPr lang="en-US" altLang="ko-KR" dirty="0"/>
          </a:p>
          <a:p>
            <a:r>
              <a:rPr lang="en-US" altLang="ko-KR" dirty="0"/>
              <a:t>Birthday : 1980.05.03</a:t>
            </a:r>
          </a:p>
          <a:p>
            <a:r>
              <a:rPr lang="en-US" altLang="ko-KR" dirty="0"/>
              <a:t>Place of birth : Busan, Korea</a:t>
            </a:r>
            <a:endParaRPr lang="ko-KR" altLang="en-US" dirty="0"/>
          </a:p>
        </p:txBody>
      </p:sp>
      <p:sp>
        <p:nvSpPr>
          <p:cNvPr id="12" name="TextBox 11">
            <a:extLst>
              <a:ext uri="{FF2B5EF4-FFF2-40B4-BE49-F238E27FC236}">
                <a16:creationId xmlns:a16="http://schemas.microsoft.com/office/drawing/2014/main" id="{F54270D5-5A1B-FB49-5617-D25FD94BCA17}"/>
              </a:ext>
            </a:extLst>
          </p:cNvPr>
          <p:cNvSpPr txBox="1"/>
          <p:nvPr/>
        </p:nvSpPr>
        <p:spPr>
          <a:xfrm>
            <a:off x="2990088" y="3872168"/>
            <a:ext cx="4562856" cy="1200329"/>
          </a:xfrm>
          <a:prstGeom prst="rect">
            <a:avLst/>
          </a:prstGeom>
          <a:noFill/>
        </p:spPr>
        <p:txBody>
          <a:bodyPr wrap="square" rtlCol="0">
            <a:spAutoFit/>
          </a:bodyPr>
          <a:lstStyle/>
          <a:p>
            <a:r>
              <a:rPr lang="en-US" altLang="ko-KR" dirty="0"/>
              <a:t>Develop programs to implement customer systems or services</a:t>
            </a:r>
          </a:p>
          <a:p>
            <a:r>
              <a:rPr lang="en-US" altLang="ko-KR" dirty="0"/>
              <a:t>Development Language : C++, C#, JAVA</a:t>
            </a:r>
          </a:p>
          <a:p>
            <a:endParaRPr lang="ko-KR" altLang="en-US" dirty="0"/>
          </a:p>
        </p:txBody>
      </p:sp>
      <p:pic>
        <p:nvPicPr>
          <p:cNvPr id="14" name="그림 13" descr="의류, 사람, 인간의 얼굴, 하늘이(가) 표시된 사진&#10;&#10;자동 생성된 설명">
            <a:extLst>
              <a:ext uri="{FF2B5EF4-FFF2-40B4-BE49-F238E27FC236}">
                <a16:creationId xmlns:a16="http://schemas.microsoft.com/office/drawing/2014/main" id="{65AC6D4E-AA3D-5036-C09C-191C856ECD0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9664" y="1362456"/>
            <a:ext cx="1484472" cy="1899921"/>
          </a:xfrm>
          <a:prstGeom prst="rect">
            <a:avLst/>
          </a:prstGeom>
        </p:spPr>
      </p:pic>
      <p:sp>
        <p:nvSpPr>
          <p:cNvPr id="15" name="TextBox 14">
            <a:extLst>
              <a:ext uri="{FF2B5EF4-FFF2-40B4-BE49-F238E27FC236}">
                <a16:creationId xmlns:a16="http://schemas.microsoft.com/office/drawing/2014/main" id="{AC9B8C32-4F92-0FC1-F03C-247FE1FF368F}"/>
              </a:ext>
            </a:extLst>
          </p:cNvPr>
          <p:cNvSpPr txBox="1"/>
          <p:nvPr/>
        </p:nvSpPr>
        <p:spPr>
          <a:xfrm>
            <a:off x="7611000" y="1639586"/>
            <a:ext cx="4306180" cy="4524315"/>
          </a:xfrm>
          <a:prstGeom prst="rect">
            <a:avLst/>
          </a:prstGeom>
          <a:noFill/>
        </p:spPr>
        <p:txBody>
          <a:bodyPr wrap="square" rtlCol="0">
            <a:spAutoFit/>
          </a:bodyPr>
          <a:lstStyle/>
          <a:p>
            <a:r>
              <a:rPr lang="en-US" altLang="ko-KR" dirty="0"/>
              <a:t>Power Noise Simulator </a:t>
            </a:r>
          </a:p>
          <a:p>
            <a:r>
              <a:rPr lang="en-US" altLang="ko-KR"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Samsung SDI</a:t>
            </a:r>
          </a:p>
          <a:p>
            <a:endParaRPr lang="en-US" altLang="ko-KR" dirty="0"/>
          </a:p>
          <a:p>
            <a:r>
              <a:rPr kumimoji="1" lang="en-US" altLang="ja-JP" dirty="0"/>
              <a:t>Battery TEST </a:t>
            </a:r>
            <a:r>
              <a:rPr kumimoji="1" lang="en-US" altLang="ko-KR" dirty="0"/>
              <a:t>system </a:t>
            </a:r>
          </a:p>
          <a:p>
            <a:r>
              <a:rPr kumimoji="1" lang="en-US" altLang="ja-JP" dirty="0"/>
              <a:t>   </a:t>
            </a:r>
            <a:r>
              <a:rPr kumimoji="1" lang="en-US" altLang="ja-JP" dirty="0">
                <a:solidFill>
                  <a:schemeClr val="accent1">
                    <a:lumMod val="60000"/>
                    <a:lumOff val="40000"/>
                  </a:schemeClr>
                </a:solidFill>
              </a:rPr>
              <a:t>Samsung SDI</a:t>
            </a:r>
            <a:r>
              <a:rPr kumimoji="1" lang="ja-JP" altLang="en-US" dirty="0">
                <a:solidFill>
                  <a:schemeClr val="accent1">
                    <a:lumMod val="60000"/>
                    <a:lumOff val="40000"/>
                  </a:schemeClr>
                </a:solidFill>
              </a:rPr>
              <a:t> </a:t>
            </a:r>
            <a:r>
              <a:rPr kumimoji="1" lang="en-US" altLang="ja-JP" dirty="0">
                <a:solidFill>
                  <a:schemeClr val="accent1">
                    <a:lumMod val="60000"/>
                    <a:lumOff val="40000"/>
                  </a:schemeClr>
                </a:solidFill>
              </a:rPr>
              <a:t>– </a:t>
            </a:r>
            <a:r>
              <a:rPr kumimoji="1" lang="en-US" altLang="ja-JP" dirty="0">
                <a:solidFill>
                  <a:schemeClr val="tx2"/>
                </a:solidFill>
              </a:rPr>
              <a:t>DL9040</a:t>
            </a:r>
          </a:p>
          <a:p>
            <a:endParaRPr kumimoji="1" lang="en-US" altLang="ja-JP" dirty="0"/>
          </a:p>
          <a:p>
            <a:r>
              <a:rPr kumimoji="1" lang="en-US" altLang="ja-JP" dirty="0"/>
              <a:t>Camera durability test system</a:t>
            </a:r>
          </a:p>
          <a:p>
            <a:r>
              <a:rPr kumimoji="1" lang="en-US" altLang="ja-JP" dirty="0"/>
              <a:t>  </a:t>
            </a:r>
            <a:r>
              <a:rPr lang="en-US" altLang="ko-KR" dirty="0">
                <a:solidFill>
                  <a:schemeClr val="accent1">
                    <a:lumMod val="60000"/>
                    <a:lumOff val="40000"/>
                  </a:schemeClr>
                </a:solidFill>
              </a:rPr>
              <a:t>Hyundai </a:t>
            </a:r>
            <a:r>
              <a:rPr lang="en-US" altLang="ko-KR" dirty="0" err="1">
                <a:solidFill>
                  <a:schemeClr val="accent1">
                    <a:lumMod val="60000"/>
                    <a:lumOff val="40000"/>
                  </a:schemeClr>
                </a:solidFill>
              </a:rPr>
              <a:t>mobis</a:t>
            </a:r>
            <a:r>
              <a:rPr lang="en-US" altLang="ko-KR" dirty="0">
                <a:solidFill>
                  <a:schemeClr val="accent1">
                    <a:lumMod val="60000"/>
                    <a:lumOff val="40000"/>
                  </a:schemeClr>
                </a:solidFill>
              </a:rPr>
              <a:t>, LG</a:t>
            </a:r>
            <a:r>
              <a:rPr lang="ko-KR" altLang="en-US" dirty="0">
                <a:solidFill>
                  <a:schemeClr val="accent1">
                    <a:lumMod val="60000"/>
                    <a:lumOff val="40000"/>
                  </a:schemeClr>
                </a:solidFill>
              </a:rPr>
              <a:t> </a:t>
            </a:r>
            <a:r>
              <a:rPr lang="en-US" altLang="ko-KR" dirty="0" err="1">
                <a:solidFill>
                  <a:schemeClr val="accent1">
                    <a:lumMod val="60000"/>
                    <a:lumOff val="40000"/>
                  </a:schemeClr>
                </a:solidFill>
              </a:rPr>
              <a:t>Innotek</a:t>
            </a:r>
            <a:endParaRPr lang="en-US" altLang="ko-KR" dirty="0">
              <a:solidFill>
                <a:schemeClr val="accent1">
                  <a:lumMod val="60000"/>
                  <a:lumOff val="40000"/>
                </a:schemeClr>
              </a:solidFill>
            </a:endParaRPr>
          </a:p>
          <a:p>
            <a:endParaRPr kumimoji="1" lang="en-US" altLang="ja-JP" dirty="0"/>
          </a:p>
          <a:p>
            <a:r>
              <a:rPr kumimoji="1" lang="en-US" altLang="ja-JP" dirty="0"/>
              <a:t>Thermoelectric module and Peltier element efficiency and durability tester</a:t>
            </a:r>
          </a:p>
          <a:p>
            <a:r>
              <a:rPr kumimoji="1" lang="en-US" altLang="ja-JP" dirty="0"/>
              <a:t>  </a:t>
            </a:r>
            <a:r>
              <a:rPr lang="en-US" altLang="ko-KR" dirty="0">
                <a:solidFill>
                  <a:schemeClr val="accent1">
                    <a:lumMod val="60000"/>
                    <a:lumOff val="40000"/>
                  </a:schemeClr>
                </a:solidFill>
              </a:rPr>
              <a:t>Hyundai</a:t>
            </a:r>
            <a:endParaRPr kumimoji="1" lang="en-US" altLang="ja-JP" dirty="0">
              <a:solidFill>
                <a:schemeClr val="accent1">
                  <a:lumMod val="60000"/>
                  <a:lumOff val="40000"/>
                </a:schemeClr>
              </a:solidFill>
            </a:endParaRPr>
          </a:p>
          <a:p>
            <a:endParaRPr kumimoji="1" lang="en-US" altLang="ja-JP" dirty="0"/>
          </a:p>
          <a:p>
            <a:r>
              <a:rPr kumimoji="1" lang="en-US" altLang="ja-JP" dirty="0"/>
              <a:t>Grid PV Simulator</a:t>
            </a:r>
          </a:p>
          <a:p>
            <a:pPr algn="l"/>
            <a:r>
              <a:rPr kumimoji="1" lang="en-US" altLang="ja-JP" dirty="0"/>
              <a:t>  </a:t>
            </a:r>
            <a:r>
              <a:rPr kumimoji="1" lang="en-US" altLang="ja-JP" dirty="0">
                <a:solidFill>
                  <a:schemeClr val="accent1">
                    <a:lumMod val="60000"/>
                    <a:lumOff val="40000"/>
                  </a:schemeClr>
                </a:solidFill>
              </a:rPr>
              <a:t>H</a:t>
            </a:r>
            <a:r>
              <a:rPr lang="en-US" altLang="ko-KR" dirty="0">
                <a:solidFill>
                  <a:schemeClr val="accent1">
                    <a:lumMod val="60000"/>
                    <a:lumOff val="40000"/>
                  </a:schemeClr>
                </a:solidFill>
              </a:rPr>
              <a:t>anwha – </a:t>
            </a:r>
            <a:r>
              <a:rPr lang="en-US" altLang="ko-KR" dirty="0">
                <a:solidFill>
                  <a:schemeClr val="tx2"/>
                </a:solidFill>
              </a:rPr>
              <a:t>WT1800, WT3000, WT5000</a:t>
            </a:r>
            <a:endParaRPr kumimoji="1" lang="ja-JP" altLang="en-US" dirty="0">
              <a:solidFill>
                <a:schemeClr val="tx2"/>
              </a:solidFill>
            </a:endParaRPr>
          </a:p>
          <a:p>
            <a:r>
              <a:rPr lang="en-US" altLang="ko-KR" dirty="0"/>
              <a:t> </a:t>
            </a:r>
            <a:endParaRPr lang="ko-KR" altLang="en-US" dirty="0"/>
          </a:p>
        </p:txBody>
      </p:sp>
    </p:spTree>
    <p:extLst>
      <p:ext uri="{BB962C8B-B14F-4D97-AF65-F5344CB8AC3E}">
        <p14:creationId xmlns:p14="http://schemas.microsoft.com/office/powerpoint/2010/main" val="14002649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225D1E58-417B-D522-2229-DE3EAD526A71}"/>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85342169-90C1-B8DB-AED4-255A98DFD3EE}"/>
              </a:ext>
            </a:extLst>
          </p:cNvPr>
          <p:cNvSpPr>
            <a:spLocks noGrp="1"/>
          </p:cNvSpPr>
          <p:nvPr>
            <p:ph type="sldNum" sz="quarter" idx="10"/>
          </p:nvPr>
        </p:nvSpPr>
        <p:spPr/>
        <p:txBody>
          <a:bodyPr/>
          <a:lstStyle/>
          <a:p>
            <a:fld id="{584EAAFE-CFE5-40AD-8E95-5BFF290DC5CF}" type="slidenum">
              <a:rPr kumimoji="1" lang="ja-JP" altLang="en-US" smtClean="0"/>
              <a:pPr/>
              <a:t>4</a:t>
            </a:fld>
            <a:endParaRPr kumimoji="1" lang="ja-JP" altLang="en-US"/>
          </a:p>
        </p:txBody>
      </p:sp>
      <p:sp>
        <p:nvSpPr>
          <p:cNvPr id="4" name="TextBox 3">
            <a:extLst>
              <a:ext uri="{FF2B5EF4-FFF2-40B4-BE49-F238E27FC236}">
                <a16:creationId xmlns:a16="http://schemas.microsoft.com/office/drawing/2014/main" id="{D4839205-BE99-8C6D-A272-7976969E7D3D}"/>
              </a:ext>
            </a:extLst>
          </p:cNvPr>
          <p:cNvSpPr txBox="1"/>
          <p:nvPr/>
        </p:nvSpPr>
        <p:spPr>
          <a:xfrm>
            <a:off x="1265327" y="2852303"/>
            <a:ext cx="4749889" cy="2862322"/>
          </a:xfrm>
          <a:prstGeom prst="rect">
            <a:avLst/>
          </a:prstGeom>
          <a:noFill/>
        </p:spPr>
        <p:txBody>
          <a:bodyPr wrap="square" rtlCol="0">
            <a:spAutoFit/>
          </a:bodyPr>
          <a:lstStyle/>
          <a:p>
            <a:r>
              <a:rPr lang="en-US" altLang="ko-KR" b="1" dirty="0"/>
              <a:t>Spark plug System </a:t>
            </a:r>
          </a:p>
          <a:p>
            <a:pPr algn="l"/>
            <a:r>
              <a:rPr lang="en-US" altLang="ko-KR" dirty="0"/>
              <a:t>    </a:t>
            </a:r>
            <a:r>
              <a:rPr lang="en-US" altLang="ko-KR" sz="1800" b="0" i="0" u="none" strike="noStrike" baseline="0" dirty="0">
                <a:solidFill>
                  <a:srgbClr val="000000"/>
                </a:solidFill>
                <a:ea typeface="맑은 고딕" panose="020B0503020000020004" pitchFamily="50" charset="-127"/>
              </a:rPr>
              <a:t> DL950-F-HK -</a:t>
            </a:r>
            <a:r>
              <a:rPr lang="en-US" altLang="ko-KR" dirty="0"/>
              <a:t> 5EA</a:t>
            </a:r>
          </a:p>
          <a:p>
            <a:pPr algn="l"/>
            <a:r>
              <a:rPr lang="en-US" altLang="ko-KR" dirty="0"/>
              <a:t>     </a:t>
            </a:r>
            <a:r>
              <a:rPr lang="en-US" altLang="ko-KR" sz="1800" b="0" i="0" u="none" strike="noStrike" baseline="0" dirty="0">
                <a:solidFill>
                  <a:srgbClr val="000000"/>
                </a:solidFill>
                <a:ea typeface="맑은 고딕" panose="020B0503020000020004" pitchFamily="50" charset="-127"/>
              </a:rPr>
              <a:t>720211 20MHz -15EA</a:t>
            </a:r>
          </a:p>
          <a:p>
            <a:pPr algn="l"/>
            <a:r>
              <a:rPr lang="en-US" altLang="ko-KR" sz="1800" b="0" i="0" u="none" strike="noStrike" baseline="0" dirty="0">
                <a:solidFill>
                  <a:srgbClr val="000000"/>
                </a:solidFill>
                <a:ea typeface="맑은 고딕" panose="020B0503020000020004" pitchFamily="50" charset="-127"/>
              </a:rPr>
              <a:t>     701933 30A 50MHz – 5EA</a:t>
            </a:r>
          </a:p>
          <a:p>
            <a:pPr algn="l"/>
            <a:endParaRPr lang="en-US" altLang="ko-KR" dirty="0">
              <a:solidFill>
                <a:srgbClr val="000000"/>
              </a:solidFill>
              <a:ea typeface="맑은 고딕" panose="020B0503020000020004" pitchFamily="50" charset="-127"/>
            </a:endParaRPr>
          </a:p>
          <a:p>
            <a:pPr algn="l"/>
            <a:endParaRPr lang="en-US" altLang="ko-KR" dirty="0">
              <a:solidFill>
                <a:srgbClr val="000000"/>
              </a:solidFill>
              <a:ea typeface="맑은 고딕" panose="020B0503020000020004" pitchFamily="50" charset="-127"/>
            </a:endParaRPr>
          </a:p>
          <a:p>
            <a:pPr algn="l"/>
            <a:endParaRPr lang="en-US" altLang="ko-KR" dirty="0">
              <a:solidFill>
                <a:srgbClr val="000000"/>
              </a:solidFill>
              <a:ea typeface="맑은 고딕" panose="020B0503020000020004" pitchFamily="50" charset="-127"/>
            </a:endParaRPr>
          </a:p>
          <a:p>
            <a:r>
              <a:rPr lang="en-US" altLang="ko-KR" dirty="0"/>
              <a:t>     Order amount  250,000,000 won</a:t>
            </a:r>
          </a:p>
          <a:p>
            <a:pPr algn="l"/>
            <a:endParaRPr lang="ko-KR" altLang="en-US" sz="1800" b="0" i="0" u="none" strike="noStrike" baseline="0" dirty="0">
              <a:solidFill>
                <a:srgbClr val="000000"/>
              </a:solidFill>
              <a:ea typeface="맑은 고딕" panose="020B0503020000020004" pitchFamily="50" charset="-127"/>
            </a:endParaRPr>
          </a:p>
          <a:p>
            <a:r>
              <a:rPr lang="en-US" altLang="ko-KR" sz="1800" b="0" i="0" u="none" strike="noStrike" baseline="0" dirty="0">
                <a:solidFill>
                  <a:srgbClr val="000000"/>
                </a:solidFill>
                <a:ea typeface="맑은 고딕" panose="020B0503020000020004" pitchFamily="50" charset="-127"/>
              </a:rPr>
              <a:t>    </a:t>
            </a:r>
            <a:r>
              <a:rPr lang="en-US" altLang="ko-KR" dirty="0"/>
              <a:t>     </a:t>
            </a:r>
          </a:p>
        </p:txBody>
      </p:sp>
      <p:sp>
        <p:nvSpPr>
          <p:cNvPr id="5" name="TextBox 4">
            <a:extLst>
              <a:ext uri="{FF2B5EF4-FFF2-40B4-BE49-F238E27FC236}">
                <a16:creationId xmlns:a16="http://schemas.microsoft.com/office/drawing/2014/main" id="{EDA76A4A-DCE1-16C3-CFC0-3812C400357B}"/>
              </a:ext>
            </a:extLst>
          </p:cNvPr>
          <p:cNvSpPr txBox="1"/>
          <p:nvPr/>
        </p:nvSpPr>
        <p:spPr>
          <a:xfrm>
            <a:off x="4511040" y="1000864"/>
            <a:ext cx="7396391" cy="1538883"/>
          </a:xfrm>
          <a:prstGeom prst="rect">
            <a:avLst/>
          </a:prstGeom>
          <a:noFill/>
        </p:spPr>
        <p:txBody>
          <a:bodyPr wrap="square" rtlCol="0">
            <a:spAutoFit/>
          </a:bodyPr>
          <a:lstStyle/>
          <a:p>
            <a:r>
              <a:rPr lang="en-US" altLang="ko-KR" sz="2000" b="1" dirty="0"/>
              <a:t>YURA</a:t>
            </a:r>
            <a:r>
              <a:rPr lang="ko-KR" altLang="en-US" sz="2000" b="1" dirty="0"/>
              <a:t> </a:t>
            </a:r>
            <a:r>
              <a:rPr lang="en-US" altLang="ko-KR" sz="2000" b="1" dirty="0"/>
              <a:t>TECH </a:t>
            </a:r>
            <a:endParaRPr lang="en-US" altLang="ko-KR" dirty="0"/>
          </a:p>
          <a:p>
            <a:r>
              <a:rPr lang="en-US" altLang="ko-KR" dirty="0"/>
              <a:t>auto parts manufacturer</a:t>
            </a:r>
          </a:p>
          <a:p>
            <a:r>
              <a:rPr lang="en-US" altLang="ko-KR" dirty="0"/>
              <a:t>(Major customers are </a:t>
            </a:r>
            <a:r>
              <a:rPr lang="en-US" altLang="ko-KR" sz="2000" b="1" dirty="0"/>
              <a:t>Hyundai/Kia Motors and Hyundai </a:t>
            </a:r>
            <a:r>
              <a:rPr lang="en-US" altLang="ko-KR" sz="2000" b="1" dirty="0" err="1"/>
              <a:t>Mobis</a:t>
            </a:r>
            <a:r>
              <a:rPr lang="en-US" altLang="ko-KR" dirty="0"/>
              <a:t>.)</a:t>
            </a:r>
          </a:p>
          <a:p>
            <a:endParaRPr lang="en-US" altLang="ko-KR" dirty="0"/>
          </a:p>
          <a:p>
            <a:r>
              <a:rPr lang="en-US" altLang="ko-KR" b="1" dirty="0"/>
              <a:t>DL950</a:t>
            </a:r>
            <a:r>
              <a:rPr lang="ko-KR" altLang="en-US" b="1" dirty="0"/>
              <a:t> </a:t>
            </a:r>
            <a:r>
              <a:rPr lang="en-US" altLang="ko-KR" b="1" dirty="0"/>
              <a:t>Sales volume – 6EA</a:t>
            </a:r>
          </a:p>
        </p:txBody>
      </p:sp>
      <p:pic>
        <p:nvPicPr>
          <p:cNvPr id="11" name="그림 10">
            <a:extLst>
              <a:ext uri="{FF2B5EF4-FFF2-40B4-BE49-F238E27FC236}">
                <a16:creationId xmlns:a16="http://schemas.microsoft.com/office/drawing/2014/main" id="{F41FF661-37FF-BBC4-7256-4075B945DDD5}"/>
              </a:ext>
            </a:extLst>
          </p:cNvPr>
          <p:cNvPicPr>
            <a:picLocks noChangeAspect="1"/>
          </p:cNvPicPr>
          <p:nvPr/>
        </p:nvPicPr>
        <p:blipFill>
          <a:blip r:embed="rId3"/>
          <a:stretch>
            <a:fillRect/>
          </a:stretch>
        </p:blipFill>
        <p:spPr>
          <a:xfrm>
            <a:off x="886559" y="1570400"/>
            <a:ext cx="2363305" cy="851485"/>
          </a:xfrm>
          <a:prstGeom prst="rect">
            <a:avLst/>
          </a:prstGeom>
        </p:spPr>
      </p:pic>
      <p:pic>
        <p:nvPicPr>
          <p:cNvPr id="7" name="Picture 4" descr="HorizontalLine">
            <a:extLst>
              <a:ext uri="{FF2B5EF4-FFF2-40B4-BE49-F238E27FC236}">
                <a16:creationId xmlns:a16="http://schemas.microsoft.com/office/drawing/2014/main" id="{D2153263-47B4-0001-5AD8-DDE66762F3B0}"/>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D32197E-B446-6CB7-5340-A16FF019486A}"/>
              </a:ext>
            </a:extLst>
          </p:cNvPr>
          <p:cNvSpPr txBox="1"/>
          <p:nvPr/>
        </p:nvSpPr>
        <p:spPr>
          <a:xfrm>
            <a:off x="268605" y="845226"/>
            <a:ext cx="2834640" cy="369332"/>
          </a:xfrm>
          <a:prstGeom prst="rect">
            <a:avLst/>
          </a:prstGeom>
          <a:noFill/>
        </p:spPr>
        <p:txBody>
          <a:bodyPr wrap="square" rtlCol="0">
            <a:spAutoFit/>
          </a:bodyPr>
          <a:lstStyle/>
          <a:p>
            <a:r>
              <a:rPr lang="en-US" altLang="ko-KR" dirty="0"/>
              <a:t>Client</a:t>
            </a:r>
            <a:endParaRPr lang="ko-KR" altLang="en-US" dirty="0"/>
          </a:p>
        </p:txBody>
      </p:sp>
      <p:sp>
        <p:nvSpPr>
          <p:cNvPr id="14" name="TextBox 13">
            <a:extLst>
              <a:ext uri="{FF2B5EF4-FFF2-40B4-BE49-F238E27FC236}">
                <a16:creationId xmlns:a16="http://schemas.microsoft.com/office/drawing/2014/main" id="{2A1431FC-272B-E9B1-36AC-8F0A11AFED2C}"/>
              </a:ext>
            </a:extLst>
          </p:cNvPr>
          <p:cNvSpPr txBox="1"/>
          <p:nvPr/>
        </p:nvSpPr>
        <p:spPr>
          <a:xfrm>
            <a:off x="5931711" y="2855037"/>
            <a:ext cx="5985469" cy="2862322"/>
          </a:xfrm>
          <a:prstGeom prst="rect">
            <a:avLst/>
          </a:prstGeom>
          <a:noFill/>
        </p:spPr>
        <p:txBody>
          <a:bodyPr wrap="square" rtlCol="0">
            <a:spAutoFit/>
          </a:bodyPr>
          <a:lstStyle/>
          <a:p>
            <a:r>
              <a:rPr lang="en-US" altLang="ko-KR" b="1" dirty="0"/>
              <a:t>Pre-charge Relay System </a:t>
            </a:r>
          </a:p>
          <a:p>
            <a:r>
              <a:rPr lang="en-US" altLang="ko-KR" dirty="0"/>
              <a:t>      DL950-F-HK/M1 - 1EA</a:t>
            </a:r>
          </a:p>
          <a:p>
            <a:r>
              <a:rPr lang="en-US" altLang="ko-KR" dirty="0"/>
              <a:t>      720268 1MS/s  - 5EA</a:t>
            </a:r>
          </a:p>
          <a:p>
            <a:r>
              <a:rPr lang="en-US" altLang="ko-KR" dirty="0"/>
              <a:t>      720256 4CH 10MS/s 12Bit Isolation Module - 1EA</a:t>
            </a:r>
          </a:p>
          <a:p>
            <a:r>
              <a:rPr lang="en-US" altLang="ko-KR" dirty="0"/>
              <a:t>      VZ20X -1EA</a:t>
            </a:r>
          </a:p>
          <a:p>
            <a:endParaRPr lang="en-US" altLang="ko-KR" dirty="0"/>
          </a:p>
          <a:p>
            <a:endParaRPr lang="en-US" altLang="ko-KR" dirty="0"/>
          </a:p>
          <a:p>
            <a:r>
              <a:rPr lang="en-US" altLang="ko-KR" dirty="0"/>
              <a:t>      Order amount  123,000,000 won</a:t>
            </a:r>
          </a:p>
          <a:p>
            <a:r>
              <a:rPr lang="en-US" altLang="ko-KR" dirty="0"/>
              <a:t>      </a:t>
            </a:r>
          </a:p>
          <a:p>
            <a:endParaRPr lang="ko-KR" altLang="en-US" dirty="0"/>
          </a:p>
        </p:txBody>
      </p:sp>
      <p:sp>
        <p:nvSpPr>
          <p:cNvPr id="15" name="직사각형 14">
            <a:extLst>
              <a:ext uri="{FF2B5EF4-FFF2-40B4-BE49-F238E27FC236}">
                <a16:creationId xmlns:a16="http://schemas.microsoft.com/office/drawing/2014/main" id="{4C5841F4-82B0-6AD1-FA31-CC0F38943128}"/>
              </a:ext>
            </a:extLst>
          </p:cNvPr>
          <p:cNvSpPr/>
          <p:nvPr/>
        </p:nvSpPr>
        <p:spPr>
          <a:xfrm>
            <a:off x="4488180" y="10392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6" name="직사각형 15">
            <a:extLst>
              <a:ext uri="{FF2B5EF4-FFF2-40B4-BE49-F238E27FC236}">
                <a16:creationId xmlns:a16="http://schemas.microsoft.com/office/drawing/2014/main" id="{6E8695D2-991A-1098-784F-C40B56E28077}"/>
              </a:ext>
            </a:extLst>
          </p:cNvPr>
          <p:cNvSpPr/>
          <p:nvPr/>
        </p:nvSpPr>
        <p:spPr>
          <a:xfrm>
            <a:off x="1253400"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7" name="직사각형 16">
            <a:extLst>
              <a:ext uri="{FF2B5EF4-FFF2-40B4-BE49-F238E27FC236}">
                <a16:creationId xmlns:a16="http://schemas.microsoft.com/office/drawing/2014/main" id="{231198D0-CD8D-907F-A0A5-557A46539D64}"/>
              </a:ext>
            </a:extLst>
          </p:cNvPr>
          <p:cNvSpPr/>
          <p:nvPr/>
        </p:nvSpPr>
        <p:spPr>
          <a:xfrm>
            <a:off x="5917606" y="2866817"/>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Tree>
    <p:extLst>
      <p:ext uri="{BB962C8B-B14F-4D97-AF65-F5344CB8AC3E}">
        <p14:creationId xmlns:p14="http://schemas.microsoft.com/office/powerpoint/2010/main" val="14028221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5</a:t>
            </a:fld>
            <a:endParaRPr kumimoji="1" lang="ja-JP" altLang="en-US"/>
          </a:p>
        </p:txBody>
      </p:sp>
      <p:sp>
        <p:nvSpPr>
          <p:cNvPr id="5" name="TextBox 4">
            <a:extLst>
              <a:ext uri="{FF2B5EF4-FFF2-40B4-BE49-F238E27FC236}">
                <a16:creationId xmlns:a16="http://schemas.microsoft.com/office/drawing/2014/main" id="{0DB0FEED-E58D-235B-3FC1-28616D42130C}"/>
              </a:ext>
            </a:extLst>
          </p:cNvPr>
          <p:cNvSpPr txBox="1"/>
          <p:nvPr/>
        </p:nvSpPr>
        <p:spPr>
          <a:xfrm>
            <a:off x="678494" y="1335370"/>
            <a:ext cx="10977887" cy="1477328"/>
          </a:xfrm>
          <a:prstGeom prst="rect">
            <a:avLst/>
          </a:prstGeom>
          <a:noFill/>
        </p:spPr>
        <p:txBody>
          <a:bodyPr wrap="square" rtlCol="0">
            <a:spAutoFit/>
          </a:bodyPr>
          <a:lstStyle/>
          <a:p>
            <a:pPr algn="just" latinLnBrk="1"/>
            <a:r>
              <a:rPr lang="en-US" altLang="ko-KR" sz="1800" b="1" dirty="0">
                <a:solidFill>
                  <a:schemeClr val="accent1">
                    <a:lumMod val="75000"/>
                  </a:schemeClr>
                </a:solidFill>
                <a:effectLst/>
                <a:latin typeface="맑은 고딕" panose="020B0503020000020004" pitchFamily="50" charset="-127"/>
                <a:ea typeface="맑은 고딕" panose="020B0503020000020004" pitchFamily="50" charset="-127"/>
                <a:cs typeface="Times New Roman" panose="02020603050405020304" pitchFamily="18" charset="0"/>
              </a:rPr>
              <a:t>Customer Requirements</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Load resistance: 10Mohm</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Maximum voltage: 50kV</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V</a:t>
            </a:r>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oltage and current</a:t>
            </a: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 level measurement while operating Spark plug 30CH. </a:t>
            </a:r>
          </a:p>
          <a:p>
            <a:pPr marL="285750" indent="-285750" algn="just" latinLnBrk="1">
              <a:buFontTx/>
              <a:buChar char="-"/>
            </a:pP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Test data acquisition for 6 months (They must</a:t>
            </a:r>
            <a:r>
              <a:rPr lang="en-US" altLang="ko-KR" dirty="0">
                <a:latin typeface="맑은 고딕" panose="020B0503020000020004" pitchFamily="50" charset="-127"/>
                <a:ea typeface="맑은 고딕" panose="020B0503020000020004" pitchFamily="50" charset="-127"/>
                <a:cs typeface="Times New Roman" panose="02020603050405020304" pitchFamily="18" charset="0"/>
              </a:rPr>
              <a:t> provide the</a:t>
            </a:r>
            <a:r>
              <a:rPr lang="en-US" altLang="ko-KR" sz="1800" dirty="0">
                <a:effectLst/>
                <a:latin typeface="맑은 고딕" panose="020B0503020000020004" pitchFamily="50" charset="-127"/>
                <a:ea typeface="맑은 고딕" panose="020B0503020000020004" pitchFamily="50" charset="-127"/>
                <a:cs typeface="Times New Roman" panose="02020603050405020304" pitchFamily="18" charset="0"/>
              </a:rPr>
              <a:t> test data to Hyundai Motor)</a:t>
            </a:r>
          </a:p>
        </p:txBody>
      </p:sp>
      <p:pic>
        <p:nvPicPr>
          <p:cNvPr id="6" name="그림 5">
            <a:extLst>
              <a:ext uri="{FF2B5EF4-FFF2-40B4-BE49-F238E27FC236}">
                <a16:creationId xmlns:a16="http://schemas.microsoft.com/office/drawing/2014/main" id="{D1163DED-95C6-2F46-3F14-0935860F9479}"/>
              </a:ext>
            </a:extLst>
          </p:cNvPr>
          <p:cNvPicPr>
            <a:picLocks noChangeAspect="1"/>
          </p:cNvPicPr>
          <p:nvPr/>
        </p:nvPicPr>
        <p:blipFill rotWithShape="1">
          <a:blip r:embed="rId3"/>
          <a:srcRect l="2742" r="9498"/>
          <a:stretch/>
        </p:blipFill>
        <p:spPr>
          <a:xfrm>
            <a:off x="527788" y="2812520"/>
            <a:ext cx="3849623" cy="2694611"/>
          </a:xfrm>
          <a:prstGeom prst="rect">
            <a:avLst/>
          </a:prstGeom>
        </p:spPr>
      </p:pic>
      <p:sp>
        <p:nvSpPr>
          <p:cNvPr id="7" name="TextBox 6">
            <a:extLst>
              <a:ext uri="{FF2B5EF4-FFF2-40B4-BE49-F238E27FC236}">
                <a16:creationId xmlns:a16="http://schemas.microsoft.com/office/drawing/2014/main" id="{E84BFA5A-15FE-0E84-16A6-AE5DE2D07A9A}"/>
              </a:ext>
            </a:extLst>
          </p:cNvPr>
          <p:cNvSpPr txBox="1"/>
          <p:nvPr/>
        </p:nvSpPr>
        <p:spPr>
          <a:xfrm>
            <a:off x="6520066" y="3984359"/>
            <a:ext cx="4325112" cy="1200329"/>
          </a:xfrm>
          <a:prstGeom prst="rect">
            <a:avLst/>
          </a:prstGeom>
          <a:noFill/>
        </p:spPr>
        <p:txBody>
          <a:bodyPr wrap="square" rtlCol="0">
            <a:spAutoFit/>
          </a:bodyPr>
          <a:lstStyle/>
          <a:p>
            <a:r>
              <a:rPr lang="en-US" altLang="ko-KR" b="0" i="0" dirty="0">
                <a:solidFill>
                  <a:srgbClr val="222222"/>
                </a:solidFill>
                <a:effectLst/>
                <a:latin typeface="Nanum Square"/>
              </a:rPr>
              <a:t>The core driving device of an engine that generates high-voltage current to cause spark discharge inside the engine.</a:t>
            </a:r>
          </a:p>
          <a:p>
            <a:endParaRPr lang="en-US" altLang="ko-KR" dirty="0">
              <a:solidFill>
                <a:srgbClr val="222222"/>
              </a:solidFill>
              <a:latin typeface="Nanum Square"/>
            </a:endParaRPr>
          </a:p>
        </p:txBody>
      </p:sp>
      <p:sp>
        <p:nvSpPr>
          <p:cNvPr id="8" name="TextBox 7">
            <a:extLst>
              <a:ext uri="{FF2B5EF4-FFF2-40B4-BE49-F238E27FC236}">
                <a16:creationId xmlns:a16="http://schemas.microsoft.com/office/drawing/2014/main" id="{7193D191-B757-B741-F400-C09A9DA970EE}"/>
              </a:ext>
            </a:extLst>
          </p:cNvPr>
          <p:cNvSpPr txBox="1"/>
          <p:nvPr/>
        </p:nvSpPr>
        <p:spPr>
          <a:xfrm>
            <a:off x="2087819" y="5867025"/>
            <a:ext cx="2505456" cy="369332"/>
          </a:xfrm>
          <a:prstGeom prst="rect">
            <a:avLst/>
          </a:prstGeom>
          <a:noFill/>
        </p:spPr>
        <p:txBody>
          <a:bodyPr wrap="square" rtlCol="0">
            <a:spAutoFit/>
          </a:bodyPr>
          <a:lstStyle/>
          <a:p>
            <a:r>
              <a:rPr lang="en-US" altLang="ko-KR" dirty="0"/>
              <a:t>DUT - Spark plug</a:t>
            </a:r>
            <a:r>
              <a:rPr lang="ko-KR" altLang="en-US" dirty="0"/>
              <a:t> </a:t>
            </a:r>
            <a:endParaRPr lang="en-US" altLang="ko-KR" dirty="0"/>
          </a:p>
        </p:txBody>
      </p:sp>
      <p:pic>
        <p:nvPicPr>
          <p:cNvPr id="9" name="Picture 4" descr="HorizontalLine">
            <a:extLst>
              <a:ext uri="{FF2B5EF4-FFF2-40B4-BE49-F238E27FC236}">
                <a16:creationId xmlns:a16="http://schemas.microsoft.com/office/drawing/2014/main" id="{1CFEB0CD-67F3-1942-C163-7775AF715D3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32489B78-67D3-07C4-DFB9-50E9493C3C9A}"/>
              </a:ext>
            </a:extLst>
          </p:cNvPr>
          <p:cNvSpPr txBox="1"/>
          <p:nvPr/>
        </p:nvSpPr>
        <p:spPr>
          <a:xfrm>
            <a:off x="284569" y="876569"/>
            <a:ext cx="3549395" cy="369332"/>
          </a:xfrm>
          <a:prstGeom prst="rect">
            <a:avLst/>
          </a:prstGeom>
          <a:noFill/>
        </p:spPr>
        <p:txBody>
          <a:bodyPr wrap="square" rtlCol="0">
            <a:spAutoFit/>
          </a:bodyPr>
          <a:lstStyle/>
          <a:p>
            <a:r>
              <a:rPr lang="en-US" altLang="ko-KR" dirty="0"/>
              <a:t>Spark plug durability System</a:t>
            </a:r>
            <a:endParaRPr lang="ko-KR" altLang="en-US" dirty="0"/>
          </a:p>
        </p:txBody>
      </p:sp>
      <p:sp>
        <p:nvSpPr>
          <p:cNvPr id="11" name="직사각형 10">
            <a:extLst>
              <a:ext uri="{FF2B5EF4-FFF2-40B4-BE49-F238E27FC236}">
                <a16:creationId xmlns:a16="http://schemas.microsoft.com/office/drawing/2014/main" id="{18620423-AAD3-1689-9B3E-B03FBE2FEABF}"/>
              </a:ext>
            </a:extLst>
          </p:cNvPr>
          <p:cNvSpPr/>
          <p:nvPr/>
        </p:nvSpPr>
        <p:spPr>
          <a:xfrm>
            <a:off x="678494" y="1335426"/>
            <a:ext cx="45719" cy="292608"/>
          </a:xfrm>
          <a:prstGeom prst="rect">
            <a:avLst/>
          </a:prstGeom>
          <a:solidFill>
            <a:schemeClr val="accent1">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pic>
        <p:nvPicPr>
          <p:cNvPr id="4" name="그림 3">
            <a:extLst>
              <a:ext uri="{FF2B5EF4-FFF2-40B4-BE49-F238E27FC236}">
                <a16:creationId xmlns:a16="http://schemas.microsoft.com/office/drawing/2014/main" id="{CBE02123-2440-083F-D22B-A54CE5FF4043}"/>
              </a:ext>
            </a:extLst>
          </p:cNvPr>
          <p:cNvPicPr>
            <a:picLocks noChangeAspect="1"/>
          </p:cNvPicPr>
          <p:nvPr/>
        </p:nvPicPr>
        <p:blipFill>
          <a:blip r:embed="rId5"/>
          <a:stretch>
            <a:fillRect/>
          </a:stretch>
        </p:blipFill>
        <p:spPr>
          <a:xfrm>
            <a:off x="4209527" y="3505052"/>
            <a:ext cx="1886473" cy="1772003"/>
          </a:xfrm>
          <a:prstGeom prst="rect">
            <a:avLst/>
          </a:prstGeom>
        </p:spPr>
      </p:pic>
    </p:spTree>
    <p:extLst>
      <p:ext uri="{BB962C8B-B14F-4D97-AF65-F5344CB8AC3E}">
        <p14:creationId xmlns:p14="http://schemas.microsoft.com/office/powerpoint/2010/main" val="417397582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7" name="그림 106">
            <a:extLst>
              <a:ext uri="{FF2B5EF4-FFF2-40B4-BE49-F238E27FC236}">
                <a16:creationId xmlns:a16="http://schemas.microsoft.com/office/drawing/2014/main" id="{EF20A2DA-4620-62F6-FAE6-E2718CF7AB8B}"/>
              </a:ext>
            </a:extLst>
          </p:cNvPr>
          <p:cNvPicPr>
            <a:picLocks noChangeAspect="1"/>
          </p:cNvPicPr>
          <p:nvPr/>
        </p:nvPicPr>
        <p:blipFill>
          <a:blip r:embed="rId3"/>
          <a:stretch>
            <a:fillRect/>
          </a:stretch>
        </p:blipFill>
        <p:spPr>
          <a:xfrm>
            <a:off x="369541" y="4055238"/>
            <a:ext cx="932285" cy="1729578"/>
          </a:xfrm>
          <a:prstGeom prst="rect">
            <a:avLst/>
          </a:prstGeom>
        </p:spPr>
      </p:pic>
      <p:sp>
        <p:nvSpPr>
          <p:cNvPr id="3" name="슬라이드 번호 개체 틀 2">
            <a:extLst>
              <a:ext uri="{FF2B5EF4-FFF2-40B4-BE49-F238E27FC236}">
                <a16:creationId xmlns:a16="http://schemas.microsoft.com/office/drawing/2014/main" id="{101251C8-1B8B-EF17-3BD9-53A7A13B4209}"/>
              </a:ext>
            </a:extLst>
          </p:cNvPr>
          <p:cNvSpPr>
            <a:spLocks noGrp="1"/>
          </p:cNvSpPr>
          <p:nvPr>
            <p:ph type="sldNum" sz="quarter" idx="10"/>
          </p:nvPr>
        </p:nvSpPr>
        <p:spPr/>
        <p:txBody>
          <a:bodyPr/>
          <a:lstStyle/>
          <a:p>
            <a:fld id="{584EAAFE-CFE5-40AD-8E95-5BFF290DC5CF}" type="slidenum">
              <a:rPr kumimoji="1" lang="ja-JP" altLang="en-US" smtClean="0"/>
              <a:pPr/>
              <a:t>6</a:t>
            </a:fld>
            <a:endParaRPr kumimoji="1" lang="ja-JP" altLang="en-US"/>
          </a:p>
        </p:txBody>
      </p:sp>
      <p:pic>
        <p:nvPicPr>
          <p:cNvPr id="8" name="그림 7">
            <a:extLst>
              <a:ext uri="{FF2B5EF4-FFF2-40B4-BE49-F238E27FC236}">
                <a16:creationId xmlns:a16="http://schemas.microsoft.com/office/drawing/2014/main" id="{E2C87571-DB1E-1E7F-C990-5A39CEF48B91}"/>
              </a:ext>
            </a:extLst>
          </p:cNvPr>
          <p:cNvPicPr>
            <a:picLocks noChangeAspect="1"/>
          </p:cNvPicPr>
          <p:nvPr/>
        </p:nvPicPr>
        <p:blipFill>
          <a:blip r:embed="rId4"/>
          <a:stretch>
            <a:fillRect/>
          </a:stretch>
        </p:blipFill>
        <p:spPr>
          <a:xfrm>
            <a:off x="4783457" y="1855619"/>
            <a:ext cx="3364412" cy="2893104"/>
          </a:xfrm>
          <a:prstGeom prst="rect">
            <a:avLst/>
          </a:prstGeom>
        </p:spPr>
      </p:pic>
      <p:pic>
        <p:nvPicPr>
          <p:cNvPr id="11" name="Picture 2" descr="Additional product image 0">
            <a:extLst>
              <a:ext uri="{FF2B5EF4-FFF2-40B4-BE49-F238E27FC236}">
                <a16:creationId xmlns:a16="http://schemas.microsoft.com/office/drawing/2014/main" id="{550E8FC3-4AB7-3580-7FEE-931583508A6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366127" y="4033185"/>
            <a:ext cx="2625852" cy="1826429"/>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연결선: 구부러짐 11">
            <a:extLst>
              <a:ext uri="{FF2B5EF4-FFF2-40B4-BE49-F238E27FC236}">
                <a16:creationId xmlns:a16="http://schemas.microsoft.com/office/drawing/2014/main" id="{F760D252-8483-3D85-609D-82E2C7F5E4C7}"/>
              </a:ext>
            </a:extLst>
          </p:cNvPr>
          <p:cNvCxnSpPr>
            <a:cxnSpLocks/>
            <a:stCxn id="34" idx="0"/>
            <a:endCxn id="39" idx="3"/>
          </p:cNvCxnSpPr>
          <p:nvPr/>
        </p:nvCxnSpPr>
        <p:spPr>
          <a:xfrm rot="16200000" flipH="1" flipV="1">
            <a:off x="3423674" y="2370001"/>
            <a:ext cx="2744116" cy="1431689"/>
          </a:xfrm>
          <a:prstGeom prst="curvedConnector4">
            <a:avLst>
              <a:gd name="adj1" fmla="val -8331"/>
              <a:gd name="adj2" fmla="val 54047"/>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16" name="연결선: 구부러짐 15">
            <a:extLst>
              <a:ext uri="{FF2B5EF4-FFF2-40B4-BE49-F238E27FC236}">
                <a16:creationId xmlns:a16="http://schemas.microsoft.com/office/drawing/2014/main" id="{EDC798C4-96E5-3567-55B7-58D5121D9349}"/>
              </a:ext>
            </a:extLst>
          </p:cNvPr>
          <p:cNvCxnSpPr>
            <a:cxnSpLocks/>
            <a:stCxn id="54" idx="2"/>
            <a:endCxn id="53" idx="3"/>
          </p:cNvCxnSpPr>
          <p:nvPr/>
        </p:nvCxnSpPr>
        <p:spPr>
          <a:xfrm rot="5400000" flipH="1">
            <a:off x="4617377" y="3921656"/>
            <a:ext cx="346428" cy="1441971"/>
          </a:xfrm>
          <a:prstGeom prst="curvedConnector4">
            <a:avLst>
              <a:gd name="adj1" fmla="val -134726"/>
              <a:gd name="adj2" fmla="val 58642"/>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23" name="연결선: 구부러짐 22">
            <a:extLst>
              <a:ext uri="{FF2B5EF4-FFF2-40B4-BE49-F238E27FC236}">
                <a16:creationId xmlns:a16="http://schemas.microsoft.com/office/drawing/2014/main" id="{1091A768-9D6A-72DF-DCA4-A997A7D17A5D}"/>
              </a:ext>
            </a:extLst>
          </p:cNvPr>
          <p:cNvCxnSpPr>
            <a:cxnSpLocks/>
            <a:stCxn id="29" idx="0"/>
            <a:endCxn id="39" idx="3"/>
          </p:cNvCxnSpPr>
          <p:nvPr/>
        </p:nvCxnSpPr>
        <p:spPr>
          <a:xfrm rot="16200000" flipH="1" flipV="1">
            <a:off x="3653519" y="2155350"/>
            <a:ext cx="2728921" cy="1876186"/>
          </a:xfrm>
          <a:prstGeom prst="curvedConnector4">
            <a:avLst>
              <a:gd name="adj1" fmla="val -8377"/>
              <a:gd name="adj2" fmla="val 53088"/>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29" name="직사각형 28">
            <a:extLst>
              <a:ext uri="{FF2B5EF4-FFF2-40B4-BE49-F238E27FC236}">
                <a16:creationId xmlns:a16="http://schemas.microsoft.com/office/drawing/2014/main" id="{DD0EEB7B-C76D-9D6B-0DEB-977D7246B1C9}"/>
              </a:ext>
            </a:extLst>
          </p:cNvPr>
          <p:cNvSpPr/>
          <p:nvPr/>
        </p:nvSpPr>
        <p:spPr>
          <a:xfrm>
            <a:off x="5840187" y="1728983"/>
            <a:ext cx="231771" cy="25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4" name="직사각형 33">
            <a:extLst>
              <a:ext uri="{FF2B5EF4-FFF2-40B4-BE49-F238E27FC236}">
                <a16:creationId xmlns:a16="http://schemas.microsoft.com/office/drawing/2014/main" id="{7DC6AA62-BBA8-27DA-FF78-6CDC88ED1E2B}"/>
              </a:ext>
            </a:extLst>
          </p:cNvPr>
          <p:cNvSpPr/>
          <p:nvPr/>
        </p:nvSpPr>
        <p:spPr>
          <a:xfrm>
            <a:off x="5395691" y="1713788"/>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39" name="직사각형 38">
            <a:extLst>
              <a:ext uri="{FF2B5EF4-FFF2-40B4-BE49-F238E27FC236}">
                <a16:creationId xmlns:a16="http://schemas.microsoft.com/office/drawing/2014/main" id="{93280A8E-F12B-3AD7-6477-14A7EF401BC6}"/>
              </a:ext>
            </a:extLst>
          </p:cNvPr>
          <p:cNvSpPr/>
          <p:nvPr/>
        </p:nvSpPr>
        <p:spPr>
          <a:xfrm>
            <a:off x="3848117" y="4332405"/>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42" name="연결선: 구부러짐 41">
            <a:extLst>
              <a:ext uri="{FF2B5EF4-FFF2-40B4-BE49-F238E27FC236}">
                <a16:creationId xmlns:a16="http://schemas.microsoft.com/office/drawing/2014/main" id="{23047819-5B0E-CF37-B4D9-C681E224B431}"/>
              </a:ext>
            </a:extLst>
          </p:cNvPr>
          <p:cNvCxnSpPr>
            <a:cxnSpLocks/>
            <a:stCxn id="43" idx="0"/>
            <a:endCxn id="39" idx="3"/>
          </p:cNvCxnSpPr>
          <p:nvPr/>
        </p:nvCxnSpPr>
        <p:spPr>
          <a:xfrm rot="16200000" flipH="1" flipV="1">
            <a:off x="3880874" y="1912799"/>
            <a:ext cx="2744117" cy="2346091"/>
          </a:xfrm>
          <a:prstGeom prst="curvedConnector4">
            <a:avLst>
              <a:gd name="adj1" fmla="val -8331"/>
              <a:gd name="adj2" fmla="val 52470"/>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3" name="직사각형 42">
            <a:extLst>
              <a:ext uri="{FF2B5EF4-FFF2-40B4-BE49-F238E27FC236}">
                <a16:creationId xmlns:a16="http://schemas.microsoft.com/office/drawing/2014/main" id="{ED85F1E6-8B3A-6758-D465-9CFD780FAAFE}"/>
              </a:ext>
            </a:extLst>
          </p:cNvPr>
          <p:cNvSpPr/>
          <p:nvPr/>
        </p:nvSpPr>
        <p:spPr>
          <a:xfrm>
            <a:off x="6310092" y="1713787"/>
            <a:ext cx="231771" cy="25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47" name="연결선: 구부러짐 46">
            <a:extLst>
              <a:ext uri="{FF2B5EF4-FFF2-40B4-BE49-F238E27FC236}">
                <a16:creationId xmlns:a16="http://schemas.microsoft.com/office/drawing/2014/main" id="{2EBF3EC1-455A-8D99-BB6D-69EB21EA28B4}"/>
              </a:ext>
            </a:extLst>
          </p:cNvPr>
          <p:cNvCxnSpPr>
            <a:cxnSpLocks/>
            <a:stCxn id="48" idx="0"/>
            <a:endCxn id="39" idx="3"/>
          </p:cNvCxnSpPr>
          <p:nvPr/>
        </p:nvCxnSpPr>
        <p:spPr>
          <a:xfrm rot="16200000" flipH="1" flipV="1">
            <a:off x="4139551" y="1668236"/>
            <a:ext cx="2730003" cy="2849331"/>
          </a:xfrm>
          <a:prstGeom prst="curvedConnector4">
            <a:avLst>
              <a:gd name="adj1" fmla="val -8374"/>
              <a:gd name="adj2" fmla="val 52034"/>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48" name="직사각형 47">
            <a:extLst>
              <a:ext uri="{FF2B5EF4-FFF2-40B4-BE49-F238E27FC236}">
                <a16:creationId xmlns:a16="http://schemas.microsoft.com/office/drawing/2014/main" id="{9CB737DA-0547-D37B-0E74-1831667442B5}"/>
              </a:ext>
            </a:extLst>
          </p:cNvPr>
          <p:cNvSpPr/>
          <p:nvPr/>
        </p:nvSpPr>
        <p:spPr>
          <a:xfrm>
            <a:off x="6813332" y="1727901"/>
            <a:ext cx="231771" cy="25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50" name="연결선: 구부러짐 49">
            <a:extLst>
              <a:ext uri="{FF2B5EF4-FFF2-40B4-BE49-F238E27FC236}">
                <a16:creationId xmlns:a16="http://schemas.microsoft.com/office/drawing/2014/main" id="{9A4132A8-4740-E9C7-E0F1-375A1FEB4F21}"/>
              </a:ext>
            </a:extLst>
          </p:cNvPr>
          <p:cNvCxnSpPr>
            <a:cxnSpLocks/>
            <a:stCxn id="51" idx="0"/>
            <a:endCxn id="39" idx="3"/>
          </p:cNvCxnSpPr>
          <p:nvPr/>
        </p:nvCxnSpPr>
        <p:spPr>
          <a:xfrm rot="16200000" flipH="1" flipV="1">
            <a:off x="4393868" y="1413917"/>
            <a:ext cx="2730005" cy="3357967"/>
          </a:xfrm>
          <a:prstGeom prst="curvedConnector4">
            <a:avLst>
              <a:gd name="adj1" fmla="val -8374"/>
              <a:gd name="adj2" fmla="val 51726"/>
            </a:avLst>
          </a:prstGeom>
          <a:ln w="19050">
            <a:solidFill>
              <a:srgbClr val="FF000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51" name="직사각형 50">
            <a:extLst>
              <a:ext uri="{FF2B5EF4-FFF2-40B4-BE49-F238E27FC236}">
                <a16:creationId xmlns:a16="http://schemas.microsoft.com/office/drawing/2014/main" id="{F1681969-A6B5-E844-047B-32697B4680C2}"/>
              </a:ext>
            </a:extLst>
          </p:cNvPr>
          <p:cNvSpPr/>
          <p:nvPr/>
        </p:nvSpPr>
        <p:spPr>
          <a:xfrm>
            <a:off x="7321968" y="1727899"/>
            <a:ext cx="231771" cy="250998"/>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3" name="직사각형 52">
            <a:extLst>
              <a:ext uri="{FF2B5EF4-FFF2-40B4-BE49-F238E27FC236}">
                <a16:creationId xmlns:a16="http://schemas.microsoft.com/office/drawing/2014/main" id="{664D6956-6559-9897-5CBC-31A8632BF5D5}"/>
              </a:ext>
            </a:extLst>
          </p:cNvPr>
          <p:cNvSpPr/>
          <p:nvPr/>
        </p:nvSpPr>
        <p:spPr>
          <a:xfrm>
            <a:off x="3837835" y="4343928"/>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4" name="직사각형 53">
            <a:extLst>
              <a:ext uri="{FF2B5EF4-FFF2-40B4-BE49-F238E27FC236}">
                <a16:creationId xmlns:a16="http://schemas.microsoft.com/office/drawing/2014/main" id="{2E281E94-E0F7-179B-BFA2-854816920F39}"/>
              </a:ext>
            </a:extLst>
          </p:cNvPr>
          <p:cNvSpPr/>
          <p:nvPr/>
        </p:nvSpPr>
        <p:spPr>
          <a:xfrm>
            <a:off x="5395691" y="4564858"/>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5" name="직사각형 54">
            <a:extLst>
              <a:ext uri="{FF2B5EF4-FFF2-40B4-BE49-F238E27FC236}">
                <a16:creationId xmlns:a16="http://schemas.microsoft.com/office/drawing/2014/main" id="{AA461238-352D-C4B3-1E50-1DFC551EE165}"/>
              </a:ext>
            </a:extLst>
          </p:cNvPr>
          <p:cNvSpPr/>
          <p:nvPr/>
        </p:nvSpPr>
        <p:spPr>
          <a:xfrm>
            <a:off x="5865588" y="4564773"/>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6" name="직사각형 55">
            <a:extLst>
              <a:ext uri="{FF2B5EF4-FFF2-40B4-BE49-F238E27FC236}">
                <a16:creationId xmlns:a16="http://schemas.microsoft.com/office/drawing/2014/main" id="{0D17D319-753F-48E2-20B8-0D0D331E204C}"/>
              </a:ext>
            </a:extLst>
          </p:cNvPr>
          <p:cNvSpPr/>
          <p:nvPr/>
        </p:nvSpPr>
        <p:spPr>
          <a:xfrm>
            <a:off x="6362478" y="4574241"/>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7" name="직사각형 56">
            <a:extLst>
              <a:ext uri="{FF2B5EF4-FFF2-40B4-BE49-F238E27FC236}">
                <a16:creationId xmlns:a16="http://schemas.microsoft.com/office/drawing/2014/main" id="{00967520-8452-8A15-9BBD-458FF3C2AD7C}"/>
              </a:ext>
            </a:extLst>
          </p:cNvPr>
          <p:cNvSpPr/>
          <p:nvPr/>
        </p:nvSpPr>
        <p:spPr>
          <a:xfrm>
            <a:off x="6860160" y="4552158"/>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58" name="직사각형 57">
            <a:extLst>
              <a:ext uri="{FF2B5EF4-FFF2-40B4-BE49-F238E27FC236}">
                <a16:creationId xmlns:a16="http://schemas.microsoft.com/office/drawing/2014/main" id="{A3572215-6924-A66F-2184-DB461560DD54}"/>
              </a:ext>
            </a:extLst>
          </p:cNvPr>
          <p:cNvSpPr/>
          <p:nvPr/>
        </p:nvSpPr>
        <p:spPr>
          <a:xfrm>
            <a:off x="7329265" y="4552072"/>
            <a:ext cx="231770" cy="250997"/>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cxnSp>
        <p:nvCxnSpPr>
          <p:cNvPr id="61" name="연결선: 구부러짐 60">
            <a:extLst>
              <a:ext uri="{FF2B5EF4-FFF2-40B4-BE49-F238E27FC236}">
                <a16:creationId xmlns:a16="http://schemas.microsoft.com/office/drawing/2014/main" id="{60F78211-F912-BFA8-8CAD-031C4FFF3AD4}"/>
              </a:ext>
            </a:extLst>
          </p:cNvPr>
          <p:cNvCxnSpPr>
            <a:cxnSpLocks/>
            <a:stCxn id="55" idx="2"/>
            <a:endCxn id="53" idx="3"/>
          </p:cNvCxnSpPr>
          <p:nvPr/>
        </p:nvCxnSpPr>
        <p:spPr>
          <a:xfrm rot="5400000" flipH="1">
            <a:off x="4852367" y="3686665"/>
            <a:ext cx="346343" cy="1911868"/>
          </a:xfrm>
          <a:prstGeom prst="curvedConnector4">
            <a:avLst>
              <a:gd name="adj1" fmla="val -156760"/>
              <a:gd name="adj2" fmla="val 53031"/>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64" name="연결선: 구부러짐 63">
            <a:extLst>
              <a:ext uri="{FF2B5EF4-FFF2-40B4-BE49-F238E27FC236}">
                <a16:creationId xmlns:a16="http://schemas.microsoft.com/office/drawing/2014/main" id="{F5D10554-0E75-5498-5DB0-B4F073659E88}"/>
              </a:ext>
            </a:extLst>
          </p:cNvPr>
          <p:cNvCxnSpPr>
            <a:cxnSpLocks/>
            <a:stCxn id="56" idx="2"/>
            <a:endCxn id="53" idx="3"/>
          </p:cNvCxnSpPr>
          <p:nvPr/>
        </p:nvCxnSpPr>
        <p:spPr>
          <a:xfrm rot="5400000" flipH="1">
            <a:off x="5096078" y="3442954"/>
            <a:ext cx="355811" cy="2408758"/>
          </a:xfrm>
          <a:prstGeom prst="curvedConnector4">
            <a:avLst>
              <a:gd name="adj1" fmla="val -195421"/>
              <a:gd name="adj2" fmla="val 52405"/>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5" name="연결선: 구부러짐 74">
            <a:extLst>
              <a:ext uri="{FF2B5EF4-FFF2-40B4-BE49-F238E27FC236}">
                <a16:creationId xmlns:a16="http://schemas.microsoft.com/office/drawing/2014/main" id="{03822AAA-2C81-888C-3EEC-8E214D66A1A5}"/>
              </a:ext>
            </a:extLst>
          </p:cNvPr>
          <p:cNvCxnSpPr>
            <a:cxnSpLocks/>
            <a:stCxn id="57" idx="2"/>
            <a:endCxn id="53" idx="3"/>
          </p:cNvCxnSpPr>
          <p:nvPr/>
        </p:nvCxnSpPr>
        <p:spPr>
          <a:xfrm rot="5400000" flipH="1">
            <a:off x="5355961" y="3183071"/>
            <a:ext cx="333728" cy="2906440"/>
          </a:xfrm>
          <a:prstGeom prst="curvedConnector4">
            <a:avLst>
              <a:gd name="adj1" fmla="val -214059"/>
              <a:gd name="adj2" fmla="val 51994"/>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cxnSp>
        <p:nvCxnSpPr>
          <p:cNvPr id="78" name="연결선: 구부러짐 77">
            <a:extLst>
              <a:ext uri="{FF2B5EF4-FFF2-40B4-BE49-F238E27FC236}">
                <a16:creationId xmlns:a16="http://schemas.microsoft.com/office/drawing/2014/main" id="{54F2ECF8-B947-3CF2-0F5F-24094A1C218C}"/>
              </a:ext>
            </a:extLst>
          </p:cNvPr>
          <p:cNvCxnSpPr>
            <a:cxnSpLocks/>
            <a:stCxn id="58" idx="2"/>
            <a:endCxn id="53" idx="3"/>
          </p:cNvCxnSpPr>
          <p:nvPr/>
        </p:nvCxnSpPr>
        <p:spPr>
          <a:xfrm rot="5400000" flipH="1">
            <a:off x="5590557" y="2948476"/>
            <a:ext cx="333642" cy="3375545"/>
          </a:xfrm>
          <a:prstGeom prst="curvedConnector4">
            <a:avLst>
              <a:gd name="adj1" fmla="val -256938"/>
              <a:gd name="adj2" fmla="val 51717"/>
            </a:avLst>
          </a:prstGeom>
          <a:ln w="19050">
            <a:solidFill>
              <a:schemeClr val="accent6">
                <a:lumMod val="60000"/>
                <a:lumOff val="40000"/>
              </a:schemeClr>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5AF023C8-9FFA-3EBA-1190-390529F5FAC1}"/>
              </a:ext>
            </a:extLst>
          </p:cNvPr>
          <p:cNvSpPr txBox="1"/>
          <p:nvPr/>
        </p:nvSpPr>
        <p:spPr>
          <a:xfrm>
            <a:off x="6036191" y="5679951"/>
            <a:ext cx="1389795" cy="369332"/>
          </a:xfrm>
          <a:prstGeom prst="rect">
            <a:avLst/>
          </a:prstGeom>
          <a:noFill/>
        </p:spPr>
        <p:txBody>
          <a:bodyPr wrap="square" rtlCol="0">
            <a:spAutoFit/>
          </a:bodyPr>
          <a:lstStyle/>
          <a:p>
            <a:r>
              <a:rPr lang="en-US" altLang="ko-KR" dirty="0"/>
              <a:t>DUT 6EA</a:t>
            </a:r>
            <a:endParaRPr lang="ko-KR" altLang="en-US" dirty="0"/>
          </a:p>
        </p:txBody>
      </p:sp>
      <p:pic>
        <p:nvPicPr>
          <p:cNvPr id="83" name="그림 82">
            <a:extLst>
              <a:ext uri="{FF2B5EF4-FFF2-40B4-BE49-F238E27FC236}">
                <a16:creationId xmlns:a16="http://schemas.microsoft.com/office/drawing/2014/main" id="{736AEA59-DB1C-06B9-03E8-D9E3A60228C2}"/>
              </a:ext>
            </a:extLst>
          </p:cNvPr>
          <p:cNvPicPr>
            <a:picLocks noChangeAspect="1"/>
          </p:cNvPicPr>
          <p:nvPr/>
        </p:nvPicPr>
        <p:blipFill>
          <a:blip r:embed="rId6" cstate="screen">
            <a:extLst>
              <a:ext uri="{28A0092B-C50C-407E-A947-70E740481C1C}">
                <a14:useLocalDpi xmlns:a14="http://schemas.microsoft.com/office/drawing/2010/main"/>
              </a:ext>
            </a:extLst>
          </a:blip>
          <a:stretch>
            <a:fillRect/>
          </a:stretch>
        </p:blipFill>
        <p:spPr>
          <a:xfrm>
            <a:off x="1365130" y="2715500"/>
            <a:ext cx="2113836" cy="764368"/>
          </a:xfrm>
          <a:prstGeom prst="rect">
            <a:avLst/>
          </a:prstGeom>
        </p:spPr>
      </p:pic>
      <p:pic>
        <p:nvPicPr>
          <p:cNvPr id="85" name="그림 84" descr="텍스트, 스크린샷, 소프트웨어, 멀티미디어 소프트웨어이(가) 표시된 사진&#10;&#10;자동 생성된 설명">
            <a:extLst>
              <a:ext uri="{FF2B5EF4-FFF2-40B4-BE49-F238E27FC236}">
                <a16:creationId xmlns:a16="http://schemas.microsoft.com/office/drawing/2014/main" id="{BD9F8B2B-98BF-3098-0EA3-A88F98895F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744055" y="1499310"/>
            <a:ext cx="2358394" cy="1234115"/>
          </a:xfrm>
          <a:prstGeom prst="rect">
            <a:avLst/>
          </a:prstGeom>
        </p:spPr>
      </p:pic>
      <p:sp>
        <p:nvSpPr>
          <p:cNvPr id="86" name="TextBox 85">
            <a:extLst>
              <a:ext uri="{FF2B5EF4-FFF2-40B4-BE49-F238E27FC236}">
                <a16:creationId xmlns:a16="http://schemas.microsoft.com/office/drawing/2014/main" id="{53EBE988-BADC-F51E-F1AA-139F5D1F3448}"/>
              </a:ext>
            </a:extLst>
          </p:cNvPr>
          <p:cNvSpPr txBox="1"/>
          <p:nvPr/>
        </p:nvSpPr>
        <p:spPr>
          <a:xfrm>
            <a:off x="319338" y="3631652"/>
            <a:ext cx="3595756" cy="338554"/>
          </a:xfrm>
          <a:prstGeom prst="rect">
            <a:avLst/>
          </a:prstGeom>
          <a:noFill/>
        </p:spPr>
        <p:txBody>
          <a:bodyPr wrap="square" rtlCol="0">
            <a:spAutoFit/>
          </a:bodyPr>
          <a:lstStyle/>
          <a:p>
            <a:r>
              <a:rPr lang="en-US" altLang="ko-KR" sz="1400" dirty="0"/>
              <a:t>10Gbps Optical Transceiver </a:t>
            </a:r>
            <a:r>
              <a:rPr lang="en-US" altLang="ko-KR" sz="1600" dirty="0"/>
              <a:t>Module</a:t>
            </a:r>
            <a:endParaRPr lang="ko-KR" altLang="en-US" sz="1400" dirty="0"/>
          </a:p>
        </p:txBody>
      </p:sp>
      <p:cxnSp>
        <p:nvCxnSpPr>
          <p:cNvPr id="87" name="연결선: 구부러짐 86">
            <a:extLst>
              <a:ext uri="{FF2B5EF4-FFF2-40B4-BE49-F238E27FC236}">
                <a16:creationId xmlns:a16="http://schemas.microsoft.com/office/drawing/2014/main" id="{29F250E5-046F-AFC7-114F-9F5527E30309}"/>
              </a:ext>
            </a:extLst>
          </p:cNvPr>
          <p:cNvCxnSpPr>
            <a:cxnSpLocks/>
            <a:stCxn id="11" idx="1"/>
            <a:endCxn id="83" idx="1"/>
          </p:cNvCxnSpPr>
          <p:nvPr/>
        </p:nvCxnSpPr>
        <p:spPr>
          <a:xfrm rot="10800000">
            <a:off x="1365131" y="3097684"/>
            <a:ext cx="997" cy="1848716"/>
          </a:xfrm>
          <a:prstGeom prst="curvedConnector3">
            <a:avLst>
              <a:gd name="adj1" fmla="val 97547342"/>
            </a:avLst>
          </a:prstGeom>
          <a:ln w="19050">
            <a:solidFill>
              <a:srgbClr val="00B050"/>
            </a:solidFill>
            <a:prstDash val="dash"/>
            <a:headEnd type="none" w="med" len="med"/>
            <a:tailEnd type="triangle"/>
          </a:ln>
        </p:spPr>
        <p:style>
          <a:lnRef idx="1">
            <a:schemeClr val="accent1"/>
          </a:lnRef>
          <a:fillRef idx="0">
            <a:schemeClr val="accent1"/>
          </a:fillRef>
          <a:effectRef idx="0">
            <a:schemeClr val="accent1"/>
          </a:effectRef>
          <a:fontRef idx="minor">
            <a:schemeClr val="tx1"/>
          </a:fontRef>
        </p:style>
      </p:cxnSp>
      <p:sp>
        <p:nvSpPr>
          <p:cNvPr id="92" name="TextBox 91">
            <a:extLst>
              <a:ext uri="{FF2B5EF4-FFF2-40B4-BE49-F238E27FC236}">
                <a16:creationId xmlns:a16="http://schemas.microsoft.com/office/drawing/2014/main" id="{BB8CE227-1E73-F9AA-B6D2-D8EDA6191AA3}"/>
              </a:ext>
            </a:extLst>
          </p:cNvPr>
          <p:cNvSpPr txBox="1"/>
          <p:nvPr/>
        </p:nvSpPr>
        <p:spPr>
          <a:xfrm>
            <a:off x="3134632" y="1677245"/>
            <a:ext cx="1766661" cy="830997"/>
          </a:xfrm>
          <a:prstGeom prst="rect">
            <a:avLst/>
          </a:prstGeom>
          <a:noFill/>
        </p:spPr>
        <p:txBody>
          <a:bodyPr wrap="square" rtlCol="0">
            <a:spAutoFit/>
          </a:bodyPr>
          <a:lstStyle/>
          <a:p>
            <a:r>
              <a:rPr lang="en-US" altLang="ko-KR" sz="1600" dirty="0"/>
              <a:t>DATA COLLECTION DECISION</a:t>
            </a:r>
            <a:endParaRPr lang="ko-KR" altLang="en-US" sz="1600" dirty="0"/>
          </a:p>
        </p:txBody>
      </p:sp>
      <p:sp>
        <p:nvSpPr>
          <p:cNvPr id="93" name="제목 1">
            <a:extLst>
              <a:ext uri="{FF2B5EF4-FFF2-40B4-BE49-F238E27FC236}">
                <a16:creationId xmlns:a16="http://schemas.microsoft.com/office/drawing/2014/main" id="{4DDF0000-37F8-68F3-1F2F-1D751D12085D}"/>
              </a:ext>
            </a:extLst>
          </p:cNvPr>
          <p:cNvSpPr>
            <a:spLocks noGrp="1"/>
          </p:cNvSpPr>
          <p:nvPr>
            <p:ph type="title"/>
          </p:nvPr>
        </p:nvSpPr>
        <p:spPr>
          <a:xfrm>
            <a:off x="517055" y="124922"/>
            <a:ext cx="11400125" cy="518094"/>
          </a:xfrm>
        </p:spPr>
        <p:txBody>
          <a:bodyPr/>
          <a:lstStyle/>
          <a:p>
            <a:r>
              <a:rPr lang="en-US" altLang="ko-KR" dirty="0"/>
              <a:t>DL950 Success Stories</a:t>
            </a:r>
            <a:endParaRPr lang="ko-KR" altLang="en-US" dirty="0"/>
          </a:p>
        </p:txBody>
      </p:sp>
      <p:pic>
        <p:nvPicPr>
          <p:cNvPr id="94" name="Picture 4" descr="HorizontalLine">
            <a:extLst>
              <a:ext uri="{FF2B5EF4-FFF2-40B4-BE49-F238E27FC236}">
                <a16:creationId xmlns:a16="http://schemas.microsoft.com/office/drawing/2014/main" id="{87694820-4041-B906-2ED3-312FA7E929D8}"/>
              </a:ext>
            </a:extLst>
          </p:cNvPr>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95" name="TextBox 94">
            <a:extLst>
              <a:ext uri="{FF2B5EF4-FFF2-40B4-BE49-F238E27FC236}">
                <a16:creationId xmlns:a16="http://schemas.microsoft.com/office/drawing/2014/main" id="{747840FD-42B8-6749-7065-BB76513D8AF0}"/>
              </a:ext>
            </a:extLst>
          </p:cNvPr>
          <p:cNvSpPr txBox="1"/>
          <p:nvPr/>
        </p:nvSpPr>
        <p:spPr>
          <a:xfrm>
            <a:off x="284569" y="876569"/>
            <a:ext cx="4706531" cy="369332"/>
          </a:xfrm>
          <a:prstGeom prst="rect">
            <a:avLst/>
          </a:prstGeom>
          <a:noFill/>
        </p:spPr>
        <p:txBody>
          <a:bodyPr wrap="square" rtlCol="0">
            <a:spAutoFit/>
          </a:bodyPr>
          <a:lstStyle/>
          <a:p>
            <a:r>
              <a:rPr lang="en-US" altLang="ko-KR" dirty="0"/>
              <a:t>Spark plug durability System - Configuration</a:t>
            </a:r>
            <a:endParaRPr lang="ko-KR" altLang="en-US" dirty="0"/>
          </a:p>
        </p:txBody>
      </p:sp>
      <p:pic>
        <p:nvPicPr>
          <p:cNvPr id="98" name="그림 97" descr="텍스트, 스크린샷이(가) 표시된 사진&#10;&#10;자동 생성된 설명">
            <a:extLst>
              <a:ext uri="{FF2B5EF4-FFF2-40B4-BE49-F238E27FC236}">
                <a16:creationId xmlns:a16="http://schemas.microsoft.com/office/drawing/2014/main" id="{CADBE8C6-CE0F-401B-3B9A-627703F5C17E}"/>
              </a:ext>
            </a:extLst>
          </p:cNvPr>
          <p:cNvPicPr>
            <a:picLocks noChangeAspect="1"/>
          </p:cNvPicPr>
          <p:nvPr/>
        </p:nvPicPr>
        <p:blipFill rotWithShape="1">
          <a:blip r:embed="rId9">
            <a:extLst>
              <a:ext uri="{28A0092B-C50C-407E-A947-70E740481C1C}">
                <a14:useLocalDpi xmlns:a14="http://schemas.microsoft.com/office/drawing/2010/main" val="0"/>
              </a:ext>
            </a:extLst>
          </a:blip>
          <a:srcRect l="79825" t="17834" r="5452" b="49258"/>
          <a:stretch/>
        </p:blipFill>
        <p:spPr>
          <a:xfrm>
            <a:off x="9272147" y="1699933"/>
            <a:ext cx="2113622" cy="3531160"/>
          </a:xfrm>
          <a:prstGeom prst="rect">
            <a:avLst/>
          </a:prstGeom>
        </p:spPr>
      </p:pic>
      <p:sp>
        <p:nvSpPr>
          <p:cNvPr id="99" name="TextBox 98">
            <a:extLst>
              <a:ext uri="{FF2B5EF4-FFF2-40B4-BE49-F238E27FC236}">
                <a16:creationId xmlns:a16="http://schemas.microsoft.com/office/drawing/2014/main" id="{A9C26CB5-7D2C-B571-9F19-492721AC955C}"/>
              </a:ext>
            </a:extLst>
          </p:cNvPr>
          <p:cNvSpPr txBox="1"/>
          <p:nvPr/>
        </p:nvSpPr>
        <p:spPr>
          <a:xfrm>
            <a:off x="8968837" y="5398119"/>
            <a:ext cx="2763265" cy="307777"/>
          </a:xfrm>
          <a:prstGeom prst="rect">
            <a:avLst/>
          </a:prstGeom>
          <a:noFill/>
        </p:spPr>
        <p:txBody>
          <a:bodyPr wrap="square" rtlCol="0">
            <a:spAutoFit/>
          </a:bodyPr>
          <a:lstStyle/>
          <a:p>
            <a:r>
              <a:rPr lang="en-US" altLang="ko-KR" sz="1400" dirty="0"/>
              <a:t>Drive units delivered in the past</a:t>
            </a:r>
            <a:endParaRPr lang="ko-KR" altLang="en-US" sz="1400" dirty="0"/>
          </a:p>
        </p:txBody>
      </p:sp>
      <p:sp>
        <p:nvSpPr>
          <p:cNvPr id="100" name="화살표: 오른쪽 99">
            <a:extLst>
              <a:ext uri="{FF2B5EF4-FFF2-40B4-BE49-F238E27FC236}">
                <a16:creationId xmlns:a16="http://schemas.microsoft.com/office/drawing/2014/main" id="{46B3AEF7-339D-0075-454C-60B481D8F3E4}"/>
              </a:ext>
            </a:extLst>
          </p:cNvPr>
          <p:cNvSpPr/>
          <p:nvPr/>
        </p:nvSpPr>
        <p:spPr>
          <a:xfrm rot="10800000">
            <a:off x="7854503" y="2996221"/>
            <a:ext cx="1558159" cy="611900"/>
          </a:xfrm>
          <a:prstGeom prst="rightArrow">
            <a:avLst/>
          </a:prstGeom>
          <a:solidFill>
            <a:schemeClr val="bg2"/>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1" name="TextBox 100">
            <a:extLst>
              <a:ext uri="{FF2B5EF4-FFF2-40B4-BE49-F238E27FC236}">
                <a16:creationId xmlns:a16="http://schemas.microsoft.com/office/drawing/2014/main" id="{92D48051-7D1C-4B90-BA7A-E2A0E8A14197}"/>
              </a:ext>
            </a:extLst>
          </p:cNvPr>
          <p:cNvSpPr txBox="1"/>
          <p:nvPr/>
        </p:nvSpPr>
        <p:spPr>
          <a:xfrm>
            <a:off x="8183117" y="2224621"/>
            <a:ext cx="1631147" cy="923330"/>
          </a:xfrm>
          <a:prstGeom prst="rect">
            <a:avLst/>
          </a:prstGeom>
          <a:noFill/>
        </p:spPr>
        <p:txBody>
          <a:bodyPr wrap="square" rtlCol="0">
            <a:spAutoFit/>
          </a:bodyPr>
          <a:lstStyle/>
          <a:p>
            <a:r>
              <a:rPr lang="en-US" altLang="ko-KR" dirty="0"/>
              <a:t>DUT operation signal</a:t>
            </a:r>
            <a:endParaRPr lang="ko-KR" altLang="en-US" dirty="0"/>
          </a:p>
        </p:txBody>
      </p:sp>
      <p:sp>
        <p:nvSpPr>
          <p:cNvPr id="102" name="TextBox 101">
            <a:extLst>
              <a:ext uri="{FF2B5EF4-FFF2-40B4-BE49-F238E27FC236}">
                <a16:creationId xmlns:a16="http://schemas.microsoft.com/office/drawing/2014/main" id="{ED29025B-1759-225D-4055-42F057C9B3FF}"/>
              </a:ext>
            </a:extLst>
          </p:cNvPr>
          <p:cNvSpPr txBox="1"/>
          <p:nvPr/>
        </p:nvSpPr>
        <p:spPr>
          <a:xfrm>
            <a:off x="3930897" y="5371494"/>
            <a:ext cx="1631147" cy="369332"/>
          </a:xfrm>
          <a:prstGeom prst="rect">
            <a:avLst/>
          </a:prstGeom>
          <a:noFill/>
        </p:spPr>
        <p:txBody>
          <a:bodyPr wrap="square" rtlCol="0">
            <a:spAutoFit/>
          </a:bodyPr>
          <a:lstStyle/>
          <a:p>
            <a:r>
              <a:rPr lang="en-US" altLang="ko-KR" dirty="0"/>
              <a:t>measurement</a:t>
            </a:r>
            <a:endParaRPr lang="ko-KR" altLang="en-US" dirty="0"/>
          </a:p>
        </p:txBody>
      </p:sp>
      <p:sp>
        <p:nvSpPr>
          <p:cNvPr id="103" name="직사각형 102">
            <a:extLst>
              <a:ext uri="{FF2B5EF4-FFF2-40B4-BE49-F238E27FC236}">
                <a16:creationId xmlns:a16="http://schemas.microsoft.com/office/drawing/2014/main" id="{1CFF02CD-06F9-6FB9-1786-A9B2132AF73E}"/>
              </a:ext>
            </a:extLst>
          </p:cNvPr>
          <p:cNvSpPr/>
          <p:nvPr/>
        </p:nvSpPr>
        <p:spPr>
          <a:xfrm>
            <a:off x="284569" y="1390461"/>
            <a:ext cx="8684268" cy="4874451"/>
          </a:xfrm>
          <a:prstGeom prst="rect">
            <a:avLst/>
          </a:prstGeom>
          <a:noFill/>
          <a:ln w="22225">
            <a:solidFill>
              <a:srgbClr val="FFC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ko-KR" altLang="en-US">
              <a:solidFill>
                <a:schemeClr val="tx1"/>
              </a:solidFill>
            </a:endParaRPr>
          </a:p>
        </p:txBody>
      </p:sp>
      <p:sp>
        <p:nvSpPr>
          <p:cNvPr id="108" name="TextBox 107">
            <a:extLst>
              <a:ext uri="{FF2B5EF4-FFF2-40B4-BE49-F238E27FC236}">
                <a16:creationId xmlns:a16="http://schemas.microsoft.com/office/drawing/2014/main" id="{76F3C2DA-C141-DCCB-7818-567D6EA1304E}"/>
              </a:ext>
            </a:extLst>
          </p:cNvPr>
          <p:cNvSpPr txBox="1"/>
          <p:nvPr/>
        </p:nvSpPr>
        <p:spPr>
          <a:xfrm>
            <a:off x="239754" y="5866228"/>
            <a:ext cx="2124143" cy="307777"/>
          </a:xfrm>
          <a:prstGeom prst="rect">
            <a:avLst/>
          </a:prstGeom>
          <a:noFill/>
        </p:spPr>
        <p:txBody>
          <a:bodyPr wrap="square" rtlCol="0">
            <a:spAutoFit/>
          </a:bodyPr>
          <a:lstStyle/>
          <a:p>
            <a:r>
              <a:rPr lang="en-US" altLang="ko-KR" sz="1400" b="0" i="0" u="none" strike="noStrike" baseline="0" dirty="0">
                <a:solidFill>
                  <a:srgbClr val="000000"/>
                </a:solidFill>
                <a:ea typeface="맑은 고딕" panose="020B0503020000020004" pitchFamily="50" charset="-127"/>
              </a:rPr>
              <a:t>720211 - 15EA</a:t>
            </a:r>
            <a:endParaRPr lang="ko-KR" altLang="en-US" sz="1400" dirty="0"/>
          </a:p>
        </p:txBody>
      </p:sp>
      <p:sp>
        <p:nvSpPr>
          <p:cNvPr id="143" name="TextBox 142">
            <a:extLst>
              <a:ext uri="{FF2B5EF4-FFF2-40B4-BE49-F238E27FC236}">
                <a16:creationId xmlns:a16="http://schemas.microsoft.com/office/drawing/2014/main" id="{F5D2FFDA-4689-3FF0-C96E-D695970E9A1A}"/>
              </a:ext>
            </a:extLst>
          </p:cNvPr>
          <p:cNvSpPr txBox="1"/>
          <p:nvPr/>
        </p:nvSpPr>
        <p:spPr>
          <a:xfrm>
            <a:off x="1943500" y="5787137"/>
            <a:ext cx="2124143" cy="307777"/>
          </a:xfrm>
          <a:prstGeom prst="rect">
            <a:avLst/>
          </a:prstGeom>
          <a:noFill/>
        </p:spPr>
        <p:txBody>
          <a:bodyPr wrap="square" rtlCol="0">
            <a:spAutoFit/>
          </a:bodyPr>
          <a:lstStyle/>
          <a:p>
            <a:r>
              <a:rPr lang="en-US" altLang="ko-KR" sz="1400" dirty="0">
                <a:solidFill>
                  <a:srgbClr val="000000"/>
                </a:solidFill>
                <a:ea typeface="맑은 고딕" panose="020B0503020000020004" pitchFamily="50" charset="-127"/>
              </a:rPr>
              <a:t>DL950</a:t>
            </a:r>
            <a:r>
              <a:rPr lang="en-US" altLang="ko-KR" sz="1400" b="0" i="0" u="none" strike="noStrike" baseline="0" dirty="0">
                <a:solidFill>
                  <a:srgbClr val="000000"/>
                </a:solidFill>
                <a:ea typeface="맑은 고딕" panose="020B0503020000020004" pitchFamily="50" charset="-127"/>
              </a:rPr>
              <a:t> - 5EA</a:t>
            </a:r>
            <a:endParaRPr lang="ko-KR" altLang="en-US" sz="1400" dirty="0"/>
          </a:p>
        </p:txBody>
      </p:sp>
    </p:spTree>
    <p:extLst>
      <p:ext uri="{BB962C8B-B14F-4D97-AF65-F5344CB8AC3E}">
        <p14:creationId xmlns:p14="http://schemas.microsoft.com/office/powerpoint/2010/main" val="22078809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7</a:t>
            </a:fld>
            <a:endParaRPr kumimoji="1" lang="ja-JP" altLang="en-US"/>
          </a:p>
        </p:txBody>
      </p:sp>
      <p:pic>
        <p:nvPicPr>
          <p:cNvPr id="4" name="그림 3" descr="텍스트, 스크린샷, 소프트웨어, 멀티미디어 소프트웨어이(가) 표시된 사진&#10;&#10;자동 생성된 설명">
            <a:extLst>
              <a:ext uri="{FF2B5EF4-FFF2-40B4-BE49-F238E27FC236}">
                <a16:creationId xmlns:a16="http://schemas.microsoft.com/office/drawing/2014/main" id="{174C53B1-FB1E-4CAE-B83C-6788F7AEC78A}"/>
              </a:ext>
            </a:extLst>
          </p:cNvPr>
          <p:cNvPicPr>
            <a:picLocks noChangeAspect="1"/>
          </p:cNvPicPr>
          <p:nvPr/>
        </p:nvPicPr>
        <p:blipFill rotWithShape="1">
          <a:blip r:embed="rId3">
            <a:extLst>
              <a:ext uri="{28A0092B-C50C-407E-A947-70E740481C1C}">
                <a14:useLocalDpi xmlns:a14="http://schemas.microsoft.com/office/drawing/2010/main" val="0"/>
              </a:ext>
            </a:extLst>
          </a:blip>
          <a:srcRect l="21691" t="13146" r="52299" b="54050"/>
          <a:stretch/>
        </p:blipFill>
        <p:spPr>
          <a:xfrm>
            <a:off x="925692" y="1680901"/>
            <a:ext cx="5573533" cy="3954057"/>
          </a:xfrm>
          <a:prstGeom prst="rect">
            <a:avLst/>
          </a:prstGeom>
        </p:spPr>
      </p:pic>
      <p:sp>
        <p:nvSpPr>
          <p:cNvPr id="9" name="직사각형 8">
            <a:extLst>
              <a:ext uri="{FF2B5EF4-FFF2-40B4-BE49-F238E27FC236}">
                <a16:creationId xmlns:a16="http://schemas.microsoft.com/office/drawing/2014/main" id="{B8172121-2B72-B76C-0A6F-7A43B8889F2C}"/>
              </a:ext>
            </a:extLst>
          </p:cNvPr>
          <p:cNvSpPr/>
          <p:nvPr/>
        </p:nvSpPr>
        <p:spPr>
          <a:xfrm>
            <a:off x="7022592" y="1854204"/>
            <a:ext cx="5169407" cy="2630015"/>
          </a:xfrm>
          <a:prstGeom prst="rect">
            <a:avLst/>
          </a:prstGeom>
        </p:spPr>
        <p:txBody>
          <a:bodyPr wrap="square">
            <a:spAutoFit/>
          </a:bodyPr>
          <a:lstStyle/>
          <a:p>
            <a:pPr>
              <a:lnSpc>
                <a:spcPct val="150000"/>
              </a:lnSpc>
            </a:pPr>
            <a:r>
              <a:rPr lang="en-US" altLang="ko-KR" sz="1600" dirty="0">
                <a:latin typeface="맑은 고딕" panose="020B0503020000020004" pitchFamily="50" charset="-127"/>
                <a:ea typeface="맑은 고딕" panose="020B0503020000020004" pitchFamily="50" charset="-127"/>
              </a:rPr>
              <a:t>Waveform display(2M Sampling, Point-Point</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2us )</a:t>
            </a:r>
          </a:p>
          <a:p>
            <a:pPr>
              <a:lnSpc>
                <a:spcPct val="150000"/>
              </a:lnSpc>
            </a:pPr>
            <a:r>
              <a:rPr lang="en-US" altLang="ko-KR" sz="1600" dirty="0">
                <a:latin typeface="맑은 고딕" panose="020B0503020000020004" pitchFamily="50" charset="-127"/>
                <a:ea typeface="맑은 고딕" panose="020B0503020000020004" pitchFamily="50" charset="-127"/>
              </a:rPr>
              <a:t>1st peak measurement(red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measurement(purple dot)</a:t>
            </a:r>
          </a:p>
          <a:p>
            <a:pPr>
              <a:lnSpc>
                <a:spcPct val="150000"/>
              </a:lnSpc>
            </a:pP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 Reading by range</a:t>
            </a:r>
          </a:p>
          <a:p>
            <a:pPr>
              <a:lnSpc>
                <a:spcPct val="150000"/>
              </a:lnSpc>
            </a:pPr>
            <a:r>
              <a:rPr lang="en-US" altLang="ko-KR" sz="1600" dirty="0">
                <a:latin typeface="맑은 고딕" panose="020B0503020000020004" pitchFamily="50" charset="-127"/>
                <a:ea typeface="맑은 고딕" panose="020B0503020000020004" pitchFamily="50" charset="-127"/>
              </a:rPr>
              <a:t>   - Normal range “normal” display</a:t>
            </a:r>
          </a:p>
          <a:p>
            <a:pPr>
              <a:lnSpc>
                <a:spcPct val="150000"/>
              </a:lnSpc>
            </a:pPr>
            <a:r>
              <a:rPr lang="en-US" altLang="ko-KR" sz="1600" dirty="0">
                <a:latin typeface="맑은 고딕" panose="020B0503020000020004" pitchFamily="50" charset="-127"/>
                <a:ea typeface="맑은 고딕" panose="020B0503020000020004" pitchFamily="50" charset="-127"/>
              </a:rPr>
              <a:t>   - “Over” display outside normal range</a:t>
            </a:r>
          </a:p>
          <a:p>
            <a:pPr>
              <a:lnSpc>
                <a:spcPct val="150000"/>
              </a:lnSpc>
            </a:pPr>
            <a:r>
              <a:rPr lang="en-US" altLang="ko-KR" sz="1600" dirty="0">
                <a:latin typeface="맑은 고딕" panose="020B0503020000020004" pitchFamily="50" charset="-127"/>
                <a:ea typeface="맑은 고딕" panose="020B0503020000020004" pitchFamily="50" charset="-127"/>
              </a:rPr>
              <a:t>   -</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2nd</a:t>
            </a:r>
            <a:r>
              <a:rPr lang="ko-KR" altLang="en-US" sz="1600" dirty="0">
                <a:latin typeface="맑은 고딕" panose="020B0503020000020004" pitchFamily="50" charset="-127"/>
                <a:ea typeface="맑은 고딕" panose="020B0503020000020004" pitchFamily="50" charset="-127"/>
              </a:rPr>
              <a:t> </a:t>
            </a:r>
            <a:r>
              <a:rPr lang="en-US" altLang="ko-KR" sz="1600" dirty="0">
                <a:latin typeface="맑은 고딕" panose="020B0503020000020004" pitchFamily="50" charset="-127"/>
                <a:ea typeface="맑은 고딕" panose="020B0503020000020004" pitchFamily="50" charset="-127"/>
              </a:rPr>
              <a:t>peak Range: User configurable</a:t>
            </a:r>
            <a:endParaRPr lang="ko-KR" altLang="en-US" sz="1600" dirty="0">
              <a:latin typeface="맑은 고딕" panose="020B0503020000020004" pitchFamily="50" charset="-127"/>
              <a:ea typeface="맑은 고딕" panose="020B0503020000020004" pitchFamily="50" charset="-127"/>
            </a:endParaRPr>
          </a:p>
        </p:txBody>
      </p:sp>
      <p:sp>
        <p:nvSpPr>
          <p:cNvPr id="11" name="TextBox 10">
            <a:extLst>
              <a:ext uri="{FF2B5EF4-FFF2-40B4-BE49-F238E27FC236}">
                <a16:creationId xmlns:a16="http://schemas.microsoft.com/office/drawing/2014/main" id="{2ED9AABF-28F7-208C-F759-27C2A555F674}"/>
              </a:ext>
            </a:extLst>
          </p:cNvPr>
          <p:cNvSpPr txBox="1"/>
          <p:nvPr/>
        </p:nvSpPr>
        <p:spPr>
          <a:xfrm>
            <a:off x="284567" y="899428"/>
            <a:ext cx="6628297" cy="707886"/>
          </a:xfrm>
          <a:prstGeom prst="rect">
            <a:avLst/>
          </a:prstGeom>
          <a:noFill/>
        </p:spPr>
        <p:txBody>
          <a:bodyPr wrap="square" rtlCol="0">
            <a:spAutoFit/>
          </a:bodyPr>
          <a:lstStyle/>
          <a:p>
            <a:r>
              <a:rPr lang="en-US" altLang="ko-KR" dirty="0"/>
              <a:t>Spark plug durability System –</a:t>
            </a:r>
            <a:r>
              <a:rPr lang="ko-KR" altLang="en-US" b="1" dirty="0"/>
              <a:t> </a:t>
            </a:r>
            <a:r>
              <a:rPr lang="en-US" altLang="ko-KR" b="1" dirty="0"/>
              <a:t>S/W Program </a:t>
            </a:r>
          </a:p>
          <a:p>
            <a:endParaRPr lang="en-US" altLang="ko-KR" sz="400" b="1" dirty="0"/>
          </a:p>
          <a:p>
            <a:endParaRPr lang="en-US" altLang="ko-KR" b="1" dirty="0"/>
          </a:p>
        </p:txBody>
      </p:sp>
      <p:pic>
        <p:nvPicPr>
          <p:cNvPr id="12" name="Picture 4" descr="HorizontalLine">
            <a:extLst>
              <a:ext uri="{FF2B5EF4-FFF2-40B4-BE49-F238E27FC236}">
                <a16:creationId xmlns:a16="http://schemas.microsoft.com/office/drawing/2014/main" id="{9871D227-564A-264D-DCF8-FC61BAB57E89}"/>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065DD433-39E7-0BF2-215B-592C35718451}"/>
              </a:ext>
            </a:extLst>
          </p:cNvPr>
          <p:cNvSpPr txBox="1"/>
          <p:nvPr/>
        </p:nvSpPr>
        <p:spPr>
          <a:xfrm>
            <a:off x="517055" y="3288597"/>
            <a:ext cx="634623" cy="369332"/>
          </a:xfrm>
          <a:prstGeom prst="rect">
            <a:avLst/>
          </a:prstGeom>
          <a:solidFill>
            <a:srgbClr val="FFFF00"/>
          </a:solidFill>
          <a:ln>
            <a:solidFill>
              <a:srgbClr val="FFFF00"/>
            </a:solidFill>
          </a:ln>
        </p:spPr>
        <p:txBody>
          <a:bodyPr wrap="square" rtlCol="0">
            <a:spAutoFit/>
          </a:bodyPr>
          <a:lstStyle/>
          <a:p>
            <a:pPr algn="ctr"/>
            <a:r>
              <a:rPr lang="en-US" altLang="ko-KR" sz="900" dirty="0">
                <a:solidFill>
                  <a:srgbClr val="FF0000"/>
                </a:solidFill>
              </a:rPr>
              <a:t>Voltage</a:t>
            </a:r>
          </a:p>
          <a:p>
            <a:pPr algn="ctr"/>
            <a:r>
              <a:rPr lang="en-US" altLang="ko-KR" sz="900" dirty="0">
                <a:solidFill>
                  <a:srgbClr val="FF0000"/>
                </a:solidFill>
              </a:rPr>
              <a:t>[V]</a:t>
            </a:r>
            <a:endParaRPr lang="ko-KR" altLang="en-US" sz="900" dirty="0">
              <a:solidFill>
                <a:srgbClr val="FF0000"/>
              </a:solidFill>
            </a:endParaRPr>
          </a:p>
        </p:txBody>
      </p:sp>
      <p:sp>
        <p:nvSpPr>
          <p:cNvPr id="7" name="TextBox 6">
            <a:extLst>
              <a:ext uri="{FF2B5EF4-FFF2-40B4-BE49-F238E27FC236}">
                <a16:creationId xmlns:a16="http://schemas.microsoft.com/office/drawing/2014/main" id="{E088E0AE-24A5-BB7F-6CAB-B365D840DBDD}"/>
              </a:ext>
            </a:extLst>
          </p:cNvPr>
          <p:cNvSpPr txBox="1"/>
          <p:nvPr/>
        </p:nvSpPr>
        <p:spPr>
          <a:xfrm>
            <a:off x="3598714" y="4648365"/>
            <a:ext cx="652775" cy="230832"/>
          </a:xfrm>
          <a:prstGeom prst="rect">
            <a:avLst/>
          </a:prstGeom>
          <a:solidFill>
            <a:srgbClr val="FFFF00"/>
          </a:solidFill>
          <a:ln>
            <a:solidFill>
              <a:srgbClr val="FFFF00"/>
            </a:solidFill>
          </a:ln>
        </p:spPr>
        <p:txBody>
          <a:bodyPr wrap="square" rtlCol="0">
            <a:spAutoFit/>
          </a:bodyPr>
          <a:lstStyle/>
          <a:p>
            <a:r>
              <a:rPr lang="en-US" altLang="ko-KR" sz="900" dirty="0">
                <a:solidFill>
                  <a:srgbClr val="FF0000"/>
                </a:solidFill>
              </a:rPr>
              <a:t>Time[us]</a:t>
            </a:r>
            <a:endParaRPr lang="ko-KR" altLang="en-US" sz="900" dirty="0">
              <a:solidFill>
                <a:srgbClr val="FF0000"/>
              </a:solidFill>
            </a:endParaRPr>
          </a:p>
        </p:txBody>
      </p:sp>
    </p:spTree>
    <p:extLst>
      <p:ext uri="{BB962C8B-B14F-4D97-AF65-F5344CB8AC3E}">
        <p14:creationId xmlns:p14="http://schemas.microsoft.com/office/powerpoint/2010/main" val="28705042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8</a:t>
            </a:fld>
            <a:endParaRPr kumimoji="1" lang="ja-JP" altLang="en-US"/>
          </a:p>
        </p:txBody>
      </p:sp>
      <p:pic>
        <p:nvPicPr>
          <p:cNvPr id="5" name="그림 4" descr="텍스트, 전자제품, 기계, 컴퓨터이(가) 표시된 사진&#10;&#10;자동 생성된 설명">
            <a:extLst>
              <a:ext uri="{FF2B5EF4-FFF2-40B4-BE49-F238E27FC236}">
                <a16:creationId xmlns:a16="http://schemas.microsoft.com/office/drawing/2014/main" id="{5E4B1FB1-20DC-A978-8481-00DBE2553D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4469" y="2250037"/>
            <a:ext cx="3725900" cy="2794425"/>
          </a:xfrm>
          <a:prstGeom prst="rect">
            <a:avLst/>
          </a:prstGeom>
        </p:spPr>
      </p:pic>
      <p:pic>
        <p:nvPicPr>
          <p:cNvPr id="7" name="그림 6" descr="텍스트, 스크린샷, 소프트웨어, 멀티미디어 소프트웨어이(가) 표시된 사진&#10;&#10;자동 생성된 설명">
            <a:extLst>
              <a:ext uri="{FF2B5EF4-FFF2-40B4-BE49-F238E27FC236}">
                <a16:creationId xmlns:a16="http://schemas.microsoft.com/office/drawing/2014/main" id="{ED70DAB3-0F71-E424-193B-7B06F501AC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97443" y="1557556"/>
            <a:ext cx="8410338" cy="4401015"/>
          </a:xfrm>
          <a:prstGeom prst="rect">
            <a:avLst/>
          </a:prstGeom>
        </p:spPr>
      </p:pic>
      <p:pic>
        <p:nvPicPr>
          <p:cNvPr id="8" name="Picture 4" descr="HorizontalLine">
            <a:extLst>
              <a:ext uri="{FF2B5EF4-FFF2-40B4-BE49-F238E27FC236}">
                <a16:creationId xmlns:a16="http://schemas.microsoft.com/office/drawing/2014/main" id="{27F485C2-C75D-D519-A6C2-5B721FF5F2E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2A41B069-1AE6-2F10-E598-4C14A6C6D2AC}"/>
              </a:ext>
            </a:extLst>
          </p:cNvPr>
          <p:cNvSpPr txBox="1"/>
          <p:nvPr/>
        </p:nvSpPr>
        <p:spPr>
          <a:xfrm>
            <a:off x="284567" y="899428"/>
            <a:ext cx="5531017" cy="707886"/>
          </a:xfrm>
          <a:prstGeom prst="rect">
            <a:avLst/>
          </a:prstGeom>
          <a:noFill/>
        </p:spPr>
        <p:txBody>
          <a:bodyPr wrap="square" rtlCol="0">
            <a:spAutoFit/>
          </a:bodyPr>
          <a:lstStyle/>
          <a:p>
            <a:r>
              <a:rPr lang="en-US" altLang="ko-KR" dirty="0"/>
              <a:t>Spark plug durability System</a:t>
            </a:r>
            <a:r>
              <a:rPr lang="ko-KR" altLang="en-US" dirty="0"/>
              <a:t> </a:t>
            </a:r>
            <a:r>
              <a:rPr lang="en-US" altLang="ko-KR" dirty="0"/>
              <a:t>- </a:t>
            </a:r>
            <a:r>
              <a:rPr lang="en-US" altLang="ko-KR" b="1" dirty="0"/>
              <a:t>Drive photos </a:t>
            </a:r>
          </a:p>
          <a:p>
            <a:endParaRPr lang="en-US" altLang="ko-KR" sz="400" b="1" dirty="0"/>
          </a:p>
          <a:p>
            <a:endParaRPr lang="en-US" altLang="ko-KR" b="1" dirty="0"/>
          </a:p>
        </p:txBody>
      </p:sp>
    </p:spTree>
    <p:extLst>
      <p:ext uri="{BB962C8B-B14F-4D97-AF65-F5344CB8AC3E}">
        <p14:creationId xmlns:p14="http://schemas.microsoft.com/office/powerpoint/2010/main" val="3575185872"/>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a:extLst>
              <a:ext uri="{FF2B5EF4-FFF2-40B4-BE49-F238E27FC236}">
                <a16:creationId xmlns:a16="http://schemas.microsoft.com/office/drawing/2014/main" id="{6417B31B-3D6B-8588-20D7-133AACB2F010}"/>
              </a:ext>
            </a:extLst>
          </p:cNvPr>
          <p:cNvSpPr>
            <a:spLocks noGrp="1"/>
          </p:cNvSpPr>
          <p:nvPr>
            <p:ph type="title"/>
          </p:nvPr>
        </p:nvSpPr>
        <p:spPr/>
        <p:txBody>
          <a:bodyPr/>
          <a:lstStyle/>
          <a:p>
            <a:r>
              <a:rPr lang="en-US" altLang="ko-KR" dirty="0"/>
              <a:t>DL950 Success Stories</a:t>
            </a:r>
            <a:endParaRPr lang="ko-KR" altLang="en-US" dirty="0"/>
          </a:p>
        </p:txBody>
      </p:sp>
      <p:sp>
        <p:nvSpPr>
          <p:cNvPr id="3" name="슬라이드 번호 개체 틀 2">
            <a:extLst>
              <a:ext uri="{FF2B5EF4-FFF2-40B4-BE49-F238E27FC236}">
                <a16:creationId xmlns:a16="http://schemas.microsoft.com/office/drawing/2014/main" id="{44122F5A-47DA-BDCA-60FE-D31A6A2C546D}"/>
              </a:ext>
            </a:extLst>
          </p:cNvPr>
          <p:cNvSpPr>
            <a:spLocks noGrp="1"/>
          </p:cNvSpPr>
          <p:nvPr>
            <p:ph type="sldNum" sz="quarter" idx="10"/>
          </p:nvPr>
        </p:nvSpPr>
        <p:spPr/>
        <p:txBody>
          <a:bodyPr/>
          <a:lstStyle/>
          <a:p>
            <a:fld id="{584EAAFE-CFE5-40AD-8E95-5BFF290DC5CF}" type="slidenum">
              <a:rPr kumimoji="1" lang="ja-JP" altLang="en-US" smtClean="0"/>
              <a:pPr/>
              <a:t>9</a:t>
            </a:fld>
            <a:endParaRPr kumimoji="1" lang="ja-JP" altLang="en-US"/>
          </a:p>
        </p:txBody>
      </p:sp>
      <p:pic>
        <p:nvPicPr>
          <p:cNvPr id="9" name="그림 8" descr="텍스트, 실내, 벽, 전자이(가) 표시된 사진&#10;&#10;자동 생성된 설명">
            <a:extLst>
              <a:ext uri="{FF2B5EF4-FFF2-40B4-BE49-F238E27FC236}">
                <a16:creationId xmlns:a16="http://schemas.microsoft.com/office/drawing/2014/main" id="{C99EAAF4-8A03-DD36-3C2C-52A5AD538C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5400000">
            <a:off x="-12499" y="2084738"/>
            <a:ext cx="4236428" cy="3177321"/>
          </a:xfrm>
          <a:prstGeom prst="rect">
            <a:avLst/>
          </a:prstGeom>
        </p:spPr>
      </p:pic>
      <p:pic>
        <p:nvPicPr>
          <p:cNvPr id="11" name="그림 10" descr="실내, 텍스트, 기계, 공학이(가) 표시된 사진&#10;&#10;자동 생성된 설명">
            <a:extLst>
              <a:ext uri="{FF2B5EF4-FFF2-40B4-BE49-F238E27FC236}">
                <a16:creationId xmlns:a16="http://schemas.microsoft.com/office/drawing/2014/main" id="{C3614F06-8340-B2F7-26F5-06DEE8F211F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rot="5400000">
            <a:off x="4059356" y="2084738"/>
            <a:ext cx="4236429" cy="3177322"/>
          </a:xfrm>
          <a:prstGeom prst="rect">
            <a:avLst/>
          </a:prstGeom>
        </p:spPr>
      </p:pic>
      <p:pic>
        <p:nvPicPr>
          <p:cNvPr id="13" name="그림 12" descr="공학, 기계, 전기 배선, 비행기이(가) 표시된 사진&#10;&#10;자동 생성된 설명">
            <a:extLst>
              <a:ext uri="{FF2B5EF4-FFF2-40B4-BE49-F238E27FC236}">
                <a16:creationId xmlns:a16="http://schemas.microsoft.com/office/drawing/2014/main" id="{A01388D8-DDE2-7FE3-66F9-E9A0CB2205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rot="5400000">
            <a:off x="7981926" y="2084738"/>
            <a:ext cx="4236429" cy="3177322"/>
          </a:xfrm>
          <a:prstGeom prst="rect">
            <a:avLst/>
          </a:prstGeom>
        </p:spPr>
      </p:pic>
      <p:pic>
        <p:nvPicPr>
          <p:cNvPr id="14" name="Picture 4" descr="HorizontalLine">
            <a:extLst>
              <a:ext uri="{FF2B5EF4-FFF2-40B4-BE49-F238E27FC236}">
                <a16:creationId xmlns:a16="http://schemas.microsoft.com/office/drawing/2014/main" id="{306C48D3-55E9-46D3-CFBC-341B94B08806}"/>
              </a:ext>
            </a:extLst>
          </p:cNvPr>
          <p:cNvPicPr>
            <a:picLocks noChangeAspect="1" noChangeArrowheads="1"/>
          </p:cNvPicPr>
          <p:nvPr/>
        </p:nvPicPr>
        <p:blipFill>
          <a:blip r:embed="rId6">
            <a:extLst>
              <a:ext uri="{28A0092B-C50C-407E-A947-70E740481C1C}">
                <a14:useLocalDpi xmlns:a14="http://schemas.microsoft.com/office/drawing/2010/main"/>
              </a:ext>
            </a:extLst>
          </a:blip>
          <a:srcRect/>
          <a:stretch>
            <a:fillRect/>
          </a:stretch>
        </p:blipFill>
        <p:spPr bwMode="auto">
          <a:xfrm>
            <a:off x="284569" y="1223042"/>
            <a:ext cx="3606501" cy="45719"/>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D659281-223D-FFDB-3374-D4C823A60BD6}"/>
              </a:ext>
            </a:extLst>
          </p:cNvPr>
          <p:cNvSpPr txBox="1"/>
          <p:nvPr/>
        </p:nvSpPr>
        <p:spPr>
          <a:xfrm>
            <a:off x="284567" y="899428"/>
            <a:ext cx="6610009" cy="646331"/>
          </a:xfrm>
          <a:prstGeom prst="rect">
            <a:avLst/>
          </a:prstGeom>
          <a:noFill/>
        </p:spPr>
        <p:txBody>
          <a:bodyPr wrap="square" rtlCol="0">
            <a:spAutoFit/>
          </a:bodyPr>
          <a:lstStyle/>
          <a:p>
            <a:r>
              <a:rPr lang="en-US" altLang="ko-KR" dirty="0"/>
              <a:t>Spark plug durability System -</a:t>
            </a:r>
            <a:r>
              <a:rPr lang="ko-KR" altLang="en-US" dirty="0"/>
              <a:t> </a:t>
            </a:r>
            <a:r>
              <a:rPr lang="en-US" altLang="ko-KR" b="1" dirty="0"/>
              <a:t>On-site photos</a:t>
            </a:r>
            <a:endParaRPr lang="en-US" altLang="ko-KR" sz="400" b="1" dirty="0"/>
          </a:p>
          <a:p>
            <a:endParaRPr lang="en-US" altLang="ko-KR" b="1" dirty="0"/>
          </a:p>
        </p:txBody>
      </p:sp>
    </p:spTree>
    <p:extLst>
      <p:ext uri="{BB962C8B-B14F-4D97-AF65-F5344CB8AC3E}">
        <p14:creationId xmlns:p14="http://schemas.microsoft.com/office/powerpoint/2010/main" val="1337128353"/>
      </p:ext>
    </p:extLst>
  </p:cSld>
  <p:clrMapOvr>
    <a:masterClrMapping/>
  </p:clrMapOvr>
</p:sld>
</file>

<file path=ppt/theme/theme1.xml><?xml version="1.0" encoding="utf-8"?>
<a:theme xmlns:a="http://schemas.openxmlformats.org/drawingml/2006/main" name="Yokogawa_Template_Standard">
  <a:themeElements>
    <a:clrScheme name="yokogawa theme 2021">
      <a:dk1>
        <a:sysClr val="windowText" lastClr="000000"/>
      </a:dk1>
      <a:lt1>
        <a:sysClr val="window" lastClr="FFFFFF"/>
      </a:lt1>
      <a:dk2>
        <a:srgbClr val="85699F"/>
      </a:dk2>
      <a:lt2>
        <a:srgbClr val="95A0A4"/>
      </a:lt2>
      <a:accent1>
        <a:srgbClr val="00316C"/>
      </a:accent1>
      <a:accent2>
        <a:srgbClr val="FDD000"/>
      </a:accent2>
      <a:accent3>
        <a:srgbClr val="76B059"/>
      </a:accent3>
      <a:accent4>
        <a:srgbClr val="C74643"/>
      </a:accent4>
      <a:accent5>
        <a:srgbClr val="3DAAB1"/>
      </a:accent5>
      <a:accent6>
        <a:srgbClr val="004F9B"/>
      </a:accent6>
      <a:hlink>
        <a:srgbClr val="EB8E42"/>
      </a:hlink>
      <a:folHlink>
        <a:srgbClr val="7F623A"/>
      </a:folHlink>
    </a:clrScheme>
    <a:fontScheme name="YOKOGAWA　2021">
      <a:majorFont>
        <a:latin typeface="Arial"/>
        <a:ea typeface="Meiryo UI"/>
        <a:cs typeface=""/>
      </a:majorFont>
      <a:minorFont>
        <a:latin typeface="Arial"/>
        <a:ea typeface="Meiryo UI"/>
        <a:cs typeface=""/>
      </a:minorFont>
    </a:fontScheme>
    <a:fmtScheme name="Office テーマ">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bg1"/>
        </a:solidFill>
      </a:spPr>
      <a:bodyPr rtlCol="0" anchor="ctr"/>
      <a:lstStyle>
        <a:defPPr algn="ctr">
          <a:defRPr kumimoji="1" smtClean="0">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a:headEnd type="none" w="med" len="med"/>
          <a:tailEnd type="none" w="med" len="med"/>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プレゼンテーション1" id="{46224419-62D7-494C-A691-2866BDC51D17}" vid="{26AD0C44-5DF5-4F99-8FCF-3CB1A60450C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Metadata/LabelInfo.xml><?xml version="1.0" encoding="utf-8"?>
<clbl:labelList xmlns:clbl="http://schemas.microsoft.com/office/2020/mipLabelMetadata">
  <clbl:label id="{5db29ff9-328f-40bc-bdc5-3c7b0421d507}" enabled="1" method="Standard" siteId="{0da2a83b-13d9-4a35-965f-ec53a220ed9d}" contentBits="0" removed="0"/>
</clbl:labelList>
</file>

<file path=docProps/app.xml><?xml version="1.0" encoding="utf-8"?>
<Properties xmlns="http://schemas.openxmlformats.org/officeDocument/2006/extended-properties" xmlns:vt="http://schemas.openxmlformats.org/officeDocument/2006/docPropsVTypes">
  <Template>Yokogawa_Standard_PPTtemplate_2021N</Template>
  <TotalTime>12912</TotalTime>
  <Words>11507</Words>
  <Application>Microsoft Office PowerPoint</Application>
  <PresentationFormat>와이드스크린</PresentationFormat>
  <Paragraphs>1118</Paragraphs>
  <Slides>28</Slides>
  <Notes>27</Notes>
  <HiddenSlides>0</HiddenSlides>
  <MMClips>0</MMClips>
  <ScaleCrop>false</ScaleCrop>
  <HeadingPairs>
    <vt:vector size="6" baseType="variant">
      <vt:variant>
        <vt:lpstr>사용한 글꼴</vt:lpstr>
      </vt:variant>
      <vt:variant>
        <vt:i4>14</vt:i4>
      </vt:variant>
      <vt:variant>
        <vt:lpstr>테마</vt:lpstr>
      </vt:variant>
      <vt:variant>
        <vt:i4>1</vt:i4>
      </vt:variant>
      <vt:variant>
        <vt:lpstr>슬라이드 제목</vt:lpstr>
      </vt:variant>
      <vt:variant>
        <vt:i4>28</vt:i4>
      </vt:variant>
    </vt:vector>
  </HeadingPairs>
  <TitlesOfParts>
    <vt:vector size="43" baseType="lpstr">
      <vt:lpstr>-apple-system</vt:lpstr>
      <vt:lpstr>Helvetica Neue</vt:lpstr>
      <vt:lpstr>Meiryo UI</vt:lpstr>
      <vt:lpstr>Nanum Square</vt:lpstr>
      <vt:lpstr>NotoSansCJKkr</vt:lpstr>
      <vt:lpstr>se-nanumgothic</vt:lpstr>
      <vt:lpstr>游ゴシック</vt:lpstr>
      <vt:lpstr>Yu Mincho</vt:lpstr>
      <vt:lpstr>굴림</vt:lpstr>
      <vt:lpstr>맑은 고딕</vt:lpstr>
      <vt:lpstr>맑은 고딕</vt:lpstr>
      <vt:lpstr>Arial</vt:lpstr>
      <vt:lpstr>Roboto</vt:lpstr>
      <vt:lpstr>Wingdings</vt:lpstr>
      <vt:lpstr>Yokogawa_Template_Standard</vt:lpstr>
      <vt:lpstr>Top Gun Project DL950 Success Stories</vt:lpstr>
      <vt:lpstr>YKO T&amp;M  Dept. Organizations</vt:lpstr>
      <vt:lpstr>Self introduction</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DL950 Success Stories</vt:lpstr>
      <vt:lpstr>Self introduction</vt:lpstr>
      <vt:lpstr>DL950 Success Stories</vt:lpstr>
      <vt:lpstr>DL950 Success Stories</vt:lpstr>
      <vt:lpstr>DL950 Success Stories</vt:lpstr>
      <vt:lpstr>DL950 Success Stories</vt:lpstr>
      <vt:lpstr>DL950 Success Stories</vt:lpstr>
      <vt:lpstr>Mechanical &amp; Environment Test, 2EA</vt:lpstr>
      <vt:lpstr>Durability Test, 1EA</vt:lpstr>
      <vt:lpstr>DL950 Success Stories</vt:lpstr>
      <vt:lpstr>Expectations for DL950 Application</vt:lpstr>
      <vt:lpstr>Sales opportunity of DL950</vt:lpstr>
      <vt:lpstr>Request for YMI Product (Sales)</vt:lpstr>
      <vt:lpstr>Request for YMI Product (Sales)</vt:lpstr>
      <vt:lpstr>Request for YMI Product (Engineer)</vt:lpstr>
      <vt:lpstr>PowerPoint 프레젠테이션</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Noh, YoungGu(younggu.noh@yokogawa.com)</dc:creator>
  <cp:lastModifiedBy>SeungBae</cp:lastModifiedBy>
  <cp:revision>1257</cp:revision>
  <cp:lastPrinted>2023-08-22T03:57:14Z</cp:lastPrinted>
  <dcterms:created xsi:type="dcterms:W3CDTF">2022-01-24T05:04:11Z</dcterms:created>
  <dcterms:modified xsi:type="dcterms:W3CDTF">2025-02-13T08:24:09Z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9b5a962-1a7a-4bf8-819d-07a170110954_Enabled">
    <vt:lpwstr>true</vt:lpwstr>
  </property>
  <property fmtid="{D5CDD505-2E9C-101B-9397-08002B2CF9AE}" pid="3" name="MSIP_Label_69b5a962-1a7a-4bf8-819d-07a170110954_SetDate">
    <vt:lpwstr>2023-08-22T04:55:51Z</vt:lpwstr>
  </property>
  <property fmtid="{D5CDD505-2E9C-101B-9397-08002B2CF9AE}" pid="4" name="MSIP_Label_69b5a962-1a7a-4bf8-819d-07a170110954_Method">
    <vt:lpwstr>Standard</vt:lpwstr>
  </property>
  <property fmtid="{D5CDD505-2E9C-101B-9397-08002B2CF9AE}" pid="5" name="MSIP_Label_69b5a962-1a7a-4bf8-819d-07a170110954_Name">
    <vt:lpwstr>InternalUse</vt:lpwstr>
  </property>
  <property fmtid="{D5CDD505-2E9C-101B-9397-08002B2CF9AE}" pid="6" name="MSIP_Label_69b5a962-1a7a-4bf8-819d-07a170110954_SiteId">
    <vt:lpwstr>0da2a83b-13d9-4a35-965f-ec53a220ed9d</vt:lpwstr>
  </property>
  <property fmtid="{D5CDD505-2E9C-101B-9397-08002B2CF9AE}" pid="7" name="MSIP_Label_69b5a962-1a7a-4bf8-819d-07a170110954_ActionId">
    <vt:lpwstr>b884a7de-873f-46ed-8cdd-8e09dbe114d3</vt:lpwstr>
  </property>
  <property fmtid="{D5CDD505-2E9C-101B-9397-08002B2CF9AE}" pid="8" name="MSIP_Label_69b5a962-1a7a-4bf8-819d-07a170110954_ContentBits">
    <vt:lpwstr>0</vt:lpwstr>
  </property>
</Properties>
</file>